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60"/>
  </p:notesMasterIdLst>
  <p:handoutMasterIdLst>
    <p:handoutMasterId r:id="rId61"/>
  </p:handoutMasterIdLst>
  <p:sldIdLst>
    <p:sldId id="329" r:id="rId2"/>
    <p:sldId id="318" r:id="rId3"/>
    <p:sldId id="392" r:id="rId4"/>
    <p:sldId id="390" r:id="rId5"/>
    <p:sldId id="372" r:id="rId6"/>
    <p:sldId id="374" r:id="rId7"/>
    <p:sldId id="261" r:id="rId8"/>
    <p:sldId id="375" r:id="rId9"/>
    <p:sldId id="315" r:id="rId10"/>
    <p:sldId id="384" r:id="rId11"/>
    <p:sldId id="386" r:id="rId12"/>
    <p:sldId id="357" r:id="rId13"/>
    <p:sldId id="358" r:id="rId14"/>
    <p:sldId id="360" r:id="rId15"/>
    <p:sldId id="385" r:id="rId16"/>
    <p:sldId id="387" r:id="rId17"/>
    <p:sldId id="281" r:id="rId18"/>
    <p:sldId id="265" r:id="rId19"/>
    <p:sldId id="321" r:id="rId20"/>
    <p:sldId id="322" r:id="rId21"/>
    <p:sldId id="324" r:id="rId22"/>
    <p:sldId id="351" r:id="rId23"/>
    <p:sldId id="355" r:id="rId24"/>
    <p:sldId id="339" r:id="rId25"/>
    <p:sldId id="290" r:id="rId26"/>
    <p:sldId id="289" r:id="rId27"/>
    <p:sldId id="291" r:id="rId28"/>
    <p:sldId id="292" r:id="rId29"/>
    <p:sldId id="389" r:id="rId30"/>
    <p:sldId id="377" r:id="rId31"/>
    <p:sldId id="294" r:id="rId32"/>
    <p:sldId id="295" r:id="rId33"/>
    <p:sldId id="364" r:id="rId34"/>
    <p:sldId id="366" r:id="rId35"/>
    <p:sldId id="293" r:id="rId36"/>
    <p:sldId id="345" r:id="rId37"/>
    <p:sldId id="402" r:id="rId38"/>
    <p:sldId id="368" r:id="rId39"/>
    <p:sldId id="257" r:id="rId40"/>
    <p:sldId id="397" r:id="rId41"/>
    <p:sldId id="398" r:id="rId42"/>
    <p:sldId id="395" r:id="rId43"/>
    <p:sldId id="283" r:id="rId44"/>
    <p:sldId id="400" r:id="rId45"/>
    <p:sldId id="403" r:id="rId46"/>
    <p:sldId id="349" r:id="rId47"/>
    <p:sldId id="350" r:id="rId48"/>
    <p:sldId id="404" r:id="rId49"/>
    <p:sldId id="299" r:id="rId50"/>
    <p:sldId id="300" r:id="rId51"/>
    <p:sldId id="391" r:id="rId52"/>
    <p:sldId id="405" r:id="rId53"/>
    <p:sldId id="304" r:id="rId54"/>
    <p:sldId id="406" r:id="rId55"/>
    <p:sldId id="336" r:id="rId56"/>
    <p:sldId id="302" r:id="rId57"/>
    <p:sldId id="399" r:id="rId58"/>
    <p:sldId id="393" r:id="rId59"/>
  </p:sldIdLst>
  <p:sldSz cx="9144000" cy="6858000" type="letter"/>
  <p:notesSz cx="9144000" cy="6858000"/>
  <p:custShowLst>
    <p:custShow name="Custom Show 1" id="0">
      <p:sldLst/>
    </p:custShow>
  </p:custShow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4"/>
    <a:srgbClr val="FFFC00"/>
    <a:srgbClr val="3A1FFF"/>
    <a:srgbClr val="800040"/>
    <a:srgbClr val="81061C"/>
    <a:srgbClr val="FF9C6F"/>
    <a:srgbClr val="FF6CFA"/>
    <a:srgbClr val="FFE99F"/>
    <a:srgbClr val="FFCDA4"/>
    <a:srgbClr val="F3C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9"/>
    <p:restoredTop sz="96893" autoAdjust="0"/>
  </p:normalViewPr>
  <p:slideViewPr>
    <p:cSldViewPr snapToGrid="0">
      <p:cViewPr varScale="1">
        <p:scale>
          <a:sx n="127" d="100"/>
          <a:sy n="127" d="100"/>
        </p:scale>
        <p:origin x="1184" y="192"/>
      </p:cViewPr>
      <p:guideLst>
        <p:guide orient="horz" pos="2160"/>
        <p:guide pos="2880"/>
      </p:guideLst>
    </p:cSldViewPr>
  </p:slideViewPr>
  <p:outlineViewPr>
    <p:cViewPr>
      <p:scale>
        <a:sx n="33" d="100"/>
        <a:sy n="33" d="100"/>
      </p:scale>
      <p:origin x="0" y="-15408"/>
    </p:cViewPr>
  </p:outlineViewPr>
  <p:notesTextViewPr>
    <p:cViewPr>
      <p:scale>
        <a:sx n="150" d="100"/>
        <a:sy n="15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pPr>
              <a:defRPr/>
            </a:pPr>
            <a:fld id="{4A157975-EE2C-C74F-B9FD-23E5388B1F03}" type="datetime1">
              <a:rPr lang="en-US"/>
              <a:pPr>
                <a:defRPr/>
              </a:pPr>
              <a:t>1/6/25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pPr>
              <a:defRPr/>
            </a:pPr>
            <a:fld id="{61B53F2B-320D-1148-9EF0-7A04DF49A93B}" type="slidenum">
              <a:rPr lang="en-US"/>
              <a:pPr>
                <a:defRPr/>
              </a:pPr>
              <a:t>‹#›</a:t>
            </a:fld>
            <a:endParaRPr lang="en-US"/>
          </a:p>
        </p:txBody>
      </p:sp>
    </p:spTree>
    <p:extLst>
      <p:ext uri="{BB962C8B-B14F-4D97-AF65-F5344CB8AC3E}">
        <p14:creationId xmlns:p14="http://schemas.microsoft.com/office/powerpoint/2010/main" val="2847626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5363" name="Rectangle 3"/>
          <p:cNvSpPr>
            <a:spLocks noGrp="1" noChangeArrowheads="1"/>
          </p:cNvSpPr>
          <p:nvPr>
            <p:ph type="dt" idx="1"/>
          </p:nvPr>
        </p:nvSpPr>
        <p:spPr bwMode="auto">
          <a:xfrm>
            <a:off x="518160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536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CEFF6BF0-7893-254A-9E64-F2143FBCD37E}" type="slidenum">
              <a:rPr lang="en-US"/>
              <a:pPr>
                <a:defRPr/>
              </a:pPr>
              <a:t>‹#›</a:t>
            </a:fld>
            <a:endParaRPr lang="en-US"/>
          </a:p>
        </p:txBody>
      </p:sp>
    </p:spTree>
    <p:extLst>
      <p:ext uri="{BB962C8B-B14F-4D97-AF65-F5344CB8AC3E}">
        <p14:creationId xmlns:p14="http://schemas.microsoft.com/office/powerpoint/2010/main" val="40917101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18B2A2A-E684-2443-B345-1236DF3DA9EB}"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charset="0"/>
                <a:cs typeface="ＭＳ Ｐゴシック" charset="0"/>
              </a:defRPr>
            </a:lvl1pPr>
            <a:lvl2pPr marL="702756" indent="-270291" defTabSz="914485">
              <a:defRPr sz="2300">
                <a:solidFill>
                  <a:schemeClr val="tx1"/>
                </a:solidFill>
                <a:latin typeface="Arial" charset="0"/>
                <a:ea typeface="ＭＳ Ｐゴシック" charset="0"/>
              </a:defRPr>
            </a:lvl2pPr>
            <a:lvl3pPr marL="1081164" indent="-216233" defTabSz="914485">
              <a:defRPr sz="2300">
                <a:solidFill>
                  <a:schemeClr val="tx1"/>
                </a:solidFill>
                <a:latin typeface="Arial" charset="0"/>
                <a:ea typeface="ＭＳ Ｐゴシック" charset="0"/>
              </a:defRPr>
            </a:lvl3pPr>
            <a:lvl4pPr marL="1513629" indent="-216233" defTabSz="914485">
              <a:defRPr sz="2300">
                <a:solidFill>
                  <a:schemeClr val="tx1"/>
                </a:solidFill>
                <a:latin typeface="Arial" charset="0"/>
                <a:ea typeface="ＭＳ Ｐゴシック" charset="0"/>
              </a:defRPr>
            </a:lvl4pPr>
            <a:lvl5pPr marL="1946095" indent="-216233" defTabSz="914485">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fld id="{873DF9EC-8FF8-1F42-9722-40C8FF8BDCB3}" type="slidenum">
              <a:rPr lang="en-US" sz="1200">
                <a:latin typeface="Times New Roman" charset="0"/>
              </a:rPr>
              <a:pPr/>
              <a:t>13</a:t>
            </a:fld>
            <a:endParaRPr lang="en-US" sz="1200">
              <a:latin typeface="Times New Roman"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charset="0"/>
                <a:cs typeface="ＭＳ Ｐゴシック" charset="0"/>
              </a:defRPr>
            </a:lvl1pPr>
            <a:lvl2pPr marL="702756" indent="-270291" defTabSz="914485">
              <a:defRPr sz="2300">
                <a:solidFill>
                  <a:schemeClr val="tx1"/>
                </a:solidFill>
                <a:latin typeface="Arial" charset="0"/>
                <a:ea typeface="ＭＳ Ｐゴシック" charset="0"/>
              </a:defRPr>
            </a:lvl2pPr>
            <a:lvl3pPr marL="1081164" indent="-216233" defTabSz="914485">
              <a:defRPr sz="2300">
                <a:solidFill>
                  <a:schemeClr val="tx1"/>
                </a:solidFill>
                <a:latin typeface="Arial" charset="0"/>
                <a:ea typeface="ＭＳ Ｐゴシック" charset="0"/>
              </a:defRPr>
            </a:lvl3pPr>
            <a:lvl4pPr marL="1513629" indent="-216233" defTabSz="914485">
              <a:defRPr sz="2300">
                <a:solidFill>
                  <a:schemeClr val="tx1"/>
                </a:solidFill>
                <a:latin typeface="Arial" charset="0"/>
                <a:ea typeface="ＭＳ Ｐゴシック" charset="0"/>
              </a:defRPr>
            </a:lvl4pPr>
            <a:lvl5pPr marL="1946095" indent="-216233" defTabSz="914485">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fld id="{6276FE99-F7CB-1741-BF8B-3D96E4A1426D}" type="slidenum">
              <a:rPr lang="en-US" sz="1200">
                <a:latin typeface="Times New Roman" charset="0"/>
              </a:rPr>
              <a:pPr/>
              <a:t>14</a:t>
            </a:fld>
            <a:endParaRPr lang="en-US" sz="1200">
              <a:latin typeface="Times New Roman"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charset="0"/>
                <a:cs typeface="ＭＳ Ｐゴシック" charset="0"/>
              </a:defRPr>
            </a:lvl1pPr>
            <a:lvl2pPr marL="702756" indent="-270291" defTabSz="914485">
              <a:defRPr sz="2300">
                <a:solidFill>
                  <a:schemeClr val="tx1"/>
                </a:solidFill>
                <a:latin typeface="Arial" charset="0"/>
                <a:ea typeface="ＭＳ Ｐゴシック" charset="0"/>
              </a:defRPr>
            </a:lvl2pPr>
            <a:lvl3pPr marL="1081164" indent="-216233" defTabSz="914485">
              <a:defRPr sz="2300">
                <a:solidFill>
                  <a:schemeClr val="tx1"/>
                </a:solidFill>
                <a:latin typeface="Arial" charset="0"/>
                <a:ea typeface="ＭＳ Ｐゴシック" charset="0"/>
              </a:defRPr>
            </a:lvl3pPr>
            <a:lvl4pPr marL="1513629" indent="-216233" defTabSz="914485">
              <a:defRPr sz="2300">
                <a:solidFill>
                  <a:schemeClr val="tx1"/>
                </a:solidFill>
                <a:latin typeface="Arial" charset="0"/>
                <a:ea typeface="ＭＳ Ｐゴシック" charset="0"/>
              </a:defRPr>
            </a:lvl4pPr>
            <a:lvl5pPr marL="1946095" indent="-216233" defTabSz="914485">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fld id="{6276FE99-F7CB-1741-BF8B-3D96E4A1426D}" type="slidenum">
              <a:rPr lang="en-US" sz="1200">
                <a:latin typeface="Times New Roman" charset="0"/>
              </a:rPr>
              <a:pPr/>
              <a:t>15</a:t>
            </a:fld>
            <a:endParaRPr lang="en-US" sz="1200">
              <a:latin typeface="Times New Roman"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rPr>
              <a:t>This course covers basic Internet protocols, enough for you to get a basic idea on how Internet works. Now how many protocols out there?  A lot, group them together by layers</a:t>
            </a:r>
          </a:p>
        </p:txBody>
      </p:sp>
    </p:spTree>
    <p:extLst>
      <p:ext uri="{BB962C8B-B14F-4D97-AF65-F5344CB8AC3E}">
        <p14:creationId xmlns:p14="http://schemas.microsoft.com/office/powerpoint/2010/main" val="198262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pPr>
            <a:r>
              <a:rPr lang="en-US" sz="1400" dirty="0"/>
              <a:t>Dealing with complex systems: </a:t>
            </a:r>
            <a:r>
              <a:rPr lang="en-US" sz="1200" dirty="0"/>
              <a:t>“Divide and conquer” principle. So each piece is manageable. Easier said than done. Hard problem? Is 7 a lucky #? Or 3 is better? How do people figure out the right number?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EFF6BF0-7893-254A-9E64-F2143FBCD37E}" type="slidenum">
              <a:rPr lang="en-US" smtClean="0"/>
              <a:pPr>
                <a:defRPr/>
              </a:pPr>
              <a:t>16</a:t>
            </a:fld>
            <a:endParaRPr lang="en-US"/>
          </a:p>
        </p:txBody>
      </p:sp>
    </p:spTree>
    <p:extLst>
      <p:ext uri="{BB962C8B-B14F-4D97-AF65-F5344CB8AC3E}">
        <p14:creationId xmlns:p14="http://schemas.microsoft.com/office/powerpoint/2010/main" val="762749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F7F30F2-806C-734F-8AAA-62FD54CF77B2}" type="slidenum">
              <a:rPr lang="en-US"/>
              <a:pPr/>
              <a:t>17</a:t>
            </a:fld>
            <a:endParaRPr lang="en-US"/>
          </a:p>
        </p:txBody>
      </p:sp>
      <p:sp>
        <p:nvSpPr>
          <p:cNvPr id="58371" name="Rectangle 2"/>
          <p:cNvSpPr>
            <a:spLocks noGrp="1" noRot="1" noChangeAspect="1" noChangeArrowheads="1" noTextEdit="1"/>
          </p:cNvSpPr>
          <p:nvPr>
            <p:ph type="sldImg"/>
          </p:nvPr>
        </p:nvSpPr>
        <p:spPr>
          <a:xfrm>
            <a:off x="2859088" y="514350"/>
            <a:ext cx="3429000" cy="2571750"/>
          </a:xfrm>
          <a:solidFill>
            <a:srgbClr val="FFFFFF"/>
          </a:solidFill>
          <a:ln/>
        </p:spPr>
      </p:sp>
      <p:sp>
        <p:nvSpPr>
          <p:cNvPr id="58372" name="Rectangle 3"/>
          <p:cNvSpPr>
            <a:spLocks noGrp="1" noChangeArrowheads="1"/>
          </p:cNvSpPr>
          <p:nvPr>
            <p:ph type="body" idx="1"/>
          </p:nvPr>
        </p:nvSpPr>
        <p:spPr>
          <a:xfrm>
            <a:off x="1217085" y="3257550"/>
            <a:ext cx="6709833" cy="3086100"/>
          </a:xfrm>
          <a:solidFill>
            <a:srgbClr val="FFFFFF"/>
          </a:solidFill>
          <a:ln>
            <a:solidFill>
              <a:srgbClr val="000000"/>
            </a:solidFill>
          </a:ln>
        </p:spPr>
        <p:txBody>
          <a:bodyPr lIns="89905" tIns="44952" rIns="89905" bIns="44952"/>
          <a:lstStyle/>
          <a:p>
            <a:pPr eaLnBrk="1" hangingPunct="1">
              <a:lnSpc>
                <a:spcPct val="80000"/>
              </a:lnSpc>
            </a:pPr>
            <a:r>
              <a:rPr lang="en-US" sz="900" dirty="0"/>
              <a:t>At least some of the protocol stack runs on every node/element/box that is connected to the network</a:t>
            </a:r>
          </a:p>
          <a:p>
            <a:pPr eaLnBrk="1" hangingPunct="1">
              <a:lnSpc>
                <a:spcPct val="80000"/>
              </a:lnSpc>
            </a:pPr>
            <a:r>
              <a:rPr lang="en-US" sz="900" dirty="0"/>
              <a:t>explicit structure allows identification, relationship of complex system’s pieces</a:t>
            </a:r>
            <a:endParaRPr lang="en-US" sz="1000" dirty="0"/>
          </a:p>
          <a:p>
            <a:pPr lvl="1" eaLnBrk="1" hangingPunct="1">
              <a:lnSpc>
                <a:spcPct val="80000"/>
              </a:lnSpc>
            </a:pPr>
            <a:r>
              <a:rPr lang="en-US" sz="1000" dirty="0"/>
              <a:t>layered </a:t>
            </a:r>
            <a:r>
              <a:rPr lang="en-US" sz="1000" dirty="0">
                <a:solidFill>
                  <a:srgbClr val="FF0000"/>
                </a:solidFill>
              </a:rPr>
              <a:t>reference model</a:t>
            </a:r>
            <a:r>
              <a:rPr lang="en-US" sz="1000" dirty="0"/>
              <a:t> for discussion</a:t>
            </a:r>
          </a:p>
          <a:p>
            <a:pPr eaLnBrk="1" hangingPunct="1">
              <a:lnSpc>
                <a:spcPct val="80000"/>
              </a:lnSpc>
            </a:pPr>
            <a:r>
              <a:rPr lang="en-US" sz="900" dirty="0"/>
              <a:t>modularization eases maintenance, updating of system</a:t>
            </a:r>
          </a:p>
          <a:p>
            <a:pPr lvl="1" eaLnBrk="1" hangingPunct="1">
              <a:lnSpc>
                <a:spcPct val="80000"/>
              </a:lnSpc>
            </a:pPr>
            <a:r>
              <a:rPr lang="en-US" sz="1000" dirty="0"/>
              <a:t>change of implementation of layer’s service transparent to rest of system</a:t>
            </a:r>
          </a:p>
          <a:p>
            <a:pPr lvl="1" eaLnBrk="1" hangingPunct="1">
              <a:lnSpc>
                <a:spcPct val="80000"/>
              </a:lnSpc>
            </a:pPr>
            <a:r>
              <a:rPr lang="en-US" sz="1000" dirty="0"/>
              <a:t>e.g., change in gate procedure doesn’t affect rest of system</a:t>
            </a:r>
          </a:p>
        </p:txBody>
      </p:sp>
    </p:spTree>
    <p:extLst>
      <p:ext uri="{BB962C8B-B14F-4D97-AF65-F5344CB8AC3E}">
        <p14:creationId xmlns:p14="http://schemas.microsoft.com/office/powerpoint/2010/main" val="414266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1C1EF07-B557-D44C-8259-537A970BC256}" type="slidenum">
              <a:rPr lang="en-US"/>
              <a:pPr/>
              <a:t>18</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sz="1200" dirty="0">
                <a:latin typeface="Helvetica Neue" panose="02000503000000020004" pitchFamily="2" charset="0"/>
                <a:ea typeface="Helvetica Neue" panose="02000503000000020004" pitchFamily="2" charset="0"/>
                <a:cs typeface="Helvetica Neue" panose="02000503000000020004" pitchFamily="2" charset="0"/>
              </a:rPr>
              <a:t>(process: running application)</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564D315-E7EA-5B40-B57E-5A112ECDD650}" type="slidenum">
              <a:rPr lang="en-US"/>
              <a:pPr/>
              <a:t>19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a:t>Transport protocol runs on end hosts</a:t>
            </a:r>
          </a:p>
        </p:txBody>
      </p:sp>
    </p:spTree>
    <p:extLst>
      <p:ext uri="{BB962C8B-B14F-4D97-AF65-F5344CB8AC3E}">
        <p14:creationId xmlns:p14="http://schemas.microsoft.com/office/powerpoint/2010/main" val="325992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6D69FB2-2218-004C-81AB-39F597800514}" type="slidenum">
              <a:rPr lang="en-US"/>
              <a:pPr/>
              <a:t>20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FF"/>
                </a:solidFill>
              </a:rPr>
              <a:t>Because the Internet is huge!</a:t>
            </a:r>
          </a:p>
          <a:p>
            <a:pPr eaLnBrk="1" hangingPunct="1"/>
            <a:endParaRPr lang="en-US" dirty="0"/>
          </a:p>
        </p:txBody>
      </p:sp>
    </p:spTree>
    <p:extLst>
      <p:ext uri="{BB962C8B-B14F-4D97-AF65-F5344CB8AC3E}">
        <p14:creationId xmlns:p14="http://schemas.microsoft.com/office/powerpoint/2010/main" val="224080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418DE73-706A-5849-AEC6-59022E1E67EC}" type="slidenum">
              <a:rPr lang="en-US"/>
              <a:pPr/>
              <a:t>21</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8907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EFF6BF0-7893-254A-9E64-F2143FBCD37E}" type="slidenum">
              <a:rPr lang="en-US" smtClean="0"/>
              <a:pPr>
                <a:defRPr/>
              </a:pPr>
              <a:t>23</a:t>
            </a:fld>
            <a:endParaRPr lang="en-US"/>
          </a:p>
        </p:txBody>
      </p:sp>
    </p:spTree>
    <p:extLst>
      <p:ext uri="{BB962C8B-B14F-4D97-AF65-F5344CB8AC3E}">
        <p14:creationId xmlns:p14="http://schemas.microsoft.com/office/powerpoint/2010/main" val="262367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2C2B218-1D51-2D46-B3E3-0DB75CE180ED}"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96CA927B-F7A8-1848-BC13-63A5E7D07FA5}" type="slidenum">
              <a:rPr lang="en-US"/>
              <a:pPr/>
              <a:t>24</a:t>
            </a:fld>
            <a:endParaRPr lang="en-US" dirty="0"/>
          </a:p>
        </p:txBody>
      </p:sp>
      <p:sp>
        <p:nvSpPr>
          <p:cNvPr id="80899" name="Rectangle 2"/>
          <p:cNvSpPr>
            <a:spLocks noGrp="1" noRot="1" noChangeAspect="1" noChangeArrowheads="1"/>
          </p:cNvSpPr>
          <p:nvPr>
            <p:ph type="sldImg"/>
          </p:nvPr>
        </p:nvSpPr>
        <p:spPr>
          <a:xfrm>
            <a:off x="2857500" y="512763"/>
            <a:ext cx="3433763" cy="2574925"/>
          </a:xfrm>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lIns="91402" tIns="45702" rIns="91402" bIns="45702"/>
          <a:lstStyle/>
          <a:p>
            <a:pPr eaLnBrk="1" hangingPunct="1"/>
            <a:r>
              <a:rPr lang="en-US" dirty="0"/>
              <a:t>Transport, Traffic system is by nature a packet switch</a:t>
            </a:r>
          </a:p>
          <a:p>
            <a:pPr eaLnBrk="1" hangingPunct="1"/>
            <a:r>
              <a:rPr lang="en-US" dirty="0"/>
              <a:t>Freeway and Toll booth</a:t>
            </a:r>
          </a:p>
          <a:p>
            <a:pPr eaLnBrk="1" hangingPunct="1"/>
            <a:r>
              <a:rPr lang="en-US" dirty="0"/>
              <a:t>Shared</a:t>
            </a:r>
            <a:r>
              <a:rPr lang="en-US" baseline="0" dirty="0"/>
              <a:t> packet-by-packet on demand</a:t>
            </a:r>
            <a:endParaRPr lang="en-US" dirty="0"/>
          </a:p>
          <a:p>
            <a:pPr eaLnBrk="1" hangingPunct="1"/>
            <a:endParaRPr lang="en-US" dirty="0"/>
          </a:p>
          <a:p>
            <a:pPr eaLnBrk="1" hangingPunct="1"/>
            <a:r>
              <a:rPr lang="en-US" dirty="0"/>
              <a:t>Packet switching</a:t>
            </a:r>
            <a:r>
              <a:rPr lang="en-US" baseline="0" dirty="0"/>
              <a:t> has all these problems, why is </a:t>
            </a:r>
            <a:r>
              <a:rPr lang="en-US" baseline="0"/>
              <a:t>it even in </a:t>
            </a:r>
            <a:r>
              <a:rPr lang="en-US" baseline="0" dirty="0"/>
              <a:t>the first place?</a:t>
            </a:r>
          </a:p>
          <a:p>
            <a:pPr eaLnBrk="1" hangingPunct="1"/>
            <a:r>
              <a:rPr lang="en-US" baseline="0" dirty="0"/>
              <a:t>Every coin has 2 sides!</a:t>
            </a:r>
          </a:p>
          <a:p>
            <a:pPr eaLnBrk="1" hangingPunct="1"/>
            <a:endParaRPr lang="en-US" baseline="0" dirty="0"/>
          </a:p>
        </p:txBody>
      </p:sp>
    </p:spTree>
    <p:extLst>
      <p:ext uri="{BB962C8B-B14F-4D97-AF65-F5344CB8AC3E}">
        <p14:creationId xmlns:p14="http://schemas.microsoft.com/office/powerpoint/2010/main" val="2411947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0390849-E975-9F4D-8EFE-DB835D952E6C}" type="slidenum">
              <a:rPr lang="en-US"/>
              <a:pPr/>
              <a:t>25</a:t>
            </a:fld>
            <a:endParaRPr lang="en-US"/>
          </a:p>
        </p:txBody>
      </p:sp>
      <p:sp>
        <p:nvSpPr>
          <p:cNvPr id="64515" name="Rectangle 2"/>
          <p:cNvSpPr>
            <a:spLocks noGrp="1" noRot="1" noChangeAspect="1" noChangeArrowheads="1"/>
          </p:cNvSpPr>
          <p:nvPr>
            <p:ph type="sldImg"/>
          </p:nvPr>
        </p:nvSpPr>
        <p:spPr>
          <a:xfrm>
            <a:off x="2859088" y="514350"/>
            <a:ext cx="3429000" cy="2571750"/>
          </a:xfrm>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a:p>
        </p:txBody>
      </p:sp>
    </p:spTree>
    <p:extLst>
      <p:ext uri="{BB962C8B-B14F-4D97-AF65-F5344CB8AC3E}">
        <p14:creationId xmlns:p14="http://schemas.microsoft.com/office/powerpoint/2010/main" val="217194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68639CC-F5A9-6047-8DCC-68B295718614}" type="slidenum">
              <a:rPr lang="en-US"/>
              <a:pPr/>
              <a:t>26</a:t>
            </a:fld>
            <a:endParaRPr lang="en-US"/>
          </a:p>
        </p:txBody>
      </p:sp>
      <p:sp>
        <p:nvSpPr>
          <p:cNvPr id="62467" name="Rectangle 2"/>
          <p:cNvSpPr>
            <a:spLocks noGrp="1" noRot="1" noChangeAspect="1" noChangeArrowheads="1"/>
          </p:cNvSpPr>
          <p:nvPr>
            <p:ph type="sldImg"/>
          </p:nvPr>
        </p:nvSpPr>
        <p:spPr>
          <a:xfrm>
            <a:off x="2859088" y="514350"/>
            <a:ext cx="3429000" cy="2571750"/>
          </a:xfrm>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a:p>
        </p:txBody>
      </p:sp>
    </p:spTree>
    <p:extLst>
      <p:ext uri="{BB962C8B-B14F-4D97-AF65-F5344CB8AC3E}">
        <p14:creationId xmlns:p14="http://schemas.microsoft.com/office/powerpoint/2010/main" val="3091554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A60E2235-EA14-4547-978F-9020CE0EA36F}" type="slidenum">
              <a:rPr lang="en-US"/>
              <a:pPr/>
              <a:t>27</a:t>
            </a:fld>
            <a:endParaRPr lang="en-US"/>
          </a:p>
        </p:txBody>
      </p:sp>
      <p:sp>
        <p:nvSpPr>
          <p:cNvPr id="66563" name="Rectangle 2"/>
          <p:cNvSpPr>
            <a:spLocks noGrp="1" noRot="1" noChangeAspect="1" noChangeArrowheads="1"/>
          </p:cNvSpPr>
          <p:nvPr>
            <p:ph type="sldImg"/>
          </p:nvPr>
        </p:nvSpPr>
        <p:spPr>
          <a:xfrm>
            <a:off x="2859088" y="514350"/>
            <a:ext cx="3429000" cy="2571750"/>
          </a:xfrm>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a:p>
        </p:txBody>
      </p:sp>
    </p:spTree>
    <p:extLst>
      <p:ext uri="{BB962C8B-B14F-4D97-AF65-F5344CB8AC3E}">
        <p14:creationId xmlns:p14="http://schemas.microsoft.com/office/powerpoint/2010/main" val="163953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CFCBDBF-DF4B-B848-8950-F31244DAD13B}" type="slidenum">
              <a:rPr lang="en-US"/>
              <a:pPr/>
              <a:t>28</a:t>
            </a:fld>
            <a:endParaRPr lang="en-US"/>
          </a:p>
        </p:txBody>
      </p:sp>
      <p:sp>
        <p:nvSpPr>
          <p:cNvPr id="68611" name="Rectangle 2"/>
          <p:cNvSpPr>
            <a:spLocks noGrp="1" noRot="1" noChangeAspect="1" noChangeArrowheads="1"/>
          </p:cNvSpPr>
          <p:nvPr>
            <p:ph type="sldImg"/>
          </p:nvPr>
        </p:nvSpPr>
        <p:spPr>
          <a:xfrm>
            <a:off x="2859088" y="514350"/>
            <a:ext cx="3429000" cy="2571750"/>
          </a:xfrm>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135339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CFCBDBF-DF4B-B848-8950-F31244DAD13B}" type="slidenum">
              <a:rPr lang="en-US"/>
              <a:pPr/>
              <a:t>29</a:t>
            </a:fld>
            <a:endParaRPr lang="en-US"/>
          </a:p>
        </p:txBody>
      </p:sp>
      <p:sp>
        <p:nvSpPr>
          <p:cNvPr id="68611" name="Rectangle 2"/>
          <p:cNvSpPr>
            <a:spLocks noGrp="1" noRot="1" noChangeAspect="1" noChangeArrowheads="1"/>
          </p:cNvSpPr>
          <p:nvPr>
            <p:ph type="sldImg"/>
          </p:nvPr>
        </p:nvSpPr>
        <p:spPr>
          <a:xfrm>
            <a:off x="2859088" y="514350"/>
            <a:ext cx="3429000" cy="2571750"/>
          </a:xfrm>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4246729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1C9174B-A7B0-884D-BBBD-DCF30BD4887A}"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6803" name="Rectangle 2"/>
          <p:cNvSpPr>
            <a:spLocks noGrp="1" noRot="1" noChangeAspect="1" noChangeArrowheads="1"/>
          </p:cNvSpPr>
          <p:nvPr>
            <p:ph type="sldImg"/>
          </p:nvPr>
        </p:nvSpPr>
        <p:spPr>
          <a:xfrm>
            <a:off x="1144588" y="685800"/>
            <a:ext cx="4572000" cy="3429000"/>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r>
              <a:rPr lang="en-US" dirty="0"/>
              <a:t>Notice:</a:t>
            </a:r>
            <a:r>
              <a:rPr lang="en-US" baseline="0" dirty="0"/>
              <a:t> when the last bit is sent, where is the packet? At neither end</a:t>
            </a:r>
          </a:p>
          <a:p>
            <a:pPr eaLnBrk="1" hangingPunct="1"/>
            <a:r>
              <a:rPr lang="en-US" baseline="0" dirty="0"/>
              <a:t>It’s in the pipe!</a:t>
            </a:r>
          </a:p>
          <a:p>
            <a:pPr eaLnBrk="1" hangingPunct="1"/>
            <a:endParaRPr lang="en-US" dirty="0"/>
          </a:p>
        </p:txBody>
      </p:sp>
    </p:spTree>
    <p:extLst>
      <p:ext uri="{BB962C8B-B14F-4D97-AF65-F5344CB8AC3E}">
        <p14:creationId xmlns:p14="http://schemas.microsoft.com/office/powerpoint/2010/main" val="1992397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249D45E-2804-5C4B-8C0F-39F3DB58A73F}" type="slidenum">
              <a:rPr lang="en-US"/>
              <a:pPr/>
              <a:t>31</a:t>
            </a:fld>
            <a:endParaRPr lang="en-US"/>
          </a:p>
        </p:txBody>
      </p:sp>
      <p:sp>
        <p:nvSpPr>
          <p:cNvPr id="72707" name="Rectangle 2"/>
          <p:cNvSpPr>
            <a:spLocks noGrp="1" noRot="1" noChangeAspect="1" noChangeArrowheads="1"/>
          </p:cNvSpPr>
          <p:nvPr>
            <p:ph type="sldImg"/>
          </p:nvPr>
        </p:nvSpPr>
        <p:spPr>
          <a:xfrm>
            <a:off x="2859088" y="514350"/>
            <a:ext cx="3429000" cy="2571750"/>
          </a:xfrm>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a:p>
        </p:txBody>
      </p:sp>
    </p:spTree>
    <p:extLst>
      <p:ext uri="{BB962C8B-B14F-4D97-AF65-F5344CB8AC3E}">
        <p14:creationId xmlns:p14="http://schemas.microsoft.com/office/powerpoint/2010/main" val="200684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F724075-FFA6-BA42-A279-FDDD1670B415}" type="slidenum">
              <a:rPr lang="en-US"/>
              <a:pPr/>
              <a:t>32</a:t>
            </a:fld>
            <a:endParaRPr lang="en-US"/>
          </a:p>
        </p:txBody>
      </p:sp>
      <p:sp>
        <p:nvSpPr>
          <p:cNvPr id="74755" name="Rectangle 2"/>
          <p:cNvSpPr>
            <a:spLocks noGrp="1" noRot="1" noChangeAspect="1" noChangeArrowheads="1"/>
          </p:cNvSpPr>
          <p:nvPr>
            <p:ph type="sldImg"/>
          </p:nvPr>
        </p:nvSpPr>
        <p:spPr>
          <a:xfrm>
            <a:off x="2859088" y="514350"/>
            <a:ext cx="3429000" cy="2571750"/>
          </a:xfrm>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331386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what if S1-S2</a:t>
            </a:r>
            <a:r>
              <a:rPr lang="en-US" baseline="0"/>
              <a:t> link is r/2, instead of 2R?</a:t>
            </a:r>
            <a:endParaRPr lang="en-US"/>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34</a:t>
            </a:fld>
            <a:endParaRPr lang="en-US"/>
          </a:p>
        </p:txBody>
      </p:sp>
    </p:spTree>
    <p:extLst>
      <p:ext uri="{BB962C8B-B14F-4D97-AF65-F5344CB8AC3E}">
        <p14:creationId xmlns:p14="http://schemas.microsoft.com/office/powerpoint/2010/main" val="21396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EFF6BF0-7893-254A-9E64-F2143FBCD37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128"/>
            </a:endParaRPr>
          </a:p>
        </p:txBody>
      </p:sp>
    </p:spTree>
    <p:extLst>
      <p:ext uri="{BB962C8B-B14F-4D97-AF65-F5344CB8AC3E}">
        <p14:creationId xmlns:p14="http://schemas.microsoft.com/office/powerpoint/2010/main" val="351950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FBCB911-524A-6148-A610-F3F5B4C91D0F}" type="slidenum">
              <a:rPr lang="en-US"/>
              <a:pPr/>
              <a:t>35</a:t>
            </a:fld>
            <a:endParaRPr lang="en-US"/>
          </a:p>
        </p:txBody>
      </p:sp>
      <p:sp>
        <p:nvSpPr>
          <p:cNvPr id="70659" name="Rectangle 2"/>
          <p:cNvSpPr>
            <a:spLocks noGrp="1" noRot="1" noChangeAspect="1" noChangeArrowheads="1"/>
          </p:cNvSpPr>
          <p:nvPr>
            <p:ph type="sldImg"/>
          </p:nvPr>
        </p:nvSpPr>
        <p:spPr>
          <a:xfrm>
            <a:off x="2859088" y="514350"/>
            <a:ext cx="3429000" cy="2571750"/>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r>
              <a:rPr lang="en-US" dirty="0"/>
              <a:t>Note:</a:t>
            </a:r>
            <a:r>
              <a:rPr lang="en-US" baseline="0" dirty="0"/>
              <a:t> (1) E2E total 5 nodes, 4 links in between, 3 switches</a:t>
            </a:r>
            <a:endParaRPr lang="en-US" dirty="0"/>
          </a:p>
          <a:p>
            <a:pPr eaLnBrk="1" hangingPunct="1"/>
            <a:r>
              <a:rPr lang="en-US" dirty="0"/>
              <a:t>Assuming</a:t>
            </a:r>
            <a:r>
              <a:rPr lang="en-US" baseline="0" dirty="0"/>
              <a:t> negligible delay at host B to turn around</a:t>
            </a:r>
          </a:p>
          <a:p>
            <a:pPr eaLnBrk="1" hangingPunct="1"/>
            <a:r>
              <a:rPr lang="en-US" baseline="0" dirty="0"/>
              <a:t>Emphasize this is for one packet; what if A sends B 5 packets, what would be the total delay?</a:t>
            </a:r>
            <a:endParaRPr lang="en-US" dirty="0"/>
          </a:p>
        </p:txBody>
      </p:sp>
    </p:spTree>
    <p:extLst>
      <p:ext uri="{BB962C8B-B14F-4D97-AF65-F5344CB8AC3E}">
        <p14:creationId xmlns:p14="http://schemas.microsoft.com/office/powerpoint/2010/main" val="405704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Today: first finish the discussion on delay calculation, then move on to socket programming</a:t>
            </a:r>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38</a:t>
            </a:fld>
            <a:endParaRPr lang="en-US" dirty="0"/>
          </a:p>
        </p:txBody>
      </p:sp>
    </p:spTree>
    <p:extLst>
      <p:ext uri="{BB962C8B-B14F-4D97-AF65-F5344CB8AC3E}">
        <p14:creationId xmlns:p14="http://schemas.microsoft.com/office/powerpoint/2010/main" val="3161666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0816E-1424-9C4E-9673-13E940116D5E}" type="slidenum">
              <a:rPr lang="en-US"/>
              <a:pPr/>
              <a:t>39</a:t>
            </a:fld>
            <a:endParaRPr lang="en-US"/>
          </a:p>
        </p:txBody>
      </p:sp>
      <p:sp>
        <p:nvSpPr>
          <p:cNvPr id="152578" name="Rectangle 2"/>
          <p:cNvSpPr>
            <a:spLocks noGrp="1" noRot="1" noChangeAspect="1" noChangeArrowheads="1" noTextEdit="1"/>
          </p:cNvSpPr>
          <p:nvPr>
            <p:ph type="sldImg"/>
          </p:nvPr>
        </p:nvSpPr>
        <p:spPr bwMode="auto">
          <a:xfrm>
            <a:off x="1136650" y="674688"/>
            <a:ext cx="4586288" cy="3440112"/>
          </a:xfrm>
          <a:prstGeom prst="rect">
            <a:avLst/>
          </a:prstGeom>
          <a:solidFill>
            <a:srgbClr val="FFFFFF"/>
          </a:solidFill>
          <a:ln>
            <a:solidFill>
              <a:srgbClr val="000000"/>
            </a:solidFill>
            <a:miter lim="800000"/>
            <a:headEnd/>
            <a:tailEnd/>
          </a:ln>
        </p:spPr>
      </p:sp>
      <p:sp>
        <p:nvSpPr>
          <p:cNvPr id="152579" name="Rectangle 3"/>
          <p:cNvSpPr>
            <a:spLocks noGrp="1" noChangeArrowheads="1"/>
          </p:cNvSpPr>
          <p:nvPr>
            <p:ph type="body" idx="1"/>
          </p:nvPr>
        </p:nvSpPr>
        <p:spPr bwMode="auto">
          <a:xfrm>
            <a:off x="884238" y="4346575"/>
            <a:ext cx="5089525" cy="4127500"/>
          </a:xfrm>
          <a:prstGeom prst="rect">
            <a:avLst/>
          </a:prstGeom>
          <a:solidFill>
            <a:srgbClr val="FFFFFF"/>
          </a:solidFill>
          <a:ln>
            <a:solidFill>
              <a:srgbClr val="000000"/>
            </a:solidFill>
            <a:miter lim="800000"/>
            <a:headEnd/>
            <a:tailEnd/>
          </a:ln>
        </p:spPr>
        <p:txBody>
          <a:bodyPr lIns="90498" tIns="45249" rIns="90498" bIns="45249">
            <a:prstTxWarp prst="textNoShape">
              <a:avLst/>
            </a:prstTxWarp>
          </a:bodyPr>
          <a:lstStyle/>
          <a:p>
            <a:endParaRPr lang="fr-FR"/>
          </a:p>
        </p:txBody>
      </p:sp>
    </p:spTree>
    <p:extLst>
      <p:ext uri="{BB962C8B-B14F-4D97-AF65-F5344CB8AC3E}">
        <p14:creationId xmlns:p14="http://schemas.microsoft.com/office/powerpoint/2010/main" val="1567459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0816E-1424-9C4E-9673-13E940116D5E}" type="slidenum">
              <a:rPr lang="en-US"/>
              <a:pPr/>
              <a:t>40</a:t>
            </a:fld>
            <a:endParaRPr lang="en-US"/>
          </a:p>
        </p:txBody>
      </p:sp>
      <p:sp>
        <p:nvSpPr>
          <p:cNvPr id="152578" name="Rectangle 2"/>
          <p:cNvSpPr>
            <a:spLocks noGrp="1" noRot="1" noChangeAspect="1" noChangeArrowheads="1" noTextEdit="1"/>
          </p:cNvSpPr>
          <p:nvPr>
            <p:ph type="sldImg"/>
          </p:nvPr>
        </p:nvSpPr>
        <p:spPr bwMode="auto">
          <a:xfrm>
            <a:off x="1136650" y="674688"/>
            <a:ext cx="4586288" cy="3440112"/>
          </a:xfrm>
          <a:prstGeom prst="rect">
            <a:avLst/>
          </a:prstGeom>
          <a:solidFill>
            <a:srgbClr val="FFFFFF"/>
          </a:solidFill>
          <a:ln>
            <a:solidFill>
              <a:srgbClr val="000000"/>
            </a:solidFill>
            <a:miter lim="800000"/>
            <a:headEnd/>
            <a:tailEnd/>
          </a:ln>
        </p:spPr>
      </p:sp>
      <p:sp>
        <p:nvSpPr>
          <p:cNvPr id="152579" name="Rectangle 3"/>
          <p:cNvSpPr>
            <a:spLocks noGrp="1" noChangeArrowheads="1"/>
          </p:cNvSpPr>
          <p:nvPr>
            <p:ph type="body" idx="1"/>
          </p:nvPr>
        </p:nvSpPr>
        <p:spPr bwMode="auto">
          <a:xfrm>
            <a:off x="884238" y="4346575"/>
            <a:ext cx="5089525" cy="4127500"/>
          </a:xfrm>
          <a:prstGeom prst="rect">
            <a:avLst/>
          </a:prstGeom>
          <a:solidFill>
            <a:srgbClr val="FFFFFF"/>
          </a:solidFill>
          <a:ln>
            <a:solidFill>
              <a:srgbClr val="000000"/>
            </a:solidFill>
            <a:miter lim="800000"/>
            <a:headEnd/>
            <a:tailEnd/>
          </a:ln>
        </p:spPr>
        <p:txBody>
          <a:bodyPr lIns="90498" tIns="45249" rIns="90498" bIns="45249">
            <a:prstTxWarp prst="textNoShape">
              <a:avLst/>
            </a:prstTxWarp>
          </a:bodyPr>
          <a:lstStyle/>
          <a:p>
            <a:endParaRPr lang="fr-FR"/>
          </a:p>
        </p:txBody>
      </p:sp>
    </p:spTree>
    <p:extLst>
      <p:ext uri="{BB962C8B-B14F-4D97-AF65-F5344CB8AC3E}">
        <p14:creationId xmlns:p14="http://schemas.microsoft.com/office/powerpoint/2010/main" val="2441157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0816E-1424-9C4E-9673-13E940116D5E}" type="slidenum">
              <a:rPr lang="en-US"/>
              <a:pPr/>
              <a:t>41</a:t>
            </a:fld>
            <a:endParaRPr lang="en-US"/>
          </a:p>
        </p:txBody>
      </p:sp>
      <p:sp>
        <p:nvSpPr>
          <p:cNvPr id="152578" name="Rectangle 2"/>
          <p:cNvSpPr>
            <a:spLocks noGrp="1" noRot="1" noChangeAspect="1" noChangeArrowheads="1" noTextEdit="1"/>
          </p:cNvSpPr>
          <p:nvPr>
            <p:ph type="sldImg"/>
          </p:nvPr>
        </p:nvSpPr>
        <p:spPr bwMode="auto">
          <a:xfrm>
            <a:off x="1136650" y="674688"/>
            <a:ext cx="4586288" cy="3440112"/>
          </a:xfrm>
          <a:prstGeom prst="rect">
            <a:avLst/>
          </a:prstGeom>
          <a:solidFill>
            <a:srgbClr val="FFFFFF"/>
          </a:solidFill>
          <a:ln>
            <a:solidFill>
              <a:srgbClr val="000000"/>
            </a:solidFill>
            <a:miter lim="800000"/>
            <a:headEnd/>
            <a:tailEnd/>
          </a:ln>
        </p:spPr>
      </p:sp>
      <p:sp>
        <p:nvSpPr>
          <p:cNvPr id="152579" name="Rectangle 3"/>
          <p:cNvSpPr>
            <a:spLocks noGrp="1" noChangeArrowheads="1"/>
          </p:cNvSpPr>
          <p:nvPr>
            <p:ph type="body" idx="1"/>
          </p:nvPr>
        </p:nvSpPr>
        <p:spPr bwMode="auto">
          <a:xfrm>
            <a:off x="884238" y="4346575"/>
            <a:ext cx="5089525" cy="4127500"/>
          </a:xfrm>
          <a:prstGeom prst="rect">
            <a:avLst/>
          </a:prstGeom>
          <a:solidFill>
            <a:srgbClr val="FFFFFF"/>
          </a:solidFill>
          <a:ln>
            <a:solidFill>
              <a:srgbClr val="000000"/>
            </a:solidFill>
            <a:miter lim="800000"/>
            <a:headEnd/>
            <a:tailEnd/>
          </a:ln>
        </p:spPr>
        <p:txBody>
          <a:bodyPr lIns="90498" tIns="45249" rIns="90498" bIns="45249">
            <a:prstTxWarp prst="textNoShape">
              <a:avLst/>
            </a:prstTxWarp>
          </a:bodyPr>
          <a:lstStyle/>
          <a:p>
            <a:endParaRPr lang="fr-FR"/>
          </a:p>
        </p:txBody>
      </p:sp>
    </p:spTree>
    <p:extLst>
      <p:ext uri="{BB962C8B-B14F-4D97-AF65-F5344CB8AC3E}">
        <p14:creationId xmlns:p14="http://schemas.microsoft.com/office/powerpoint/2010/main" val="2789130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0816E-1424-9C4E-9673-13E940116D5E}" type="slidenum">
              <a:rPr lang="en-US"/>
              <a:pPr/>
              <a:t>42</a:t>
            </a:fld>
            <a:endParaRPr lang="en-US"/>
          </a:p>
        </p:txBody>
      </p:sp>
      <p:sp>
        <p:nvSpPr>
          <p:cNvPr id="152578" name="Rectangle 2"/>
          <p:cNvSpPr>
            <a:spLocks noGrp="1" noRot="1" noChangeAspect="1" noChangeArrowheads="1" noTextEdit="1"/>
          </p:cNvSpPr>
          <p:nvPr>
            <p:ph type="sldImg"/>
          </p:nvPr>
        </p:nvSpPr>
        <p:spPr bwMode="auto">
          <a:xfrm>
            <a:off x="1136650" y="674688"/>
            <a:ext cx="4586288" cy="3440112"/>
          </a:xfrm>
          <a:prstGeom prst="rect">
            <a:avLst/>
          </a:prstGeom>
          <a:solidFill>
            <a:srgbClr val="FFFFFF"/>
          </a:solidFill>
          <a:ln>
            <a:solidFill>
              <a:srgbClr val="000000"/>
            </a:solidFill>
            <a:miter lim="800000"/>
            <a:headEnd/>
            <a:tailEnd/>
          </a:ln>
        </p:spPr>
      </p:sp>
      <p:sp>
        <p:nvSpPr>
          <p:cNvPr id="152579" name="Rectangle 3"/>
          <p:cNvSpPr>
            <a:spLocks noGrp="1" noChangeArrowheads="1"/>
          </p:cNvSpPr>
          <p:nvPr>
            <p:ph type="body" idx="1"/>
          </p:nvPr>
        </p:nvSpPr>
        <p:spPr bwMode="auto">
          <a:xfrm>
            <a:off x="884238" y="4346575"/>
            <a:ext cx="5089525" cy="4127500"/>
          </a:xfrm>
          <a:prstGeom prst="rect">
            <a:avLst/>
          </a:prstGeom>
          <a:solidFill>
            <a:srgbClr val="FFFFFF"/>
          </a:solidFill>
          <a:ln>
            <a:solidFill>
              <a:srgbClr val="000000"/>
            </a:solidFill>
            <a:miter lim="800000"/>
            <a:headEnd/>
            <a:tailEnd/>
          </a:ln>
        </p:spPr>
        <p:txBody>
          <a:bodyPr lIns="90498" tIns="45249" rIns="90498" bIns="45249">
            <a:prstTxWarp prst="textNoShape">
              <a:avLst/>
            </a:prstTxWarp>
          </a:bodyPr>
          <a:lstStyle/>
          <a:p>
            <a:endParaRPr lang="fr-FR"/>
          </a:p>
        </p:txBody>
      </p:sp>
    </p:spTree>
    <p:extLst>
      <p:ext uri="{BB962C8B-B14F-4D97-AF65-F5344CB8AC3E}">
        <p14:creationId xmlns:p14="http://schemas.microsoft.com/office/powerpoint/2010/main" val="1901249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5927D7-D154-6C4C-AF3F-9D6F6320A866}" type="slidenum">
              <a:rPr lang="en-US"/>
              <a:pPr/>
              <a:t>43</a:t>
            </a:fld>
            <a:endParaRPr lang="en-US"/>
          </a:p>
        </p:txBody>
      </p:sp>
      <p:sp>
        <p:nvSpPr>
          <p:cNvPr id="97282" name="Rectangle 2"/>
          <p:cNvSpPr>
            <a:spLocks noGrp="1" noRot="1" noChangeAspect="1" noChangeArrowheads="1" noTextEdit="1"/>
          </p:cNvSpPr>
          <p:nvPr>
            <p:ph type="sldImg"/>
          </p:nvPr>
        </p:nvSpPr>
        <p:spPr>
          <a:xfrm>
            <a:off x="1371600" y="1143000"/>
            <a:ext cx="4114800" cy="3086100"/>
          </a:xfrm>
          <a:ln/>
        </p:spPr>
      </p:sp>
      <p:sp>
        <p:nvSpPr>
          <p:cNvPr id="97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868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 transport connection; presentation: handled by app protocol; YANG, DANIEL</a:t>
            </a:r>
          </a:p>
        </p:txBody>
      </p:sp>
      <p:sp>
        <p:nvSpPr>
          <p:cNvPr id="4" name="Slide Number Placeholder 3"/>
          <p:cNvSpPr>
            <a:spLocks noGrp="1"/>
          </p:cNvSpPr>
          <p:nvPr>
            <p:ph type="sldNum" sz="quarter" idx="5"/>
          </p:nvPr>
        </p:nvSpPr>
        <p:spPr/>
        <p:txBody>
          <a:bodyPr/>
          <a:lstStyle/>
          <a:p>
            <a:pPr>
              <a:defRPr/>
            </a:pPr>
            <a:fld id="{CEFF6BF0-7893-254A-9E64-F2143FBCD37E}" type="slidenum">
              <a:rPr lang="en-US" smtClean="0"/>
              <a:pPr>
                <a:defRPr/>
              </a:pPr>
              <a:t>44</a:t>
            </a:fld>
            <a:endParaRPr lang="en-US"/>
          </a:p>
        </p:txBody>
      </p:sp>
    </p:spTree>
    <p:extLst>
      <p:ext uri="{BB962C8B-B14F-4D97-AF65-F5344CB8AC3E}">
        <p14:creationId xmlns:p14="http://schemas.microsoft.com/office/powerpoint/2010/main" val="2023606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they communicate? Who contact whom first?</a:t>
            </a:r>
          </a:p>
        </p:txBody>
      </p:sp>
      <p:sp>
        <p:nvSpPr>
          <p:cNvPr id="4" name="Slide Number Placeholder 3"/>
          <p:cNvSpPr>
            <a:spLocks noGrp="1"/>
          </p:cNvSpPr>
          <p:nvPr>
            <p:ph type="sldNum" sz="quarter" idx="10"/>
          </p:nvPr>
        </p:nvSpPr>
        <p:spPr/>
        <p:txBody>
          <a:bodyPr/>
          <a:lstStyle/>
          <a:p>
            <a:pPr>
              <a:defRPr/>
            </a:pPr>
            <a:fld id="{90818979-8558-F343-9A3F-C5F7F0BCDEED}" type="slidenum">
              <a:rPr lang="en-US" smtClean="0"/>
              <a:pPr>
                <a:defRPr/>
              </a:pPr>
              <a:t>46</a:t>
            </a:fld>
            <a:endParaRPr lang="en-US" dirty="0"/>
          </a:p>
        </p:txBody>
      </p:sp>
    </p:spTree>
    <p:extLst>
      <p:ext uri="{BB962C8B-B14F-4D97-AF65-F5344CB8AC3E}">
        <p14:creationId xmlns:p14="http://schemas.microsoft.com/office/powerpoint/2010/main" val="3825165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who send the first packet. Do/can clients talk to each other?</a:t>
            </a:r>
          </a:p>
          <a:p>
            <a:r>
              <a:rPr lang="en-US" dirty="0"/>
              <a:t>Exactly how you initiate, or how you wait?</a:t>
            </a:r>
          </a:p>
        </p:txBody>
      </p:sp>
      <p:sp>
        <p:nvSpPr>
          <p:cNvPr id="4" name="Slide Number Placeholder 3"/>
          <p:cNvSpPr>
            <a:spLocks noGrp="1"/>
          </p:cNvSpPr>
          <p:nvPr>
            <p:ph type="sldNum" sz="quarter" idx="10"/>
          </p:nvPr>
        </p:nvSpPr>
        <p:spPr/>
        <p:txBody>
          <a:bodyPr/>
          <a:lstStyle/>
          <a:p>
            <a:pPr>
              <a:defRPr/>
            </a:pPr>
            <a:fld id="{90818979-8558-F343-9A3F-C5F7F0BCDEED}" type="slidenum">
              <a:rPr lang="en-US" smtClean="0"/>
              <a:pPr>
                <a:defRPr/>
              </a:pPr>
              <a:t>47</a:t>
            </a:fld>
            <a:endParaRPr lang="en-US" dirty="0"/>
          </a:p>
        </p:txBody>
      </p:sp>
    </p:spTree>
    <p:extLst>
      <p:ext uri="{BB962C8B-B14F-4D97-AF65-F5344CB8AC3E}">
        <p14:creationId xmlns:p14="http://schemas.microsoft.com/office/powerpoint/2010/main" val="339419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allow cheat sheer</a:t>
            </a:r>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5</a:t>
            </a:fld>
            <a:endParaRPr lang="en-US"/>
          </a:p>
        </p:txBody>
      </p:sp>
    </p:spTree>
    <p:extLst>
      <p:ext uri="{BB962C8B-B14F-4D97-AF65-F5344CB8AC3E}">
        <p14:creationId xmlns:p14="http://schemas.microsoft.com/office/powerpoint/2010/main" val="1835966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95E29D2-7AB9-1947-8EF5-15B4D0D9D2D7}" type="slidenum">
              <a:rPr lang="en-US"/>
              <a:pPr/>
              <a:t>49</a:t>
            </a:fld>
            <a:endParaRPr lang="en-US" dirty="0"/>
          </a:p>
        </p:txBody>
      </p:sp>
      <p:sp>
        <p:nvSpPr>
          <p:cNvPr id="91139" name="Rectangle 2"/>
          <p:cNvSpPr>
            <a:spLocks noGrp="1" noRot="1" noChangeAspect="1" noChangeArrowheads="1"/>
          </p:cNvSpPr>
          <p:nvPr>
            <p:ph type="sldImg"/>
          </p:nvPr>
        </p:nvSpPr>
        <p:spPr>
          <a:xfrm>
            <a:off x="1144588" y="685800"/>
            <a:ext cx="4572000" cy="3429000"/>
          </a:xfrm>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AD7A10AD-8F72-1A43-B9EC-2608EABDD6C9}" type="slidenum">
              <a:rPr lang="en-US"/>
              <a:pPr/>
              <a:t>50</a:t>
            </a:fld>
            <a:endParaRPr lang="en-US" dirty="0"/>
          </a:p>
        </p:txBody>
      </p:sp>
      <p:sp>
        <p:nvSpPr>
          <p:cNvPr id="93187" name="Rectangle 2"/>
          <p:cNvSpPr>
            <a:spLocks noGrp="1" noRot="1" noChangeAspect="1" noChangeArrowheads="1"/>
          </p:cNvSpPr>
          <p:nvPr>
            <p:ph type="sldImg"/>
          </p:nvPr>
        </p:nvSpPr>
        <p:spPr>
          <a:xfrm>
            <a:off x="1144588" y="685800"/>
            <a:ext cx="4572000" cy="3429000"/>
          </a:xfrm>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AD7A10AD-8F72-1A43-B9EC-2608EABDD6C9}" type="slidenum">
              <a:rPr lang="en-US"/>
              <a:pPr/>
              <a:t>51</a:t>
            </a:fld>
            <a:endParaRPr lang="en-US" dirty="0"/>
          </a:p>
        </p:txBody>
      </p:sp>
      <p:sp>
        <p:nvSpPr>
          <p:cNvPr id="93187" name="Rectangle 2"/>
          <p:cNvSpPr>
            <a:spLocks noGrp="1" noRot="1" noChangeAspect="1" noChangeArrowheads="1"/>
          </p:cNvSpPr>
          <p:nvPr>
            <p:ph type="sldImg"/>
          </p:nvPr>
        </p:nvSpPr>
        <p:spPr>
          <a:xfrm>
            <a:off x="1144588" y="685800"/>
            <a:ext cx="4572000" cy="3429000"/>
          </a:xfrm>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1412797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Aft>
                <a:spcPts val="0"/>
              </a:spcAft>
              <a:buFontTx/>
              <a:buNone/>
            </a:pPr>
            <a:r>
              <a:rPr lang="en-US" sz="1200">
                <a:solidFill>
                  <a:srgbClr val="0000FF"/>
                </a:solidFill>
              </a:rPr>
              <a:t>accept( ): accept a new connection</a:t>
            </a:r>
          </a:p>
          <a:p>
            <a:pPr eaLnBrk="1" hangingPunct="1">
              <a:spcAft>
                <a:spcPts val="0"/>
              </a:spcAft>
              <a:buFontTx/>
              <a:buNone/>
            </a:pPr>
            <a:r>
              <a:rPr lang="en-US" sz="1200">
                <a:solidFill>
                  <a:srgbClr val="C00000"/>
                </a:solidFill>
              </a:rPr>
              <a:t>Write( ): write data to a socket</a:t>
            </a:r>
          </a:p>
          <a:p>
            <a:pPr eaLnBrk="1" hangingPunct="1">
              <a:spcAft>
                <a:spcPts val="0"/>
              </a:spcAft>
              <a:buFontTx/>
              <a:buNone/>
            </a:pPr>
            <a:r>
              <a:rPr lang="en-US" sz="1200">
                <a:solidFill>
                  <a:srgbClr val="C00000"/>
                </a:solidFill>
              </a:rPr>
              <a:t>Read( ): read data from a socket</a:t>
            </a:r>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52</a:t>
            </a:fld>
            <a:endParaRPr lang="en-US"/>
          </a:p>
        </p:txBody>
      </p:sp>
    </p:spTree>
    <p:extLst>
      <p:ext uri="{BB962C8B-B14F-4D97-AF65-F5344CB8AC3E}">
        <p14:creationId xmlns:p14="http://schemas.microsoft.com/office/powerpoint/2010/main" val="2192590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6C37082-8882-DC4D-BBBE-CB5FD6F2A52C}" type="slidenum">
              <a:rPr lang="en-US"/>
              <a:pPr/>
              <a:t>53</a:t>
            </a:fld>
            <a:endParaRPr lang="en-US"/>
          </a:p>
        </p:txBody>
      </p:sp>
      <p:sp>
        <p:nvSpPr>
          <p:cNvPr id="101379" name="Rectangle 2"/>
          <p:cNvSpPr>
            <a:spLocks noGrp="1" noRot="1" noChangeAspect="1" noChangeArrowheads="1"/>
          </p:cNvSpPr>
          <p:nvPr>
            <p:ph type="sldImg"/>
          </p:nvPr>
        </p:nvSpPr>
        <p:spPr>
          <a:xfrm>
            <a:off x="1144588" y="685800"/>
            <a:ext cx="4572000" cy="3429000"/>
          </a:xfrm>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 numbers: belo</a:t>
            </a:r>
            <a:r>
              <a:rPr lang="en-US" baseline="0"/>
              <a:t>w 1024 are controlled by IANA, Internet Assigned Numbers Authority</a:t>
            </a:r>
          </a:p>
          <a:p>
            <a:r>
              <a:rPr lang="en-US" baseline="0"/>
              <a:t>Individual user processes are assigned port numbers when creating a socket</a:t>
            </a:r>
            <a:endParaRPr lang="en-US"/>
          </a:p>
        </p:txBody>
      </p:sp>
      <p:sp>
        <p:nvSpPr>
          <p:cNvPr id="4" name="Slide Number Placeholder 3"/>
          <p:cNvSpPr>
            <a:spLocks noGrp="1"/>
          </p:cNvSpPr>
          <p:nvPr>
            <p:ph type="sldNum" sz="quarter" idx="10"/>
          </p:nvPr>
        </p:nvSpPr>
        <p:spPr/>
        <p:txBody>
          <a:bodyPr/>
          <a:lstStyle/>
          <a:p>
            <a:pPr>
              <a:defRPr/>
            </a:pPr>
            <a:fld id="{90818979-8558-F343-9A3F-C5F7F0BCDEED}" type="slidenum">
              <a:rPr lang="en-US" smtClean="0"/>
              <a:pPr>
                <a:defRPr/>
              </a:pPr>
              <a:t>54</a:t>
            </a:fld>
            <a:endParaRPr lang="en-US"/>
          </a:p>
        </p:txBody>
      </p:sp>
    </p:spTree>
    <p:extLst>
      <p:ext uri="{BB962C8B-B14F-4D97-AF65-F5344CB8AC3E}">
        <p14:creationId xmlns:p14="http://schemas.microsoft.com/office/powerpoint/2010/main" val="85273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Sink  into the hole of socket,</a:t>
            </a:r>
            <a:r>
              <a:rPr lang="en-US" baseline="0"/>
              <a:t> then transport carries the data to the other end</a:t>
            </a:r>
            <a:endParaRPr lang="en-US"/>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55</a:t>
            </a:fld>
            <a:endParaRPr lang="en-US"/>
          </a:p>
        </p:txBody>
      </p:sp>
    </p:spTree>
    <p:extLst>
      <p:ext uri="{BB962C8B-B14F-4D97-AF65-F5344CB8AC3E}">
        <p14:creationId xmlns:p14="http://schemas.microsoft.com/office/powerpoint/2010/main" val="3613571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C13E6C0-C2E9-9E42-84EF-BD074F75E4F1}" type="slidenum">
              <a:rPr lang="en-US"/>
              <a:pPr/>
              <a:t>56</a:t>
            </a:fld>
            <a:endParaRPr lang="en-US"/>
          </a:p>
        </p:txBody>
      </p:sp>
      <p:sp>
        <p:nvSpPr>
          <p:cNvPr id="97283" name="Rectangle 2"/>
          <p:cNvSpPr>
            <a:spLocks noGrp="1" noRot="1" noChangeAspect="1" noChangeArrowheads="1"/>
          </p:cNvSpPr>
          <p:nvPr>
            <p:ph type="sldImg"/>
          </p:nvPr>
        </p:nvSpPr>
        <p:spPr>
          <a:xfrm>
            <a:off x="1144588" y="685800"/>
            <a:ext cx="4572000" cy="3429000"/>
          </a:xfrm>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pPr eaLnBrk="1" hangingPunct="1"/>
            <a:r>
              <a:rPr lang="en-US"/>
              <a:t>Port# is optional;</a:t>
            </a:r>
            <a:r>
              <a:rPr lang="en-US" baseline="0"/>
              <a:t> use default if absent; explain 2 slides down</a:t>
            </a:r>
          </a:p>
          <a:p>
            <a:pPr eaLnBrk="1" hangingPunct="1"/>
            <a:r>
              <a:rPr lang="en-US" baseline="0"/>
              <a:t>Path </a:t>
            </a:r>
            <a:r>
              <a:rPr lang="en-US" baseline="0" err="1"/>
              <a:t>name:directory+file</a:t>
            </a:r>
            <a:r>
              <a:rPr lang="en-US" baseline="0"/>
              <a:t> name</a:t>
            </a:r>
            <a:endParaRPr lang="en-US"/>
          </a:p>
        </p:txBody>
      </p:sp>
    </p:spTree>
    <p:extLst>
      <p:ext uri="{BB962C8B-B14F-4D97-AF65-F5344CB8AC3E}">
        <p14:creationId xmlns:p14="http://schemas.microsoft.com/office/powerpoint/2010/main" val="4220438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EFF6BF0-7893-254A-9E64-F2143FBCD37E}" type="slidenum">
              <a:rPr lang="en-US" smtClean="0"/>
              <a:pPr>
                <a:defRPr/>
              </a:pPr>
              <a:t>57</a:t>
            </a:fld>
            <a:endParaRPr lang="en-US"/>
          </a:p>
        </p:txBody>
      </p:sp>
    </p:spTree>
    <p:extLst>
      <p:ext uri="{BB962C8B-B14F-4D97-AF65-F5344CB8AC3E}">
        <p14:creationId xmlns:p14="http://schemas.microsoft.com/office/powerpoint/2010/main" val="414459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pple-system"/>
              </a:rPr>
              <a:t>plagiarism </a:t>
            </a:r>
            <a:r>
              <a:rPr lang="en-US" sz="1200" b="0" i="0" u="none" strike="noStrike" kern="1200" dirty="0">
                <a:solidFill>
                  <a:schemeClr val="tx1"/>
                </a:solidFill>
                <a:effectLst/>
                <a:latin typeface="Arial" charset="0"/>
                <a:ea typeface="ＭＳ Ｐゴシック" charset="-128"/>
                <a:cs typeface="ＭＳ Ｐゴシック" charset="-128"/>
              </a:rPr>
              <a:t>You can learn a lot from your classmates here at UCLA, so I strongly encourage you to try to get to know one another. The time before class starts is a great opportunity to talk with other students. Our cellphones can be very distracting, and often prevent us from getting to know people. Accordingly, as soon as you enter this room, please turn off your cellphone and put it away. This room should be a cell-phone free zone. If you really need to use your phone before class, please step out of the room and use it outside. I think you will find spending time away from your phone, and with the actual people around you, to be very worthwhile.</a:t>
            </a:r>
            <a:endParaRPr lang="en-US" dirty="0"/>
          </a:p>
        </p:txBody>
      </p:sp>
      <p:sp>
        <p:nvSpPr>
          <p:cNvPr id="4" name="Slide Number Placeholder 3"/>
          <p:cNvSpPr>
            <a:spLocks noGrp="1"/>
          </p:cNvSpPr>
          <p:nvPr>
            <p:ph type="sldNum" sz="quarter" idx="10"/>
          </p:nvPr>
        </p:nvSpPr>
        <p:spPr/>
        <p:txBody>
          <a:bodyPr/>
          <a:lstStyle/>
          <a:p>
            <a:pPr>
              <a:defRPr/>
            </a:pPr>
            <a:fld id="{CEFF6BF0-7893-254A-9E64-F2143FBCD37E}" type="slidenum">
              <a:rPr lang="en-US" smtClean="0"/>
              <a:pPr>
                <a:defRPr/>
              </a:pPr>
              <a:t>6</a:t>
            </a:fld>
            <a:endParaRPr lang="en-US"/>
          </a:p>
        </p:txBody>
      </p:sp>
    </p:spTree>
    <p:extLst>
      <p:ext uri="{BB962C8B-B14F-4D97-AF65-F5344CB8AC3E}">
        <p14:creationId xmlns:p14="http://schemas.microsoft.com/office/powerpoint/2010/main" val="334778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C999291-B843-214D-AFFE-9A2D4BF297A6}" type="slidenum">
              <a:rPr lang="en-US"/>
              <a:pPr/>
              <a:t>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 have Thu lecture uploaded tonight</a:t>
            </a:r>
          </a:p>
        </p:txBody>
      </p:sp>
    </p:spTree>
    <p:extLst>
      <p:ext uri="{BB962C8B-B14F-4D97-AF65-F5344CB8AC3E}">
        <p14:creationId xmlns:p14="http://schemas.microsoft.com/office/powerpoint/2010/main" val="208169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3EF1068-D7FC-4B49-A43A-6FEC92F5777F}" type="slidenum">
              <a:rPr lang="en-US"/>
              <a:pPr/>
              <a:t>9</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pPr eaLnBrk="1" hangingPunct="1"/>
            <a:r>
              <a:rPr lang="en-US" dirty="0"/>
              <a:t>Can end user devices talk to each other directly? What if one does skype</a:t>
            </a:r>
          </a:p>
        </p:txBody>
      </p:sp>
    </p:spTree>
    <p:extLst>
      <p:ext uri="{BB962C8B-B14F-4D97-AF65-F5344CB8AC3E}">
        <p14:creationId xmlns:p14="http://schemas.microsoft.com/office/powerpoint/2010/main" val="3734054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3EF1068-D7FC-4B49-A43A-6FEC92F5777F}" type="slidenum">
              <a:rPr lang="en-US"/>
              <a:pPr/>
              <a:t>10</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pPr lvl="0"/>
            <a:r>
              <a:rPr lang="en-US" dirty="0"/>
              <a:t>This is a rather traditional picture, not the latest greatest</a:t>
            </a:r>
          </a:p>
        </p:txBody>
      </p:sp>
    </p:spTree>
    <p:extLst>
      <p:ext uri="{BB962C8B-B14F-4D97-AF65-F5344CB8AC3E}">
        <p14:creationId xmlns:p14="http://schemas.microsoft.com/office/powerpoint/2010/main" val="296981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noChangeArrowheads="1"/>
          </p:cNvSpPr>
          <p:nvPr/>
        </p:nvSpPr>
        <p:spPr bwMode="auto">
          <a:xfrm>
            <a:off x="5181205" y="6515554"/>
            <a:ext cx="3962796" cy="342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0" tIns="45711" rIns="91420" bIns="45711"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2B851BC5-8B92-314A-9A1E-0AC7DA059D0F}" type="slidenum">
              <a:rPr lang="en-US" sz="1200">
                <a:latin typeface="Times New Roman" charset="0"/>
              </a:rPr>
              <a:pPr algn="r"/>
              <a:t>12</a:t>
            </a:fld>
            <a:endParaRPr lang="en-US" sz="1200">
              <a:latin typeface="Times New Roman"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Footer Placeholder 4"/>
          <p:cNvSpPr>
            <a:spLocks noGrp="1"/>
          </p:cNvSpPr>
          <p:nvPr>
            <p:ph type="ftr" sz="quarter" idx="11"/>
          </p:nvPr>
        </p:nvSpPr>
        <p:spPr>
          <a:xfrm>
            <a:off x="7571232" y="6675661"/>
            <a:ext cx="1572768" cy="182339"/>
          </a:xfrm>
          <a:prstGeom prst="rect">
            <a:avLst/>
          </a:prstGeom>
        </p:spPr>
        <p:txBody>
          <a:bodyPr/>
          <a:lstStyle>
            <a:lvl1pPr>
              <a:defRPr/>
            </a:lvl1pPr>
          </a:lstStyle>
          <a:p>
            <a:pPr algn="r">
              <a:defRPr/>
            </a:pPr>
            <a:r>
              <a:rPr lang="nl-NL"/>
              <a:t>CS118 - Spring 2024</a:t>
            </a:r>
            <a:endParaRPr lang="en-US" dirty="0"/>
          </a:p>
        </p:txBody>
      </p:sp>
      <p:sp>
        <p:nvSpPr>
          <p:cNvPr id="6" name="Slide Number Placeholder 5"/>
          <p:cNvSpPr>
            <a:spLocks noGrp="1"/>
          </p:cNvSpPr>
          <p:nvPr>
            <p:ph type="sldNum" sz="quarter" idx="12"/>
          </p:nvPr>
        </p:nvSpPr>
        <p:spPr>
          <a:xfrm>
            <a:off x="4343400" y="6673850"/>
            <a:ext cx="457200" cy="184150"/>
          </a:xfrm>
          <a:prstGeom prst="rect">
            <a:avLst/>
          </a:prstGeom>
        </p:spPr>
        <p:txBody>
          <a:bodyPr/>
          <a:lstStyle>
            <a:lvl1pPr>
              <a:defRPr smtClean="0"/>
            </a:lvl1pPr>
          </a:lstStyle>
          <a:p>
            <a:pPr>
              <a:defRPr/>
            </a:pPr>
            <a:fld id="{B66ACAAB-C99F-3547-8B8B-90BD536AC34D}"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lnSpc>
                <a:spcPct val="100000"/>
              </a:lnSpc>
              <a:spcAft>
                <a:spcPts val="0"/>
              </a:spcAft>
              <a:defRPr/>
            </a:lvl2pPr>
            <a:lvl3pPr>
              <a:lnSpc>
                <a:spcPct val="100000"/>
              </a:lnSpc>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6" name="Slide Number Placeholder 5"/>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825" y="984250"/>
            <a:ext cx="4235450" cy="5684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984250"/>
            <a:ext cx="4237038" cy="5684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ED905A47-BC01-4C40-89A1-1B5A2DFB1B8F}"/>
              </a:ext>
            </a:extLst>
          </p:cNvPr>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9" name="Slide Number Placeholder 5">
            <a:extLst>
              <a:ext uri="{FF2B5EF4-FFF2-40B4-BE49-F238E27FC236}">
                <a16:creationId xmlns:a16="http://schemas.microsoft.com/office/drawing/2014/main" id="{08BF4F2C-7087-8740-9477-D2F63D087148}"/>
              </a:ext>
            </a:extLst>
          </p:cNvPr>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D2224E11-867C-8D47-9D72-7C8EDAC6ED4C}"/>
              </a:ext>
            </a:extLst>
          </p:cNvPr>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11" name="Slide Number Placeholder 5">
            <a:extLst>
              <a:ext uri="{FF2B5EF4-FFF2-40B4-BE49-F238E27FC236}">
                <a16:creationId xmlns:a16="http://schemas.microsoft.com/office/drawing/2014/main" id="{0A2C6AF3-B3D8-1B47-A547-CE0430EBDBAD}"/>
              </a:ext>
            </a:extLst>
          </p:cNvPr>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38CCAB31-A797-CE42-94D3-CB892943C33D}"/>
              </a:ext>
            </a:extLst>
          </p:cNvPr>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7" name="Slide Number Placeholder 5">
            <a:extLst>
              <a:ext uri="{FF2B5EF4-FFF2-40B4-BE49-F238E27FC236}">
                <a16:creationId xmlns:a16="http://schemas.microsoft.com/office/drawing/2014/main" id="{2C976877-7C22-1E48-AD60-F20814B52F89}"/>
              </a:ext>
            </a:extLst>
          </p:cNvPr>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9DF732-417F-0446-A527-ABEF0B46892D}"/>
              </a:ext>
            </a:extLst>
          </p:cNvPr>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6" name="Slide Number Placeholder 5">
            <a:extLst>
              <a:ext uri="{FF2B5EF4-FFF2-40B4-BE49-F238E27FC236}">
                <a16:creationId xmlns:a16="http://schemas.microsoft.com/office/drawing/2014/main" id="{16C0072A-A3BA-6740-8BDA-132B80C15D91}"/>
              </a:ext>
            </a:extLst>
          </p:cNvPr>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50825" y="984250"/>
            <a:ext cx="4235450" cy="5684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84250"/>
            <a:ext cx="4237038" cy="276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902075"/>
            <a:ext cx="4237038" cy="2767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62D2CE84-C9A7-C84E-A1AD-A0CFDD4B21E7}"/>
              </a:ext>
            </a:extLst>
          </p:cNvPr>
          <p:cNvSpPr>
            <a:spLocks noGrp="1"/>
          </p:cNvSpPr>
          <p:nvPr>
            <p:ph type="ftr" sz="quarter" idx="11"/>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en-US" dirty="0"/>
          </a:p>
        </p:txBody>
      </p:sp>
      <p:sp>
        <p:nvSpPr>
          <p:cNvPr id="10" name="Slide Number Placeholder 5">
            <a:extLst>
              <a:ext uri="{FF2B5EF4-FFF2-40B4-BE49-F238E27FC236}">
                <a16:creationId xmlns:a16="http://schemas.microsoft.com/office/drawing/2014/main" id="{45EFB0BA-9BBA-DC49-B53D-B9E2B06C2DF6}"/>
              </a:ext>
            </a:extLst>
          </p:cNvPr>
          <p:cNvSpPr>
            <a:spLocks noGrp="1"/>
          </p:cNvSpPr>
          <p:nvPr>
            <p:ph type="sldNum" sz="quarter" idx="12"/>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bwMode="auto">
          <a:xfrm>
            <a:off x="0" y="0"/>
            <a:ext cx="91440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en-US"/>
              <a:t>Click to edit Master title style</a:t>
            </a:r>
            <a:endParaRPr lang="en-US" dirty="0"/>
          </a:p>
        </p:txBody>
      </p:sp>
      <p:sp>
        <p:nvSpPr>
          <p:cNvPr id="254979" name="Rectangle 3"/>
          <p:cNvSpPr>
            <a:spLocks noGrp="1" noChangeArrowheads="1"/>
          </p:cNvSpPr>
          <p:nvPr>
            <p:ph type="body" idx="1"/>
          </p:nvPr>
        </p:nvSpPr>
        <p:spPr bwMode="auto">
          <a:xfrm>
            <a:off x="163037" y="935279"/>
            <a:ext cx="8915534" cy="5733808"/>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4983" name="Line 7"/>
          <p:cNvSpPr>
            <a:spLocks noChangeShapeType="1"/>
          </p:cNvSpPr>
          <p:nvPr/>
        </p:nvSpPr>
        <p:spPr bwMode="auto">
          <a:xfrm>
            <a:off x="187325" y="6664325"/>
            <a:ext cx="8720138" cy="0"/>
          </a:xfrm>
          <a:prstGeom prst="line">
            <a:avLst/>
          </a:prstGeom>
          <a:noFill/>
          <a:ln w="12700">
            <a:solidFill>
              <a:srgbClr val="000099"/>
            </a:solidFill>
            <a:round/>
            <a:headEnd/>
            <a:tailEnd/>
          </a:ln>
        </p:spPr>
        <p:txBody>
          <a:bodyPr wrap="none" anchor="ctr">
            <a:prstTxWarp prst="textNoShape">
              <a:avLst/>
            </a:prstTxWarp>
          </a:bodyPr>
          <a:lstStyle/>
          <a:p>
            <a:endParaRPr lang="en-US"/>
          </a:p>
        </p:txBody>
      </p:sp>
      <p:sp>
        <p:nvSpPr>
          <p:cNvPr id="7" name="Footer Placeholder 4">
            <a:extLst>
              <a:ext uri="{FF2B5EF4-FFF2-40B4-BE49-F238E27FC236}">
                <a16:creationId xmlns:a16="http://schemas.microsoft.com/office/drawing/2014/main" id="{75D6C203-907E-E341-BAA1-851ED2F78C17}"/>
              </a:ext>
            </a:extLst>
          </p:cNvPr>
          <p:cNvSpPr>
            <a:spLocks noGrp="1"/>
          </p:cNvSpPr>
          <p:nvPr>
            <p:ph type="ftr" sz="quarter" idx="3"/>
          </p:nvPr>
        </p:nvSpPr>
        <p:spPr>
          <a:xfrm>
            <a:off x="0" y="6675661"/>
            <a:ext cx="1828800" cy="182339"/>
          </a:xfrm>
          <a:prstGeom prst="rect">
            <a:avLst/>
          </a:prstGeom>
        </p:spPr>
        <p:txBody>
          <a:bodyPr anchor="ctr" anchorCtr="0"/>
          <a:lstStyle>
            <a:lvl1pPr>
              <a:defRPr sz="1000"/>
            </a:lvl1pPr>
          </a:lstStyle>
          <a:p>
            <a:pPr>
              <a:defRPr/>
            </a:pPr>
            <a:r>
              <a:rPr lang="nl-NL"/>
              <a:t>CS118 - Spring 2024</a:t>
            </a:r>
            <a:endParaRPr lang="nl-NL" dirty="0"/>
          </a:p>
        </p:txBody>
      </p:sp>
      <p:sp>
        <p:nvSpPr>
          <p:cNvPr id="8" name="Slide Number Placeholder 5">
            <a:extLst>
              <a:ext uri="{FF2B5EF4-FFF2-40B4-BE49-F238E27FC236}">
                <a16:creationId xmlns:a16="http://schemas.microsoft.com/office/drawing/2014/main" id="{0E698688-0739-8D4F-ADF6-D334DC6E07C3}"/>
              </a:ext>
            </a:extLst>
          </p:cNvPr>
          <p:cNvSpPr>
            <a:spLocks noGrp="1"/>
          </p:cNvSpPr>
          <p:nvPr>
            <p:ph type="sldNum" sz="quarter" idx="4"/>
          </p:nvPr>
        </p:nvSpPr>
        <p:spPr>
          <a:xfrm>
            <a:off x="8686800" y="6673850"/>
            <a:ext cx="457200" cy="184150"/>
          </a:xfrm>
          <a:prstGeom prst="rect">
            <a:avLst/>
          </a:prstGeom>
        </p:spPr>
        <p:txBody>
          <a:bodyPr anchor="ctr" anchorCtr="0"/>
          <a:lstStyle>
            <a:lvl1pPr algn="r">
              <a:defRPr sz="1000" smtClean="0"/>
            </a:lvl1pPr>
          </a:lstStyle>
          <a:p>
            <a:pPr>
              <a:defRPr/>
            </a:pPr>
            <a:fld id="{5839C53E-9712-814C-9BC8-2C6C5C482B7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73" r:id="rId7"/>
  </p:sldLayoutIdLst>
  <p:hf hdr="0" dt="0"/>
  <p:txStyles>
    <p:titleStyle>
      <a:lvl1pPr algn="ctr" rtl="0" eaLnBrk="1" fontAlgn="base" hangingPunct="1">
        <a:spcBef>
          <a:spcPct val="0"/>
        </a:spcBef>
        <a:spcAft>
          <a:spcPct val="0"/>
        </a:spcAft>
        <a:defRPr sz="3600" b="1">
          <a:solidFill>
            <a:srgbClr val="000099"/>
          </a:solidFill>
          <a:latin typeface="Helvetica Neue"/>
          <a:ea typeface="+mj-ea"/>
          <a:cs typeface="Helvetica Neue"/>
        </a:defRPr>
      </a:lvl1pPr>
      <a:lvl2pPr algn="ctr" rtl="0" eaLnBrk="1" fontAlgn="base" hangingPunct="1">
        <a:spcBef>
          <a:spcPct val="0"/>
        </a:spcBef>
        <a:spcAft>
          <a:spcPct val="0"/>
        </a:spcAft>
        <a:defRPr sz="3600">
          <a:solidFill>
            <a:srgbClr val="000099"/>
          </a:solidFill>
          <a:latin typeface="Britannic Bold" pitchFamily="-65" charset="0"/>
        </a:defRPr>
      </a:lvl2pPr>
      <a:lvl3pPr algn="ctr" rtl="0" eaLnBrk="1" fontAlgn="base" hangingPunct="1">
        <a:spcBef>
          <a:spcPct val="0"/>
        </a:spcBef>
        <a:spcAft>
          <a:spcPct val="0"/>
        </a:spcAft>
        <a:defRPr sz="3600">
          <a:solidFill>
            <a:srgbClr val="000099"/>
          </a:solidFill>
          <a:latin typeface="Britannic Bold" pitchFamily="-65" charset="0"/>
        </a:defRPr>
      </a:lvl3pPr>
      <a:lvl4pPr algn="ctr" rtl="0" eaLnBrk="1" fontAlgn="base" hangingPunct="1">
        <a:spcBef>
          <a:spcPct val="0"/>
        </a:spcBef>
        <a:spcAft>
          <a:spcPct val="0"/>
        </a:spcAft>
        <a:defRPr sz="3600">
          <a:solidFill>
            <a:srgbClr val="000099"/>
          </a:solidFill>
          <a:latin typeface="Britannic Bold" pitchFamily="-65" charset="0"/>
        </a:defRPr>
      </a:lvl4pPr>
      <a:lvl5pPr algn="ctr" rtl="0" eaLnBrk="1" fontAlgn="base" hangingPunct="1">
        <a:spcBef>
          <a:spcPct val="0"/>
        </a:spcBef>
        <a:spcAft>
          <a:spcPct val="0"/>
        </a:spcAft>
        <a:defRPr sz="3600">
          <a:solidFill>
            <a:srgbClr val="000099"/>
          </a:solidFill>
          <a:latin typeface="Britannic Bold" pitchFamily="-65" charset="0"/>
        </a:defRPr>
      </a:lvl5pPr>
      <a:lvl6pPr marL="457200" algn="ctr" rtl="0" eaLnBrk="1" fontAlgn="base" hangingPunct="1">
        <a:spcBef>
          <a:spcPct val="0"/>
        </a:spcBef>
        <a:spcAft>
          <a:spcPct val="0"/>
        </a:spcAft>
        <a:defRPr sz="3600">
          <a:solidFill>
            <a:srgbClr val="000099"/>
          </a:solidFill>
          <a:latin typeface="Britannic Bold" pitchFamily="-65" charset="0"/>
        </a:defRPr>
      </a:lvl6pPr>
      <a:lvl7pPr marL="914400" algn="ctr" rtl="0" eaLnBrk="1" fontAlgn="base" hangingPunct="1">
        <a:spcBef>
          <a:spcPct val="0"/>
        </a:spcBef>
        <a:spcAft>
          <a:spcPct val="0"/>
        </a:spcAft>
        <a:defRPr sz="3600">
          <a:solidFill>
            <a:srgbClr val="000099"/>
          </a:solidFill>
          <a:latin typeface="Britannic Bold" pitchFamily="-65" charset="0"/>
        </a:defRPr>
      </a:lvl7pPr>
      <a:lvl8pPr marL="1371600" algn="ctr" rtl="0" eaLnBrk="1" fontAlgn="base" hangingPunct="1">
        <a:spcBef>
          <a:spcPct val="0"/>
        </a:spcBef>
        <a:spcAft>
          <a:spcPct val="0"/>
        </a:spcAft>
        <a:defRPr sz="3600">
          <a:solidFill>
            <a:srgbClr val="000099"/>
          </a:solidFill>
          <a:latin typeface="Britannic Bold" pitchFamily="-65" charset="0"/>
        </a:defRPr>
      </a:lvl8pPr>
      <a:lvl9pPr marL="1828800" algn="ctr" rtl="0" eaLnBrk="1" fontAlgn="base" hangingPunct="1">
        <a:spcBef>
          <a:spcPct val="0"/>
        </a:spcBef>
        <a:spcAft>
          <a:spcPct val="0"/>
        </a:spcAft>
        <a:defRPr sz="3600">
          <a:solidFill>
            <a:srgbClr val="000099"/>
          </a:solidFill>
          <a:latin typeface="Britannic Bold" pitchFamily="-65" charset="0"/>
        </a:defRPr>
      </a:lvl9pPr>
    </p:titleStyle>
    <p:bodyStyle>
      <a:lvl1pPr marL="365760" indent="-365760" algn="l" rtl="0" eaLnBrk="1" fontAlgn="base" hangingPunct="1">
        <a:spcBef>
          <a:spcPts val="1200"/>
        </a:spcBef>
        <a:spcAft>
          <a:spcPts val="0"/>
        </a:spcAft>
        <a:buClr>
          <a:srgbClr val="000099"/>
        </a:buClr>
        <a:buFont typeface="Wingdings" pitchFamily="-65" charset="2"/>
        <a:buChar char="w"/>
        <a:defRPr sz="3200">
          <a:solidFill>
            <a:schemeClr val="tx1"/>
          </a:solidFill>
          <a:latin typeface="Helvetica Neue"/>
          <a:ea typeface="+mn-ea"/>
          <a:cs typeface="Helvetica Neue"/>
        </a:defRPr>
      </a:lvl1pPr>
      <a:lvl2pPr marL="731520" indent="-365760" algn="l" rtl="0" eaLnBrk="1" fontAlgn="base" hangingPunct="1">
        <a:spcBef>
          <a:spcPts val="0"/>
        </a:spcBef>
        <a:spcAft>
          <a:spcPts val="0"/>
        </a:spcAft>
        <a:buClr>
          <a:srgbClr val="000099"/>
        </a:buClr>
        <a:buSzPct val="50000"/>
        <a:buFont typeface="Wingdings" pitchFamily="-65" charset="2"/>
        <a:buChar char="n"/>
        <a:defRPr sz="2800">
          <a:solidFill>
            <a:schemeClr val="tx1"/>
          </a:solidFill>
          <a:latin typeface="Helvetica Neue"/>
          <a:ea typeface="ＭＳ Ｐゴシック" pitchFamily="-65" charset="-128"/>
          <a:cs typeface="Helvetica Neue"/>
        </a:defRPr>
      </a:lvl2pPr>
      <a:lvl3pPr marL="1005840" indent="-274320" algn="l" rtl="0" eaLnBrk="1" fontAlgn="base" hangingPunct="1">
        <a:spcBef>
          <a:spcPts val="0"/>
        </a:spcBef>
        <a:spcAft>
          <a:spcPct val="0"/>
        </a:spcAft>
        <a:buClr>
          <a:srgbClr val="000099"/>
        </a:buClr>
        <a:buSzPct val="60000"/>
        <a:buFont typeface="Wingdings" pitchFamily="-65" charset="2"/>
        <a:buChar char="l"/>
        <a:defRPr sz="24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20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tiff"/><Relationship Id="rId11" Type="http://schemas.openxmlformats.org/officeDocument/2006/relationships/image" Target="../media/image13.tiff"/><Relationship Id="rId5" Type="http://schemas.openxmlformats.org/officeDocument/2006/relationships/image" Target="../media/image4.png"/><Relationship Id="rId10" Type="http://schemas.openxmlformats.org/officeDocument/2006/relationships/image" Target="../media/image3.emf"/><Relationship Id="rId4" Type="http://schemas.openxmlformats.org/officeDocument/2006/relationships/image" Target="../media/image11.tiff"/><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9.png"/><Relationship Id="rId18" Type="http://schemas.openxmlformats.org/officeDocument/2006/relationships/image" Target="../media/image33.png"/><Relationship Id="rId3" Type="http://schemas.openxmlformats.org/officeDocument/2006/relationships/hyperlink" Target="https://www.rfc-editor.org/rfc-index.html" TargetMode="External"/><Relationship Id="rId21" Type="http://schemas.openxmlformats.org/officeDocument/2006/relationships/image" Target="../media/image36.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10.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39.png"/><Relationship Id="rId5" Type="http://schemas.openxmlformats.org/officeDocument/2006/relationships/image" Target="../media/image22.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7.png"/><Relationship Id="rId19"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0.png"/><Relationship Id="rId22"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7.emf"/><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wmf"/><Relationship Id="rId11" Type="http://schemas.openxmlformats.org/officeDocument/2006/relationships/oleObject" Target="../embeddings/oleObject8.bin"/><Relationship Id="rId5" Type="http://schemas.openxmlformats.org/officeDocument/2006/relationships/oleObject" Target="../embeddings/oleObject3.bin"/><Relationship Id="rId10" Type="http://schemas.openxmlformats.org/officeDocument/2006/relationships/oleObject" Target="../embeddings/oleObject7.bin"/><Relationship Id="rId4" Type="http://schemas.openxmlformats.org/officeDocument/2006/relationships/image" Target="../media/image53.wmf"/><Relationship Id="rId9"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oleObject" Target="../embeddings/oleObject17.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wmf"/><Relationship Id="rId11" Type="http://schemas.openxmlformats.org/officeDocument/2006/relationships/oleObject" Target="../embeddings/oleObject15.bin"/><Relationship Id="rId5" Type="http://schemas.openxmlformats.org/officeDocument/2006/relationships/oleObject" Target="../embeddings/oleObject10.bin"/><Relationship Id="rId10" Type="http://schemas.openxmlformats.org/officeDocument/2006/relationships/oleObject" Target="../embeddings/oleObject14.bin"/><Relationship Id="rId4" Type="http://schemas.openxmlformats.org/officeDocument/2006/relationships/image" Target="../media/image53.wmf"/><Relationship Id="rId9"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oleObject" Target="../embeddings/oleObject19.bin"/><Relationship Id="rId4" Type="http://schemas.openxmlformats.org/officeDocument/2006/relationships/image" Target="../media/image5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6.emf"/></Relationships>
</file>

<file path=ppt/slides/_rels/slide2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21.bin"/><Relationship Id="rId7" Type="http://schemas.openxmlformats.org/officeDocument/2006/relationships/oleObject" Target="../embeddings/oleObject22.bin"/><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6.emf"/><Relationship Id="rId5" Type="http://schemas.openxmlformats.org/officeDocument/2006/relationships/oleObject" Target="../embeddings/oleObject20.bin"/><Relationship Id="rId10" Type="http://schemas.openxmlformats.org/officeDocument/2006/relationships/image" Target="../media/image59.emf"/><Relationship Id="rId4" Type="http://schemas.openxmlformats.org/officeDocument/2006/relationships/image" Target="../media/image57.emf"/><Relationship Id="rId9"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oleObject" Target="../embeddings/oleObject25.bin"/><Relationship Id="rId4" Type="http://schemas.openxmlformats.org/officeDocument/2006/relationships/image" Target="../media/image5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oleObject" Target="../embeddings/oleObject27.bin"/><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slideLayout" Target="../slideLayouts/slideLayout2.xml"/><Relationship Id="rId4"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oleObject" Target="../embeddings/oleObject25.bin"/><Relationship Id="rId4" Type="http://schemas.openxmlformats.org/officeDocument/2006/relationships/image" Target="../media/image52.wmf"/></Relationships>
</file>

<file path=ppt/slides/_rels/slide3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oleObject" Target="../embeddings/oleObject29.bin"/><Relationship Id="rId4" Type="http://schemas.openxmlformats.org/officeDocument/2006/relationships/image" Target="../media/image6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ruinlearn.ucla.edu/"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36.bin"/><Relationship Id="rId18" Type="http://schemas.openxmlformats.org/officeDocument/2006/relationships/oleObject" Target="../embeddings/oleObject41.bin"/><Relationship Id="rId3" Type="http://schemas.openxmlformats.org/officeDocument/2006/relationships/image" Target="../media/image64.wmf"/><Relationship Id="rId7" Type="http://schemas.openxmlformats.org/officeDocument/2006/relationships/oleObject" Target="../embeddings/oleObject32.bin"/><Relationship Id="rId12" Type="http://schemas.openxmlformats.org/officeDocument/2006/relationships/image" Target="../media/image68.wmf"/><Relationship Id="rId17" Type="http://schemas.openxmlformats.org/officeDocument/2006/relationships/oleObject" Target="../embeddings/oleObject40.bin"/><Relationship Id="rId2" Type="http://schemas.openxmlformats.org/officeDocument/2006/relationships/notesSlide" Target="../notesSlides/notesSlide38.xml"/><Relationship Id="rId16" Type="http://schemas.openxmlformats.org/officeDocument/2006/relationships/oleObject" Target="../embeddings/oleObject39.bin"/><Relationship Id="rId1" Type="http://schemas.openxmlformats.org/officeDocument/2006/relationships/slideLayout" Target="../slideLayouts/slideLayout3.xml"/><Relationship Id="rId6" Type="http://schemas.openxmlformats.org/officeDocument/2006/relationships/image" Target="../media/image66.emf"/><Relationship Id="rId11" Type="http://schemas.openxmlformats.org/officeDocument/2006/relationships/oleObject" Target="../embeddings/oleObject35.bin"/><Relationship Id="rId5" Type="http://schemas.openxmlformats.org/officeDocument/2006/relationships/oleObject" Target="../embeddings/oleObject31.bin"/><Relationship Id="rId15" Type="http://schemas.openxmlformats.org/officeDocument/2006/relationships/oleObject" Target="../embeddings/oleObject38.bin"/><Relationship Id="rId10" Type="http://schemas.openxmlformats.org/officeDocument/2006/relationships/oleObject" Target="../embeddings/oleObject34.bin"/><Relationship Id="rId19"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oleObject" Target="../embeddings/oleObject33.bin"/><Relationship Id="rId14" Type="http://schemas.openxmlformats.org/officeDocument/2006/relationships/oleObject" Target="../embeddings/oleObject37.bin"/></Relationships>
</file>

<file path=ppt/slides/_rels/slide4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47.bin"/><Relationship Id="rId18" Type="http://schemas.openxmlformats.org/officeDocument/2006/relationships/oleObject" Target="../embeddings/oleObject52.bin"/><Relationship Id="rId3" Type="http://schemas.openxmlformats.org/officeDocument/2006/relationships/image" Target="../media/image64.wmf"/><Relationship Id="rId7" Type="http://schemas.openxmlformats.org/officeDocument/2006/relationships/oleObject" Target="../embeddings/oleObject43.bin"/><Relationship Id="rId12" Type="http://schemas.openxmlformats.org/officeDocument/2006/relationships/image" Target="../media/image68.wmf"/><Relationship Id="rId17" Type="http://schemas.openxmlformats.org/officeDocument/2006/relationships/oleObject" Target="../embeddings/oleObject51.bin"/><Relationship Id="rId2" Type="http://schemas.openxmlformats.org/officeDocument/2006/relationships/notesSlide" Target="../notesSlides/notesSlide39.xml"/><Relationship Id="rId16" Type="http://schemas.openxmlformats.org/officeDocument/2006/relationships/oleObject" Target="../embeddings/oleObject50.bin"/><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oleObject" Target="../embeddings/oleObject46.bin"/><Relationship Id="rId5" Type="http://schemas.openxmlformats.org/officeDocument/2006/relationships/oleObject" Target="../embeddings/oleObject42.bin"/><Relationship Id="rId15" Type="http://schemas.openxmlformats.org/officeDocument/2006/relationships/oleObject" Target="../embeddings/oleObject49.bin"/><Relationship Id="rId10" Type="http://schemas.openxmlformats.org/officeDocument/2006/relationships/oleObject" Target="../embeddings/oleObject45.bin"/><Relationship Id="rId19" Type="http://schemas.openxmlformats.org/officeDocument/2006/relationships/oleObject" Target="../embeddings/oleObject53.bin"/><Relationship Id="rId4" Type="http://schemas.openxmlformats.org/officeDocument/2006/relationships/image" Target="../media/image65.png"/><Relationship Id="rId9" Type="http://schemas.openxmlformats.org/officeDocument/2006/relationships/oleObject" Target="../embeddings/oleObject44.bin"/><Relationship Id="rId14" Type="http://schemas.openxmlformats.org/officeDocument/2006/relationships/oleObject" Target="../embeddings/oleObject4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70.tiff"/><Relationship Id="rId7" Type="http://schemas.openxmlformats.org/officeDocument/2006/relationships/image" Target="../media/image74.tif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73.tiff"/><Relationship Id="rId11" Type="http://schemas.openxmlformats.org/officeDocument/2006/relationships/image" Target="../media/image76.jpeg"/><Relationship Id="rId5" Type="http://schemas.openxmlformats.org/officeDocument/2006/relationships/image" Target="../media/image72.tiff"/><Relationship Id="rId10" Type="http://schemas.openxmlformats.org/officeDocument/2006/relationships/image" Target="../media/image75.tiff"/><Relationship Id="rId4" Type="http://schemas.openxmlformats.org/officeDocument/2006/relationships/image" Target="../media/image71.png"/><Relationship Id="rId9" Type="http://schemas.openxmlformats.org/officeDocument/2006/relationships/image" Target="../media/image5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oleObject" Target="../embeddings/oleObject56.bin"/><Relationship Id="rId4" Type="http://schemas.openxmlformats.org/officeDocument/2006/relationships/image" Target="../media/image52.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52.wmf"/></Relationships>
</file>

<file path=ppt/slides/_rels/slide5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0" y="827088"/>
            <a:ext cx="9144000" cy="3327469"/>
          </a:xfrm>
        </p:spPr>
        <p:txBody>
          <a:bodyPr>
            <a:normAutofit fontScale="90000"/>
          </a:bodyPr>
          <a:lstStyle/>
          <a:p>
            <a:pPr eaLnBrk="1" hangingPunct="1">
              <a:lnSpc>
                <a:spcPct val="120000"/>
              </a:lnSpc>
            </a:pPr>
            <a:br>
              <a:rPr lang="en-US" sz="3200" b="1" dirty="0"/>
            </a:br>
            <a:r>
              <a:rPr lang="en-US" sz="4000" dirty="0"/>
              <a:t>CS118: </a:t>
            </a:r>
            <a:br>
              <a:rPr lang="en-US" sz="4000" dirty="0"/>
            </a:br>
            <a:r>
              <a:rPr lang="en-US" sz="4000" dirty="0"/>
              <a:t>Computer Network Fundamentals</a:t>
            </a:r>
            <a:br>
              <a:rPr lang="en-US" sz="4000" dirty="0"/>
            </a:br>
            <a:br>
              <a:rPr lang="en-US" sz="4000" dirty="0"/>
            </a:br>
            <a:r>
              <a:rPr lang="en-US" sz="3200" dirty="0"/>
              <a:t>Lecture-1: introduction</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loud 22">
            <a:extLst>
              <a:ext uri="{FF2B5EF4-FFF2-40B4-BE49-F238E27FC236}">
                <a16:creationId xmlns:a16="http://schemas.microsoft.com/office/drawing/2014/main" id="{8AAB8DA8-AF9A-B548-8E70-4F3F3CE4A349}"/>
              </a:ext>
            </a:extLst>
          </p:cNvPr>
          <p:cNvSpPr/>
          <p:nvPr/>
        </p:nvSpPr>
        <p:spPr bwMode="auto">
          <a:xfrm>
            <a:off x="2445488" y="1562986"/>
            <a:ext cx="6698512" cy="4603898"/>
          </a:xfrm>
          <a:prstGeom prst="cloud">
            <a:avLst/>
          </a:prstGeom>
          <a:solidFill>
            <a:schemeClr val="bg1"/>
          </a:solidFill>
          <a:ln w="19050" cap="flat" cmpd="sng" algn="ctr">
            <a:solidFill>
              <a:schemeClr val="accent2"/>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0" b="1" i="0" u="none" strike="noStrike" normalizeH="0" baseline="0" dirty="0">
              <a:ln w="6600">
                <a:solidFill>
                  <a:schemeClr val="accent2"/>
                </a:solidFill>
                <a:prstDash val="solid"/>
              </a:ln>
              <a:solidFill>
                <a:srgbClr val="FFFFFF"/>
              </a:solidFill>
              <a:effectLst>
                <a:outerShdw dist="38100" dir="2700000" algn="tl" rotWithShape="0">
                  <a:schemeClr val="accent2"/>
                </a:outerShdw>
              </a:effectLst>
              <a:latin typeface="Arial" pitchFamily="-65" charset="0"/>
            </a:endParaRPr>
          </a:p>
        </p:txBody>
      </p:sp>
      <p:sp>
        <p:nvSpPr>
          <p:cNvPr id="6" name="Freeform 5"/>
          <p:cNvSpPr/>
          <p:nvPr/>
        </p:nvSpPr>
        <p:spPr>
          <a:xfrm>
            <a:off x="3125972" y="5197034"/>
            <a:ext cx="2743200" cy="650874"/>
          </a:xfrm>
          <a:custGeom>
            <a:avLst/>
            <a:gdLst>
              <a:gd name="connsiteX0" fmla="*/ 0 w 767352"/>
              <a:gd name="connsiteY0" fmla="*/ 582065 h 582065"/>
              <a:gd name="connsiteX1" fmla="*/ 123478 w 767352"/>
              <a:gd name="connsiteY1" fmla="*/ 520331 h 582065"/>
              <a:gd name="connsiteX2" fmla="*/ 273416 w 767352"/>
              <a:gd name="connsiteY2" fmla="*/ 440959 h 582065"/>
              <a:gd name="connsiteX3" fmla="*/ 414534 w 767352"/>
              <a:gd name="connsiteY3" fmla="*/ 343948 h 582065"/>
              <a:gd name="connsiteX4" fmla="*/ 485093 w 767352"/>
              <a:gd name="connsiteY4" fmla="*/ 299852 h 582065"/>
              <a:gd name="connsiteX5" fmla="*/ 538012 w 767352"/>
              <a:gd name="connsiteY5" fmla="*/ 246937 h 582065"/>
              <a:gd name="connsiteX6" fmla="*/ 626211 w 767352"/>
              <a:gd name="connsiteY6" fmla="*/ 176384 h 582065"/>
              <a:gd name="connsiteX7" fmla="*/ 652670 w 767352"/>
              <a:gd name="connsiteY7" fmla="*/ 141107 h 582065"/>
              <a:gd name="connsiteX8" fmla="*/ 687950 w 767352"/>
              <a:gd name="connsiteY8" fmla="*/ 114650 h 582065"/>
              <a:gd name="connsiteX9" fmla="*/ 758509 w 767352"/>
              <a:gd name="connsiteY9" fmla="*/ 35277 h 582065"/>
              <a:gd name="connsiteX10" fmla="*/ 767329 w 767352"/>
              <a:gd name="connsiteY10" fmla="*/ 0 h 58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52" h="582065">
                <a:moveTo>
                  <a:pt x="0" y="582065"/>
                </a:moveTo>
                <a:cubicBezTo>
                  <a:pt x="132815" y="532264"/>
                  <a:pt x="13869" y="582961"/>
                  <a:pt x="123478" y="520331"/>
                </a:cubicBezTo>
                <a:cubicBezTo>
                  <a:pt x="213285" y="469016"/>
                  <a:pt x="180058" y="500703"/>
                  <a:pt x="273416" y="440959"/>
                </a:cubicBezTo>
                <a:cubicBezTo>
                  <a:pt x="321496" y="410190"/>
                  <a:pt x="366127" y="374200"/>
                  <a:pt x="414534" y="343948"/>
                </a:cubicBezTo>
                <a:cubicBezTo>
                  <a:pt x="438054" y="329249"/>
                  <a:pt x="463284" y="316986"/>
                  <a:pt x="485093" y="299852"/>
                </a:cubicBezTo>
                <a:cubicBezTo>
                  <a:pt x="504709" y="284441"/>
                  <a:pt x="519238" y="263363"/>
                  <a:pt x="538012" y="246937"/>
                </a:cubicBezTo>
                <a:cubicBezTo>
                  <a:pt x="566347" y="222146"/>
                  <a:pt x="603621" y="206502"/>
                  <a:pt x="626211" y="176384"/>
                </a:cubicBezTo>
                <a:cubicBezTo>
                  <a:pt x="635031" y="164625"/>
                  <a:pt x="642276" y="151500"/>
                  <a:pt x="652670" y="141107"/>
                </a:cubicBezTo>
                <a:cubicBezTo>
                  <a:pt x="663064" y="130713"/>
                  <a:pt x="677024" y="124483"/>
                  <a:pt x="687950" y="114650"/>
                </a:cubicBezTo>
                <a:cubicBezTo>
                  <a:pt x="709201" y="95526"/>
                  <a:pt x="743673" y="64947"/>
                  <a:pt x="758509" y="35277"/>
                </a:cubicBezTo>
                <a:cubicBezTo>
                  <a:pt x="768259" y="15779"/>
                  <a:pt x="767329" y="15033"/>
                  <a:pt x="767329" y="0"/>
                </a:cubicBezTo>
              </a:path>
            </a:pathLst>
          </a:custGeom>
          <a:ln w="76200" cmpd="sng">
            <a:solidFill>
              <a:srgbClr val="7F7F7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Freeform 2"/>
          <p:cNvSpPr/>
          <p:nvPr/>
        </p:nvSpPr>
        <p:spPr>
          <a:xfrm rot="693132">
            <a:off x="1582271" y="2377766"/>
            <a:ext cx="4667203" cy="1082740"/>
          </a:xfrm>
          <a:custGeom>
            <a:avLst/>
            <a:gdLst>
              <a:gd name="connsiteX0" fmla="*/ 0 w 2407824"/>
              <a:gd name="connsiteY0" fmla="*/ 731990 h 934831"/>
              <a:gd name="connsiteX1" fmla="*/ 255776 w 2407824"/>
              <a:gd name="connsiteY1" fmla="*/ 511511 h 934831"/>
              <a:gd name="connsiteX2" fmla="*/ 291055 w 2407824"/>
              <a:gd name="connsiteY2" fmla="*/ 476235 h 934831"/>
              <a:gd name="connsiteX3" fmla="*/ 343974 w 2407824"/>
              <a:gd name="connsiteY3" fmla="*/ 440958 h 934831"/>
              <a:gd name="connsiteX4" fmla="*/ 423353 w 2407824"/>
              <a:gd name="connsiteY4" fmla="*/ 361586 h 934831"/>
              <a:gd name="connsiteX5" fmla="*/ 538012 w 2407824"/>
              <a:gd name="connsiteY5" fmla="*/ 299851 h 934831"/>
              <a:gd name="connsiteX6" fmla="*/ 599751 w 2407824"/>
              <a:gd name="connsiteY6" fmla="*/ 255756 h 934831"/>
              <a:gd name="connsiteX7" fmla="*/ 723229 w 2407824"/>
              <a:gd name="connsiteY7" fmla="*/ 194021 h 934831"/>
              <a:gd name="connsiteX8" fmla="*/ 846707 w 2407824"/>
              <a:gd name="connsiteY8" fmla="*/ 123468 h 934831"/>
              <a:gd name="connsiteX9" fmla="*/ 908446 w 2407824"/>
              <a:gd name="connsiteY9" fmla="*/ 105830 h 934831"/>
              <a:gd name="connsiteX10" fmla="*/ 1137763 w 2407824"/>
              <a:gd name="connsiteY10" fmla="*/ 26457 h 934831"/>
              <a:gd name="connsiteX11" fmla="*/ 1181862 w 2407824"/>
              <a:gd name="connsiteY11" fmla="*/ 17638 h 934831"/>
              <a:gd name="connsiteX12" fmla="*/ 1349440 w 2407824"/>
              <a:gd name="connsiteY12" fmla="*/ 0 h 934831"/>
              <a:gd name="connsiteX13" fmla="*/ 1605216 w 2407824"/>
              <a:gd name="connsiteY13" fmla="*/ 8819 h 934831"/>
              <a:gd name="connsiteX14" fmla="*/ 1631675 w 2407824"/>
              <a:gd name="connsiteY14" fmla="*/ 17638 h 934831"/>
              <a:gd name="connsiteX15" fmla="*/ 1666955 w 2407824"/>
              <a:gd name="connsiteY15" fmla="*/ 26457 h 934831"/>
              <a:gd name="connsiteX16" fmla="*/ 1790433 w 2407824"/>
              <a:gd name="connsiteY16" fmla="*/ 97011 h 934831"/>
              <a:gd name="connsiteX17" fmla="*/ 1896272 w 2407824"/>
              <a:gd name="connsiteY17" fmla="*/ 211660 h 934831"/>
              <a:gd name="connsiteX18" fmla="*/ 1931551 w 2407824"/>
              <a:gd name="connsiteY18" fmla="*/ 246936 h 934831"/>
              <a:gd name="connsiteX19" fmla="*/ 1975650 w 2407824"/>
              <a:gd name="connsiteY19" fmla="*/ 282213 h 934831"/>
              <a:gd name="connsiteX20" fmla="*/ 2046209 w 2407824"/>
              <a:gd name="connsiteY20" fmla="*/ 396862 h 934831"/>
              <a:gd name="connsiteX21" fmla="*/ 2072669 w 2407824"/>
              <a:gd name="connsiteY21" fmla="*/ 467415 h 934831"/>
              <a:gd name="connsiteX22" fmla="*/ 2055029 w 2407824"/>
              <a:gd name="connsiteY22" fmla="*/ 679075 h 934831"/>
              <a:gd name="connsiteX23" fmla="*/ 2037389 w 2407824"/>
              <a:gd name="connsiteY23" fmla="*/ 723171 h 934831"/>
              <a:gd name="connsiteX24" fmla="*/ 1993290 w 2407824"/>
              <a:gd name="connsiteY24" fmla="*/ 793724 h 934831"/>
              <a:gd name="connsiteX25" fmla="*/ 1958011 w 2407824"/>
              <a:gd name="connsiteY25" fmla="*/ 820182 h 934831"/>
              <a:gd name="connsiteX26" fmla="*/ 1931551 w 2407824"/>
              <a:gd name="connsiteY26" fmla="*/ 846639 h 934831"/>
              <a:gd name="connsiteX27" fmla="*/ 1860992 w 2407824"/>
              <a:gd name="connsiteY27" fmla="*/ 890735 h 934831"/>
              <a:gd name="connsiteX28" fmla="*/ 1834532 w 2407824"/>
              <a:gd name="connsiteY28" fmla="*/ 917193 h 934831"/>
              <a:gd name="connsiteX29" fmla="*/ 1790433 w 2407824"/>
              <a:gd name="connsiteY29" fmla="*/ 926012 h 934831"/>
              <a:gd name="connsiteX30" fmla="*/ 1755154 w 2407824"/>
              <a:gd name="connsiteY30" fmla="*/ 934831 h 934831"/>
              <a:gd name="connsiteX31" fmla="*/ 1614036 w 2407824"/>
              <a:gd name="connsiteY31" fmla="*/ 917193 h 934831"/>
              <a:gd name="connsiteX32" fmla="*/ 1596396 w 2407824"/>
              <a:gd name="connsiteY32" fmla="*/ 899554 h 934831"/>
              <a:gd name="connsiteX33" fmla="*/ 1605216 w 2407824"/>
              <a:gd name="connsiteY33" fmla="*/ 749629 h 934831"/>
              <a:gd name="connsiteX34" fmla="*/ 1622856 w 2407824"/>
              <a:gd name="connsiteY34" fmla="*/ 696714 h 934831"/>
              <a:gd name="connsiteX35" fmla="*/ 1666955 w 2407824"/>
              <a:gd name="connsiteY35" fmla="*/ 599703 h 934831"/>
              <a:gd name="connsiteX36" fmla="*/ 1860992 w 2407824"/>
              <a:gd name="connsiteY36" fmla="*/ 432139 h 934831"/>
              <a:gd name="connsiteX37" fmla="*/ 2134408 w 2407824"/>
              <a:gd name="connsiteY37" fmla="*/ 299851 h 934831"/>
              <a:gd name="connsiteX38" fmla="*/ 2275526 w 2407824"/>
              <a:gd name="connsiteY38" fmla="*/ 238117 h 934831"/>
              <a:gd name="connsiteX39" fmla="*/ 2328445 w 2407824"/>
              <a:gd name="connsiteY39" fmla="*/ 220479 h 934831"/>
              <a:gd name="connsiteX40" fmla="*/ 2363725 w 2407824"/>
              <a:gd name="connsiteY40" fmla="*/ 202841 h 934831"/>
              <a:gd name="connsiteX41" fmla="*/ 2407824 w 2407824"/>
              <a:gd name="connsiteY41" fmla="*/ 185202 h 934831"/>
              <a:gd name="connsiteX0" fmla="*/ 0 w 2662276"/>
              <a:gd name="connsiteY0" fmla="*/ 537314 h 934831"/>
              <a:gd name="connsiteX1" fmla="*/ 510228 w 2662276"/>
              <a:gd name="connsiteY1" fmla="*/ 511511 h 934831"/>
              <a:gd name="connsiteX2" fmla="*/ 545507 w 2662276"/>
              <a:gd name="connsiteY2" fmla="*/ 476235 h 934831"/>
              <a:gd name="connsiteX3" fmla="*/ 598426 w 2662276"/>
              <a:gd name="connsiteY3" fmla="*/ 440958 h 934831"/>
              <a:gd name="connsiteX4" fmla="*/ 677805 w 2662276"/>
              <a:gd name="connsiteY4" fmla="*/ 361586 h 934831"/>
              <a:gd name="connsiteX5" fmla="*/ 792464 w 2662276"/>
              <a:gd name="connsiteY5" fmla="*/ 299851 h 934831"/>
              <a:gd name="connsiteX6" fmla="*/ 854203 w 2662276"/>
              <a:gd name="connsiteY6" fmla="*/ 255756 h 934831"/>
              <a:gd name="connsiteX7" fmla="*/ 977681 w 2662276"/>
              <a:gd name="connsiteY7" fmla="*/ 194021 h 934831"/>
              <a:gd name="connsiteX8" fmla="*/ 1101159 w 2662276"/>
              <a:gd name="connsiteY8" fmla="*/ 123468 h 934831"/>
              <a:gd name="connsiteX9" fmla="*/ 1162898 w 2662276"/>
              <a:gd name="connsiteY9" fmla="*/ 105830 h 934831"/>
              <a:gd name="connsiteX10" fmla="*/ 1392215 w 2662276"/>
              <a:gd name="connsiteY10" fmla="*/ 26457 h 934831"/>
              <a:gd name="connsiteX11" fmla="*/ 1436314 w 2662276"/>
              <a:gd name="connsiteY11" fmla="*/ 17638 h 934831"/>
              <a:gd name="connsiteX12" fmla="*/ 1603892 w 2662276"/>
              <a:gd name="connsiteY12" fmla="*/ 0 h 934831"/>
              <a:gd name="connsiteX13" fmla="*/ 1859668 w 2662276"/>
              <a:gd name="connsiteY13" fmla="*/ 8819 h 934831"/>
              <a:gd name="connsiteX14" fmla="*/ 1886127 w 2662276"/>
              <a:gd name="connsiteY14" fmla="*/ 17638 h 934831"/>
              <a:gd name="connsiteX15" fmla="*/ 1921407 w 2662276"/>
              <a:gd name="connsiteY15" fmla="*/ 26457 h 934831"/>
              <a:gd name="connsiteX16" fmla="*/ 2044885 w 2662276"/>
              <a:gd name="connsiteY16" fmla="*/ 97011 h 934831"/>
              <a:gd name="connsiteX17" fmla="*/ 2150724 w 2662276"/>
              <a:gd name="connsiteY17" fmla="*/ 211660 h 934831"/>
              <a:gd name="connsiteX18" fmla="*/ 2186003 w 2662276"/>
              <a:gd name="connsiteY18" fmla="*/ 246936 h 934831"/>
              <a:gd name="connsiteX19" fmla="*/ 2230102 w 2662276"/>
              <a:gd name="connsiteY19" fmla="*/ 282213 h 934831"/>
              <a:gd name="connsiteX20" fmla="*/ 2300661 w 2662276"/>
              <a:gd name="connsiteY20" fmla="*/ 396862 h 934831"/>
              <a:gd name="connsiteX21" fmla="*/ 2327121 w 2662276"/>
              <a:gd name="connsiteY21" fmla="*/ 467415 h 934831"/>
              <a:gd name="connsiteX22" fmla="*/ 2309481 w 2662276"/>
              <a:gd name="connsiteY22" fmla="*/ 679075 h 934831"/>
              <a:gd name="connsiteX23" fmla="*/ 2291841 w 2662276"/>
              <a:gd name="connsiteY23" fmla="*/ 723171 h 934831"/>
              <a:gd name="connsiteX24" fmla="*/ 2247742 w 2662276"/>
              <a:gd name="connsiteY24" fmla="*/ 793724 h 934831"/>
              <a:gd name="connsiteX25" fmla="*/ 2212463 w 2662276"/>
              <a:gd name="connsiteY25" fmla="*/ 820182 h 934831"/>
              <a:gd name="connsiteX26" fmla="*/ 2186003 w 2662276"/>
              <a:gd name="connsiteY26" fmla="*/ 846639 h 934831"/>
              <a:gd name="connsiteX27" fmla="*/ 2115444 w 2662276"/>
              <a:gd name="connsiteY27" fmla="*/ 890735 h 934831"/>
              <a:gd name="connsiteX28" fmla="*/ 2088984 w 2662276"/>
              <a:gd name="connsiteY28" fmla="*/ 917193 h 934831"/>
              <a:gd name="connsiteX29" fmla="*/ 2044885 w 2662276"/>
              <a:gd name="connsiteY29" fmla="*/ 926012 h 934831"/>
              <a:gd name="connsiteX30" fmla="*/ 2009606 w 2662276"/>
              <a:gd name="connsiteY30" fmla="*/ 934831 h 934831"/>
              <a:gd name="connsiteX31" fmla="*/ 1868488 w 2662276"/>
              <a:gd name="connsiteY31" fmla="*/ 917193 h 934831"/>
              <a:gd name="connsiteX32" fmla="*/ 1850848 w 2662276"/>
              <a:gd name="connsiteY32" fmla="*/ 899554 h 934831"/>
              <a:gd name="connsiteX33" fmla="*/ 1859668 w 2662276"/>
              <a:gd name="connsiteY33" fmla="*/ 749629 h 934831"/>
              <a:gd name="connsiteX34" fmla="*/ 1877308 w 2662276"/>
              <a:gd name="connsiteY34" fmla="*/ 696714 h 934831"/>
              <a:gd name="connsiteX35" fmla="*/ 1921407 w 2662276"/>
              <a:gd name="connsiteY35" fmla="*/ 599703 h 934831"/>
              <a:gd name="connsiteX36" fmla="*/ 2115444 w 2662276"/>
              <a:gd name="connsiteY36" fmla="*/ 432139 h 934831"/>
              <a:gd name="connsiteX37" fmla="*/ 2388860 w 2662276"/>
              <a:gd name="connsiteY37" fmla="*/ 299851 h 934831"/>
              <a:gd name="connsiteX38" fmla="*/ 2529978 w 2662276"/>
              <a:gd name="connsiteY38" fmla="*/ 238117 h 934831"/>
              <a:gd name="connsiteX39" fmla="*/ 2582897 w 2662276"/>
              <a:gd name="connsiteY39" fmla="*/ 220479 h 934831"/>
              <a:gd name="connsiteX40" fmla="*/ 2618177 w 2662276"/>
              <a:gd name="connsiteY40" fmla="*/ 202841 h 934831"/>
              <a:gd name="connsiteX41" fmla="*/ 2662276 w 2662276"/>
              <a:gd name="connsiteY41" fmla="*/ 185202 h 93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2276" h="934831">
                <a:moveTo>
                  <a:pt x="0" y="537314"/>
                </a:moveTo>
                <a:cubicBezTo>
                  <a:pt x="85259" y="463821"/>
                  <a:pt x="419310" y="521691"/>
                  <a:pt x="510228" y="511511"/>
                </a:cubicBezTo>
                <a:cubicBezTo>
                  <a:pt x="601146" y="501331"/>
                  <a:pt x="532521" y="486623"/>
                  <a:pt x="545507" y="476235"/>
                </a:cubicBezTo>
                <a:cubicBezTo>
                  <a:pt x="562062" y="462992"/>
                  <a:pt x="582405" y="454842"/>
                  <a:pt x="598426" y="440958"/>
                </a:cubicBezTo>
                <a:cubicBezTo>
                  <a:pt x="626703" y="416453"/>
                  <a:pt x="644337" y="378319"/>
                  <a:pt x="677805" y="361586"/>
                </a:cubicBezTo>
                <a:cubicBezTo>
                  <a:pt x="719119" y="340931"/>
                  <a:pt x="753029" y="325200"/>
                  <a:pt x="792464" y="299851"/>
                </a:cubicBezTo>
                <a:cubicBezTo>
                  <a:pt x="813738" y="286176"/>
                  <a:pt x="832929" y="269431"/>
                  <a:pt x="854203" y="255756"/>
                </a:cubicBezTo>
                <a:cubicBezTo>
                  <a:pt x="967014" y="183241"/>
                  <a:pt x="864276" y="254499"/>
                  <a:pt x="977681" y="194021"/>
                </a:cubicBezTo>
                <a:cubicBezTo>
                  <a:pt x="1033943" y="164017"/>
                  <a:pt x="1045492" y="144877"/>
                  <a:pt x="1101159" y="123468"/>
                </a:cubicBezTo>
                <a:cubicBezTo>
                  <a:pt x="1121136" y="115785"/>
                  <a:pt x="1142814" y="113229"/>
                  <a:pt x="1162898" y="105830"/>
                </a:cubicBezTo>
                <a:cubicBezTo>
                  <a:pt x="1277079" y="63767"/>
                  <a:pt x="1266901" y="51518"/>
                  <a:pt x="1392215" y="26457"/>
                </a:cubicBezTo>
                <a:cubicBezTo>
                  <a:pt x="1406915" y="23517"/>
                  <a:pt x="1421498" y="19917"/>
                  <a:pt x="1436314" y="17638"/>
                </a:cubicBezTo>
                <a:cubicBezTo>
                  <a:pt x="1491987" y="9074"/>
                  <a:pt x="1547807" y="5098"/>
                  <a:pt x="1603892" y="0"/>
                </a:cubicBezTo>
                <a:cubicBezTo>
                  <a:pt x="1689151" y="2940"/>
                  <a:pt x="1774525" y="3498"/>
                  <a:pt x="1859668" y="8819"/>
                </a:cubicBezTo>
                <a:cubicBezTo>
                  <a:pt x="1868947" y="9399"/>
                  <a:pt x="1877188" y="15084"/>
                  <a:pt x="1886127" y="17638"/>
                </a:cubicBezTo>
                <a:cubicBezTo>
                  <a:pt x="1897783" y="20968"/>
                  <a:pt x="1909647" y="23517"/>
                  <a:pt x="1921407" y="26457"/>
                </a:cubicBezTo>
                <a:cubicBezTo>
                  <a:pt x="1949078" y="40291"/>
                  <a:pt x="2019951" y="72079"/>
                  <a:pt x="2044885" y="97011"/>
                </a:cubicBezTo>
                <a:cubicBezTo>
                  <a:pt x="2227803" y="279913"/>
                  <a:pt x="2038608" y="85540"/>
                  <a:pt x="2150724" y="211660"/>
                </a:cubicBezTo>
                <a:cubicBezTo>
                  <a:pt x="2161773" y="224089"/>
                  <a:pt x="2173573" y="235888"/>
                  <a:pt x="2186003" y="246936"/>
                </a:cubicBezTo>
                <a:cubicBezTo>
                  <a:pt x="2200073" y="259442"/>
                  <a:pt x="2217381" y="268337"/>
                  <a:pt x="2230102" y="282213"/>
                </a:cubicBezTo>
                <a:cubicBezTo>
                  <a:pt x="2290909" y="348542"/>
                  <a:pt x="2272972" y="334565"/>
                  <a:pt x="2300661" y="396862"/>
                </a:cubicBezTo>
                <a:cubicBezTo>
                  <a:pt x="2327017" y="456160"/>
                  <a:pt x="2312074" y="407233"/>
                  <a:pt x="2327121" y="467415"/>
                </a:cubicBezTo>
                <a:cubicBezTo>
                  <a:pt x="2321241" y="537968"/>
                  <a:pt x="2319156" y="608941"/>
                  <a:pt x="2309481" y="679075"/>
                </a:cubicBezTo>
                <a:cubicBezTo>
                  <a:pt x="2307318" y="694758"/>
                  <a:pt x="2298271" y="708704"/>
                  <a:pt x="2291841" y="723171"/>
                </a:cubicBezTo>
                <a:cubicBezTo>
                  <a:pt x="2280661" y="748325"/>
                  <a:pt x="2267520" y="773948"/>
                  <a:pt x="2247742" y="793724"/>
                </a:cubicBezTo>
                <a:cubicBezTo>
                  <a:pt x="2237348" y="804118"/>
                  <a:pt x="2223624" y="810616"/>
                  <a:pt x="2212463" y="820182"/>
                </a:cubicBezTo>
                <a:cubicBezTo>
                  <a:pt x="2202993" y="828299"/>
                  <a:pt x="2195473" y="838522"/>
                  <a:pt x="2186003" y="846639"/>
                </a:cubicBezTo>
                <a:cubicBezTo>
                  <a:pt x="2153941" y="874118"/>
                  <a:pt x="2151586" y="872666"/>
                  <a:pt x="2115444" y="890735"/>
                </a:cubicBezTo>
                <a:cubicBezTo>
                  <a:pt x="2106624" y="899554"/>
                  <a:pt x="2100140" y="911615"/>
                  <a:pt x="2088984" y="917193"/>
                </a:cubicBezTo>
                <a:cubicBezTo>
                  <a:pt x="2075576" y="923897"/>
                  <a:pt x="2059519" y="922760"/>
                  <a:pt x="2044885" y="926012"/>
                </a:cubicBezTo>
                <a:cubicBezTo>
                  <a:pt x="2033052" y="928641"/>
                  <a:pt x="2021366" y="931891"/>
                  <a:pt x="2009606" y="934831"/>
                </a:cubicBezTo>
                <a:cubicBezTo>
                  <a:pt x="1962567" y="928952"/>
                  <a:pt x="1914765" y="927476"/>
                  <a:pt x="1868488" y="917193"/>
                </a:cubicBezTo>
                <a:cubicBezTo>
                  <a:pt x="1860371" y="915389"/>
                  <a:pt x="1851285" y="907858"/>
                  <a:pt x="1850848" y="899554"/>
                </a:cubicBezTo>
                <a:cubicBezTo>
                  <a:pt x="1848217" y="849562"/>
                  <a:pt x="1853192" y="799270"/>
                  <a:pt x="1859668" y="749629"/>
                </a:cubicBezTo>
                <a:cubicBezTo>
                  <a:pt x="1862073" y="731193"/>
                  <a:pt x="1870954" y="714187"/>
                  <a:pt x="1877308" y="696714"/>
                </a:cubicBezTo>
                <a:cubicBezTo>
                  <a:pt x="1886511" y="671407"/>
                  <a:pt x="1907499" y="620564"/>
                  <a:pt x="1921407" y="599703"/>
                </a:cubicBezTo>
                <a:cubicBezTo>
                  <a:pt x="1964710" y="534754"/>
                  <a:pt x="2059820" y="461273"/>
                  <a:pt x="2115444" y="432139"/>
                </a:cubicBezTo>
                <a:cubicBezTo>
                  <a:pt x="2405805" y="280057"/>
                  <a:pt x="2200924" y="379356"/>
                  <a:pt x="2388860" y="299851"/>
                </a:cubicBezTo>
                <a:cubicBezTo>
                  <a:pt x="2436146" y="279847"/>
                  <a:pt x="2481269" y="254352"/>
                  <a:pt x="2529978" y="238117"/>
                </a:cubicBezTo>
                <a:cubicBezTo>
                  <a:pt x="2547618" y="232238"/>
                  <a:pt x="2565633" y="227384"/>
                  <a:pt x="2582897" y="220479"/>
                </a:cubicBezTo>
                <a:cubicBezTo>
                  <a:pt x="2595105" y="215596"/>
                  <a:pt x="2605866" y="207457"/>
                  <a:pt x="2618177" y="202841"/>
                </a:cubicBezTo>
                <a:cubicBezTo>
                  <a:pt x="2665351" y="185152"/>
                  <a:pt x="2642188" y="205288"/>
                  <a:pt x="2662276" y="185202"/>
                </a:cubicBezTo>
              </a:path>
            </a:pathLst>
          </a:custGeom>
          <a:ln w="76200" cmpd="sng">
            <a:solidFill>
              <a:schemeClr val="accent4">
                <a:lumMod val="50000"/>
                <a:lumOff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1506" name="Rectangle 2"/>
          <p:cNvSpPr>
            <a:spLocks noGrp="1" noChangeArrowheads="1"/>
          </p:cNvSpPr>
          <p:nvPr>
            <p:ph type="title"/>
          </p:nvPr>
        </p:nvSpPr>
        <p:spPr/>
        <p:txBody>
          <a:bodyPr/>
          <a:lstStyle/>
          <a:p>
            <a:r>
              <a:rPr lang="en-US" dirty="0"/>
              <a:t>What is a Computer Network</a:t>
            </a:r>
          </a:p>
        </p:txBody>
      </p:sp>
      <p:sp>
        <p:nvSpPr>
          <p:cNvPr id="7" name="Footer Placeholder 6"/>
          <p:cNvSpPr>
            <a:spLocks noGrp="1"/>
          </p:cNvSpPr>
          <p:nvPr>
            <p:ph type="ftr" sz="quarter" idx="11"/>
          </p:nvPr>
        </p:nvSpPr>
        <p:spPr/>
        <p:txBody>
          <a:bodyPr/>
          <a:lstStyle/>
          <a:p>
            <a:r>
              <a:rPr lang="nl-NL" dirty="0"/>
              <a:t>CS118 - Winter 2025</a:t>
            </a:r>
            <a:endParaRPr lang="en-US" dirty="0"/>
          </a:p>
        </p:txBody>
      </p:sp>
      <p:sp>
        <p:nvSpPr>
          <p:cNvPr id="9" name="Slide Number Placeholder 8">
            <a:extLst>
              <a:ext uri="{FF2B5EF4-FFF2-40B4-BE49-F238E27FC236}">
                <a16:creationId xmlns:a16="http://schemas.microsoft.com/office/drawing/2014/main" id="{FADC97A9-D197-BE41-BCE7-2B16776A71F2}"/>
              </a:ext>
            </a:extLst>
          </p:cNvPr>
          <p:cNvSpPr>
            <a:spLocks noGrp="1"/>
          </p:cNvSpPr>
          <p:nvPr>
            <p:ph type="sldNum" sz="quarter" idx="12"/>
          </p:nvPr>
        </p:nvSpPr>
        <p:spPr/>
        <p:txBody>
          <a:bodyPr/>
          <a:lstStyle/>
          <a:p>
            <a:fld id="{B846B7D9-7BDB-7541-8325-00A37CD224A3}" type="slidenum">
              <a:rPr lang="en-US" smtClean="0"/>
              <a:pPr/>
              <a:t>10</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8529" y="5288738"/>
            <a:ext cx="757438" cy="965356"/>
          </a:xfrm>
          <a:prstGeom prst="rect">
            <a:avLst/>
          </a:prstGeom>
        </p:spPr>
      </p:pic>
      <p:pic>
        <p:nvPicPr>
          <p:cNvPr id="5" name="Picture 4">
            <a:extLst>
              <a:ext uri="{FF2B5EF4-FFF2-40B4-BE49-F238E27FC236}">
                <a16:creationId xmlns:a16="http://schemas.microsoft.com/office/drawing/2014/main" id="{3E951780-4F0D-1E43-AB31-42BC84AF72EC}"/>
              </a:ext>
            </a:extLst>
          </p:cNvPr>
          <p:cNvPicPr>
            <a:picLocks noChangeAspect="1"/>
          </p:cNvPicPr>
          <p:nvPr/>
        </p:nvPicPr>
        <p:blipFill>
          <a:blip r:embed="rId4">
            <a:alphaModFix amt="50000"/>
          </a:blip>
          <a:stretch>
            <a:fillRect/>
          </a:stretch>
        </p:blipFill>
        <p:spPr>
          <a:xfrm>
            <a:off x="3955312" y="968596"/>
            <a:ext cx="5188688" cy="2081338"/>
          </a:xfrm>
          <a:prstGeom prst="rect">
            <a:avLst/>
          </a:prstGeom>
        </p:spPr>
      </p:pic>
      <p:grpSp>
        <p:nvGrpSpPr>
          <p:cNvPr id="16" name="Group 15">
            <a:extLst>
              <a:ext uri="{FF2B5EF4-FFF2-40B4-BE49-F238E27FC236}">
                <a16:creationId xmlns:a16="http://schemas.microsoft.com/office/drawing/2014/main" id="{3975082F-00C5-A448-9B93-BCFEB657C897}"/>
              </a:ext>
            </a:extLst>
          </p:cNvPr>
          <p:cNvGrpSpPr/>
          <p:nvPr/>
        </p:nvGrpSpPr>
        <p:grpSpPr>
          <a:xfrm>
            <a:off x="315653" y="5523470"/>
            <a:ext cx="1439006" cy="934552"/>
            <a:chOff x="311341" y="4219508"/>
            <a:chExt cx="1995062" cy="1314056"/>
          </a:xfrm>
        </p:grpSpPr>
        <p:pic>
          <p:nvPicPr>
            <p:cNvPr id="17" name="Picture 16">
              <a:extLst>
                <a:ext uri="{FF2B5EF4-FFF2-40B4-BE49-F238E27FC236}">
                  <a16:creationId xmlns:a16="http://schemas.microsoft.com/office/drawing/2014/main" id="{E3EA8545-4D54-FD4A-AE66-F876B6B742DE}"/>
                </a:ext>
              </a:extLst>
            </p:cNvPr>
            <p:cNvPicPr>
              <a:picLocks noChangeAspect="1"/>
            </p:cNvPicPr>
            <p:nvPr/>
          </p:nvPicPr>
          <p:blipFill>
            <a:blip r:embed="rId5"/>
            <a:stretch>
              <a:fillRect/>
            </a:stretch>
          </p:blipFill>
          <p:spPr>
            <a:xfrm>
              <a:off x="311341" y="4219508"/>
              <a:ext cx="1995062" cy="1299364"/>
            </a:xfrm>
            <a:prstGeom prst="rect">
              <a:avLst/>
            </a:prstGeom>
          </p:spPr>
        </p:pic>
        <p:pic>
          <p:nvPicPr>
            <p:cNvPr id="18" name="Picture 17">
              <a:extLst>
                <a:ext uri="{FF2B5EF4-FFF2-40B4-BE49-F238E27FC236}">
                  <a16:creationId xmlns:a16="http://schemas.microsoft.com/office/drawing/2014/main" id="{8E2C02B2-9E94-4441-AD9A-AA8DFAC368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6704" y="4300957"/>
              <a:ext cx="610078" cy="1232607"/>
            </a:xfrm>
            <a:prstGeom prst="rect">
              <a:avLst/>
            </a:prstGeom>
          </p:spPr>
        </p:pic>
      </p:grpSp>
      <p:pic>
        <p:nvPicPr>
          <p:cNvPr id="21" name="Picture 20">
            <a:extLst>
              <a:ext uri="{FF2B5EF4-FFF2-40B4-BE49-F238E27FC236}">
                <a16:creationId xmlns:a16="http://schemas.microsoft.com/office/drawing/2014/main" id="{3DB3BD83-A245-1F48-979E-5AE8469A1168}"/>
              </a:ext>
            </a:extLst>
          </p:cNvPr>
          <p:cNvPicPr>
            <a:picLocks noChangeAspect="1"/>
          </p:cNvPicPr>
          <p:nvPr/>
        </p:nvPicPr>
        <p:blipFill>
          <a:blip r:embed="rId7"/>
          <a:stretch>
            <a:fillRect/>
          </a:stretch>
        </p:blipFill>
        <p:spPr>
          <a:xfrm>
            <a:off x="398149" y="3887882"/>
            <a:ext cx="1016000" cy="723900"/>
          </a:xfrm>
          <a:prstGeom prst="rect">
            <a:avLst/>
          </a:prstGeom>
        </p:spPr>
      </p:pic>
      <p:pic>
        <p:nvPicPr>
          <p:cNvPr id="15" name="Picture 60">
            <a:extLst>
              <a:ext uri="{FF2B5EF4-FFF2-40B4-BE49-F238E27FC236}">
                <a16:creationId xmlns:a16="http://schemas.microsoft.com/office/drawing/2014/main" id="{46E394C4-F028-864A-8756-C9AC567D3792}"/>
              </a:ext>
            </a:extLst>
          </p:cNvPr>
          <p:cNvPicPr>
            <a:picLocks noChangeAspect="1" noChangeArrowheads="1"/>
          </p:cNvPicPr>
          <p:nvPr/>
        </p:nvPicPr>
        <p:blipFill>
          <a:blip r:embed="rId8"/>
          <a:srcRect/>
          <a:stretch>
            <a:fillRect/>
          </a:stretch>
        </p:blipFill>
        <p:spPr bwMode="auto">
          <a:xfrm>
            <a:off x="406357" y="4260456"/>
            <a:ext cx="1113523" cy="975547"/>
          </a:xfrm>
          <a:prstGeom prst="rect">
            <a:avLst/>
          </a:prstGeom>
          <a:noFill/>
          <a:ln w="9525">
            <a:noFill/>
            <a:miter lim="800000"/>
            <a:headEnd/>
            <a:tailEnd/>
          </a:ln>
        </p:spPr>
      </p:pic>
      <p:pic>
        <p:nvPicPr>
          <p:cNvPr id="195590" name="Picture 6"/>
          <p:cNvPicPr>
            <a:picLocks noChangeAspect="1" noChangeArrowheads="1"/>
          </p:cNvPicPr>
          <p:nvPr/>
        </p:nvPicPr>
        <p:blipFill>
          <a:blip r:embed="rId9" cstate="screen">
            <a:alphaModFix amt="50000"/>
            <a:extLst>
              <a:ext uri="{28A0092B-C50C-407E-A947-70E740481C1C}">
                <a14:useLocalDpi xmlns:a14="http://schemas.microsoft.com/office/drawing/2010/main"/>
              </a:ext>
            </a:extLst>
          </a:blip>
          <a:srcRect/>
          <a:stretch>
            <a:fillRect/>
          </a:stretch>
        </p:blipFill>
        <p:spPr bwMode="auto">
          <a:xfrm>
            <a:off x="5838845" y="3040912"/>
            <a:ext cx="3305160" cy="3466266"/>
          </a:xfrm>
          <a:prstGeom prst="rect">
            <a:avLst/>
          </a:prstGeom>
          <a:noFill/>
          <a:ln w="9525">
            <a:noFill/>
            <a:miter lim="800000"/>
            <a:headEnd/>
            <a:tailEnd/>
          </a:ln>
        </p:spPr>
      </p:pic>
      <p:pic>
        <p:nvPicPr>
          <p:cNvPr id="19" name="Picture 5">
            <a:extLst>
              <a:ext uri="{FF2B5EF4-FFF2-40B4-BE49-F238E27FC236}">
                <a16:creationId xmlns:a16="http://schemas.microsoft.com/office/drawing/2014/main" id="{2C704BB4-1AAD-A240-A60F-936F23249FF0}"/>
              </a:ext>
            </a:extLst>
          </p:cNvPr>
          <p:cNvPicPr>
            <a:picLocks noChangeAspect="1" noChangeArrowheads="1"/>
          </p:cNvPicPr>
          <p:nvPr/>
        </p:nvPicPr>
        <p:blipFill>
          <a:blip r:embed="rId10"/>
          <a:srcRect/>
          <a:stretch>
            <a:fillRect/>
          </a:stretch>
        </p:blipFill>
        <p:spPr bwMode="auto">
          <a:xfrm>
            <a:off x="486942" y="2235674"/>
            <a:ext cx="1474379" cy="1441741"/>
          </a:xfrm>
          <a:prstGeom prst="rect">
            <a:avLst/>
          </a:prstGeom>
          <a:noFill/>
          <a:ln w="9525">
            <a:noFill/>
            <a:miter lim="800000"/>
            <a:headEnd/>
            <a:tailEnd/>
          </a:ln>
        </p:spPr>
      </p:pic>
      <p:sp>
        <p:nvSpPr>
          <p:cNvPr id="10" name="Freeform 9">
            <a:extLst>
              <a:ext uri="{FF2B5EF4-FFF2-40B4-BE49-F238E27FC236}">
                <a16:creationId xmlns:a16="http://schemas.microsoft.com/office/drawing/2014/main" id="{C81C81DB-4592-C14D-8D1D-5640DACB756E}"/>
              </a:ext>
            </a:extLst>
          </p:cNvPr>
          <p:cNvSpPr/>
          <p:nvPr/>
        </p:nvSpPr>
        <p:spPr bwMode="auto">
          <a:xfrm>
            <a:off x="2902689" y="4444409"/>
            <a:ext cx="2902689" cy="361507"/>
          </a:xfrm>
          <a:custGeom>
            <a:avLst/>
            <a:gdLst>
              <a:gd name="connsiteX0" fmla="*/ 0 w 2902689"/>
              <a:gd name="connsiteY0" fmla="*/ 233917 h 361507"/>
              <a:gd name="connsiteX1" fmla="*/ 74428 w 2902689"/>
              <a:gd name="connsiteY1" fmla="*/ 276447 h 361507"/>
              <a:gd name="connsiteX2" fmla="*/ 318977 w 2902689"/>
              <a:gd name="connsiteY2" fmla="*/ 308344 h 361507"/>
              <a:gd name="connsiteX3" fmla="*/ 393405 w 2902689"/>
              <a:gd name="connsiteY3" fmla="*/ 308344 h 361507"/>
              <a:gd name="connsiteX4" fmla="*/ 499730 w 2902689"/>
              <a:gd name="connsiteY4" fmla="*/ 329610 h 361507"/>
              <a:gd name="connsiteX5" fmla="*/ 531628 w 2902689"/>
              <a:gd name="connsiteY5" fmla="*/ 340242 h 361507"/>
              <a:gd name="connsiteX6" fmla="*/ 627321 w 2902689"/>
              <a:gd name="connsiteY6" fmla="*/ 361507 h 361507"/>
              <a:gd name="connsiteX7" fmla="*/ 861237 w 2902689"/>
              <a:gd name="connsiteY7" fmla="*/ 350875 h 361507"/>
              <a:gd name="connsiteX8" fmla="*/ 903768 w 2902689"/>
              <a:gd name="connsiteY8" fmla="*/ 340242 h 361507"/>
              <a:gd name="connsiteX9" fmla="*/ 956930 w 2902689"/>
              <a:gd name="connsiteY9" fmla="*/ 329610 h 361507"/>
              <a:gd name="connsiteX10" fmla="*/ 988828 w 2902689"/>
              <a:gd name="connsiteY10" fmla="*/ 318977 h 361507"/>
              <a:gd name="connsiteX11" fmla="*/ 1031358 w 2902689"/>
              <a:gd name="connsiteY11" fmla="*/ 308344 h 361507"/>
              <a:gd name="connsiteX12" fmla="*/ 1095154 w 2902689"/>
              <a:gd name="connsiteY12" fmla="*/ 287079 h 361507"/>
              <a:gd name="connsiteX13" fmla="*/ 1190847 w 2902689"/>
              <a:gd name="connsiteY13" fmla="*/ 265814 h 361507"/>
              <a:gd name="connsiteX14" fmla="*/ 1233377 w 2902689"/>
              <a:gd name="connsiteY14" fmla="*/ 255182 h 361507"/>
              <a:gd name="connsiteX15" fmla="*/ 1286540 w 2902689"/>
              <a:gd name="connsiteY15" fmla="*/ 244549 h 361507"/>
              <a:gd name="connsiteX16" fmla="*/ 1318437 w 2902689"/>
              <a:gd name="connsiteY16" fmla="*/ 233917 h 361507"/>
              <a:gd name="connsiteX17" fmla="*/ 1509824 w 2902689"/>
              <a:gd name="connsiteY17" fmla="*/ 191386 h 361507"/>
              <a:gd name="connsiteX18" fmla="*/ 2349796 w 2902689"/>
              <a:gd name="connsiteY18" fmla="*/ 170121 h 361507"/>
              <a:gd name="connsiteX19" fmla="*/ 2413591 w 2902689"/>
              <a:gd name="connsiteY19" fmla="*/ 148856 h 361507"/>
              <a:gd name="connsiteX20" fmla="*/ 2445489 w 2902689"/>
              <a:gd name="connsiteY20" fmla="*/ 138224 h 361507"/>
              <a:gd name="connsiteX21" fmla="*/ 2488019 w 2902689"/>
              <a:gd name="connsiteY21" fmla="*/ 127591 h 361507"/>
              <a:gd name="connsiteX22" fmla="*/ 2541182 w 2902689"/>
              <a:gd name="connsiteY22" fmla="*/ 116958 h 361507"/>
              <a:gd name="connsiteX23" fmla="*/ 2583712 w 2902689"/>
              <a:gd name="connsiteY23" fmla="*/ 106326 h 361507"/>
              <a:gd name="connsiteX24" fmla="*/ 2636875 w 2902689"/>
              <a:gd name="connsiteY24" fmla="*/ 95693 h 361507"/>
              <a:gd name="connsiteX25" fmla="*/ 2700670 w 2902689"/>
              <a:gd name="connsiteY25" fmla="*/ 74428 h 361507"/>
              <a:gd name="connsiteX26" fmla="*/ 2764465 w 2902689"/>
              <a:gd name="connsiteY26" fmla="*/ 53163 h 361507"/>
              <a:gd name="connsiteX27" fmla="*/ 2860158 w 2902689"/>
              <a:gd name="connsiteY27" fmla="*/ 21265 h 361507"/>
              <a:gd name="connsiteX28" fmla="*/ 2902689 w 2902689"/>
              <a:gd name="connsiteY28"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02689" h="361507">
                <a:moveTo>
                  <a:pt x="0" y="233917"/>
                </a:moveTo>
                <a:cubicBezTo>
                  <a:pt x="24809" y="248094"/>
                  <a:pt x="48484" y="264473"/>
                  <a:pt x="74428" y="276447"/>
                </a:cubicBezTo>
                <a:cubicBezTo>
                  <a:pt x="156944" y="314531"/>
                  <a:pt x="219613" y="302499"/>
                  <a:pt x="318977" y="308344"/>
                </a:cubicBezTo>
                <a:cubicBezTo>
                  <a:pt x="367408" y="292201"/>
                  <a:pt x="336520" y="296154"/>
                  <a:pt x="393405" y="308344"/>
                </a:cubicBezTo>
                <a:cubicBezTo>
                  <a:pt x="428746" y="315917"/>
                  <a:pt x="465441" y="318181"/>
                  <a:pt x="499730" y="329610"/>
                </a:cubicBezTo>
                <a:cubicBezTo>
                  <a:pt x="510363" y="333154"/>
                  <a:pt x="520851" y="337163"/>
                  <a:pt x="531628" y="340242"/>
                </a:cubicBezTo>
                <a:cubicBezTo>
                  <a:pt x="566677" y="350256"/>
                  <a:pt x="590763" y="354196"/>
                  <a:pt x="627321" y="361507"/>
                </a:cubicBezTo>
                <a:cubicBezTo>
                  <a:pt x="705293" y="357963"/>
                  <a:pt x="783414" y="356861"/>
                  <a:pt x="861237" y="350875"/>
                </a:cubicBezTo>
                <a:cubicBezTo>
                  <a:pt x="875807" y="349754"/>
                  <a:pt x="889503" y="343412"/>
                  <a:pt x="903768" y="340242"/>
                </a:cubicBezTo>
                <a:cubicBezTo>
                  <a:pt x="921409" y="336322"/>
                  <a:pt x="939398" y="333993"/>
                  <a:pt x="956930" y="329610"/>
                </a:cubicBezTo>
                <a:cubicBezTo>
                  <a:pt x="967803" y="326892"/>
                  <a:pt x="978051" y="322056"/>
                  <a:pt x="988828" y="318977"/>
                </a:cubicBezTo>
                <a:cubicBezTo>
                  <a:pt x="1002879" y="314962"/>
                  <a:pt x="1017361" y="312543"/>
                  <a:pt x="1031358" y="308344"/>
                </a:cubicBezTo>
                <a:cubicBezTo>
                  <a:pt x="1052828" y="301903"/>
                  <a:pt x="1073408" y="292515"/>
                  <a:pt x="1095154" y="287079"/>
                </a:cubicBezTo>
                <a:cubicBezTo>
                  <a:pt x="1198875" y="261150"/>
                  <a:pt x="1069362" y="292811"/>
                  <a:pt x="1190847" y="265814"/>
                </a:cubicBezTo>
                <a:cubicBezTo>
                  <a:pt x="1205112" y="262644"/>
                  <a:pt x="1219112" y="258352"/>
                  <a:pt x="1233377" y="255182"/>
                </a:cubicBezTo>
                <a:cubicBezTo>
                  <a:pt x="1251019" y="251262"/>
                  <a:pt x="1269008" y="248932"/>
                  <a:pt x="1286540" y="244549"/>
                </a:cubicBezTo>
                <a:cubicBezTo>
                  <a:pt x="1297413" y="241831"/>
                  <a:pt x="1307624" y="236866"/>
                  <a:pt x="1318437" y="233917"/>
                </a:cubicBezTo>
                <a:cubicBezTo>
                  <a:pt x="1358062" y="223110"/>
                  <a:pt x="1474393" y="194607"/>
                  <a:pt x="1509824" y="191386"/>
                </a:cubicBezTo>
                <a:cubicBezTo>
                  <a:pt x="1866823" y="158933"/>
                  <a:pt x="1587639" y="181330"/>
                  <a:pt x="2349796" y="170121"/>
                </a:cubicBezTo>
                <a:lnTo>
                  <a:pt x="2413591" y="148856"/>
                </a:lnTo>
                <a:cubicBezTo>
                  <a:pt x="2424224" y="145312"/>
                  <a:pt x="2434616" y="140942"/>
                  <a:pt x="2445489" y="138224"/>
                </a:cubicBezTo>
                <a:cubicBezTo>
                  <a:pt x="2459666" y="134680"/>
                  <a:pt x="2473754" y="130761"/>
                  <a:pt x="2488019" y="127591"/>
                </a:cubicBezTo>
                <a:cubicBezTo>
                  <a:pt x="2505661" y="123670"/>
                  <a:pt x="2523540" y="120878"/>
                  <a:pt x="2541182" y="116958"/>
                </a:cubicBezTo>
                <a:cubicBezTo>
                  <a:pt x="2555447" y="113788"/>
                  <a:pt x="2569447" y="109496"/>
                  <a:pt x="2583712" y="106326"/>
                </a:cubicBezTo>
                <a:cubicBezTo>
                  <a:pt x="2601354" y="102406"/>
                  <a:pt x="2619440" y="100448"/>
                  <a:pt x="2636875" y="95693"/>
                </a:cubicBezTo>
                <a:cubicBezTo>
                  <a:pt x="2658500" y="89795"/>
                  <a:pt x="2679405" y="81516"/>
                  <a:pt x="2700670" y="74428"/>
                </a:cubicBezTo>
                <a:lnTo>
                  <a:pt x="2764465" y="53163"/>
                </a:lnTo>
                <a:lnTo>
                  <a:pt x="2860158" y="21265"/>
                </a:lnTo>
                <a:cubicBezTo>
                  <a:pt x="2896812" y="9047"/>
                  <a:pt x="2884130" y="18559"/>
                  <a:pt x="2902689" y="0"/>
                </a:cubicBezTo>
              </a:path>
            </a:pathLst>
          </a:custGeom>
          <a:noFill/>
          <a:ln w="76200" cap="flat" cmpd="sng" algn="ctr">
            <a:solidFill>
              <a:schemeClr val="accent2">
                <a:lumMod val="60000"/>
                <a:lumOff val="40000"/>
              </a:schemeClr>
            </a:solidFill>
            <a:prstDash val="solid"/>
            <a:round/>
            <a:headEnd type="none" w="med" len="med"/>
            <a:tailEnd type="none" w="med" len="med"/>
            <a:extLst>
              <a:ext uri="{C807C97D-BFC1-408E-A445-0C87EB9F89A2}">
                <ask:lineSketchStyleProps xmlns:ask="http://schemas.microsoft.com/office/drawing/2018/sketchyshapes" sd="2600011676">
                  <ask:type>
                    <ask:lineSketchScribbl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2" name="Picture 1">
            <a:extLst>
              <a:ext uri="{FF2B5EF4-FFF2-40B4-BE49-F238E27FC236}">
                <a16:creationId xmlns:a16="http://schemas.microsoft.com/office/drawing/2014/main" id="{0943F315-059F-EF40-898D-177F94B817FF}"/>
              </a:ext>
            </a:extLst>
          </p:cNvPr>
          <p:cNvPicPr>
            <a:picLocks noChangeAspect="1"/>
          </p:cNvPicPr>
          <p:nvPr/>
        </p:nvPicPr>
        <p:blipFill>
          <a:blip r:embed="rId11">
            <a:duotone>
              <a:schemeClr val="accent2">
                <a:shade val="45000"/>
                <a:satMod val="135000"/>
              </a:schemeClr>
              <a:prstClr val="white"/>
            </a:duotone>
          </a:blip>
          <a:stretch>
            <a:fillRect/>
          </a:stretch>
        </p:blipFill>
        <p:spPr>
          <a:xfrm>
            <a:off x="1667914" y="3887882"/>
            <a:ext cx="1011820" cy="1011820"/>
          </a:xfrm>
          <a:prstGeom prst="rect">
            <a:avLst/>
          </a:prstGeom>
        </p:spPr>
      </p:pic>
    </p:spTree>
    <p:extLst>
      <p:ext uri="{BB962C8B-B14F-4D97-AF65-F5344CB8AC3E}">
        <p14:creationId xmlns:p14="http://schemas.microsoft.com/office/powerpoint/2010/main" val="2642523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x, pipe, plumber, plumbing, repair, service, serviceman icon - Download  on Iconfinder">
            <a:extLst>
              <a:ext uri="{FF2B5EF4-FFF2-40B4-BE49-F238E27FC236}">
                <a16:creationId xmlns:a16="http://schemas.microsoft.com/office/drawing/2014/main" id="{76C7A1FF-44DF-0447-9F92-D325C3C300F0}"/>
              </a:ext>
            </a:extLst>
          </p:cNvPr>
          <p:cNvPicPr>
            <a:picLocks noChangeAspect="1" noChangeArrowheads="1"/>
          </p:cNvPicPr>
          <p:nvPr/>
        </p:nvPicPr>
        <p:blipFill>
          <a:blip r:embed="rId2">
            <a:alphaModFix amt="15000"/>
            <a:extLst>
              <a:ext uri="{28A0092B-C50C-407E-A947-70E740481C1C}">
                <a14:useLocalDpi xmlns:a14="http://schemas.microsoft.com/office/drawing/2010/main"/>
              </a:ext>
            </a:extLst>
          </a:blip>
          <a:srcRect/>
          <a:stretch>
            <a:fillRect/>
          </a:stretch>
        </p:blipFill>
        <p:spPr bwMode="auto">
          <a:xfrm>
            <a:off x="2392680" y="1249680"/>
            <a:ext cx="5430520" cy="54305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C0BB41C-054D-9B4B-A572-824E121AE784}"/>
              </a:ext>
            </a:extLst>
          </p:cNvPr>
          <p:cNvSpPr>
            <a:spLocks noGrp="1"/>
          </p:cNvSpPr>
          <p:nvPr>
            <p:ph type="ftr" sz="quarter" idx="11"/>
          </p:nvPr>
        </p:nvSpPr>
        <p:spPr/>
        <p:txBody>
          <a:bodyPr/>
          <a:lstStyle/>
          <a:p>
            <a:pPr>
              <a:defRPr/>
            </a:pPr>
            <a:r>
              <a:rPr lang="nl-NL" dirty="0"/>
              <a:t>CS118 - Winter 2025</a:t>
            </a:r>
            <a:endParaRPr lang="en-US" dirty="0"/>
          </a:p>
        </p:txBody>
      </p:sp>
      <p:sp>
        <p:nvSpPr>
          <p:cNvPr id="4" name="Slide Number Placeholder 3">
            <a:extLst>
              <a:ext uri="{FF2B5EF4-FFF2-40B4-BE49-F238E27FC236}">
                <a16:creationId xmlns:a16="http://schemas.microsoft.com/office/drawing/2014/main" id="{63132177-561A-4146-8FC0-78AEE5BA89B0}"/>
              </a:ext>
            </a:extLst>
          </p:cNvPr>
          <p:cNvSpPr>
            <a:spLocks noGrp="1"/>
          </p:cNvSpPr>
          <p:nvPr>
            <p:ph type="sldNum" sz="quarter" idx="12"/>
          </p:nvPr>
        </p:nvSpPr>
        <p:spPr/>
        <p:txBody>
          <a:bodyPr/>
          <a:lstStyle/>
          <a:p>
            <a:pPr>
              <a:defRPr/>
            </a:pPr>
            <a:fld id="{5839C53E-9712-814C-9BC8-2C6C5C482B7D}" type="slidenum">
              <a:rPr lang="en-US" smtClean="0"/>
              <a:pPr>
                <a:defRPr/>
              </a:pPr>
              <a:t>11</a:t>
            </a:fld>
            <a:endParaRPr lang="en-US" dirty="0"/>
          </a:p>
        </p:txBody>
      </p:sp>
      <p:pic>
        <p:nvPicPr>
          <p:cNvPr id="6" name="Picture 5">
            <a:extLst>
              <a:ext uri="{FF2B5EF4-FFF2-40B4-BE49-F238E27FC236}">
                <a16:creationId xmlns:a16="http://schemas.microsoft.com/office/drawing/2014/main" id="{D2FAD617-5C22-8D44-9B23-2747559632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952" y="255000"/>
            <a:ext cx="5393183" cy="3308337"/>
          </a:xfrm>
          <a:prstGeom prst="rect">
            <a:avLst/>
          </a:prstGeom>
        </p:spPr>
      </p:pic>
      <p:pic>
        <p:nvPicPr>
          <p:cNvPr id="162818" name="Picture 2" descr="What is augmented reality? | Cafe24 Newsroom">
            <a:extLst>
              <a:ext uri="{FF2B5EF4-FFF2-40B4-BE49-F238E27FC236}">
                <a16:creationId xmlns:a16="http://schemas.microsoft.com/office/drawing/2014/main" id="{D8EA4AD0-72C8-BB4A-A3A7-6AC7CAF92D8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5087" y="3751575"/>
            <a:ext cx="4869173" cy="2735856"/>
          </a:xfrm>
          <a:prstGeom prst="rect">
            <a:avLst/>
          </a:prstGeom>
          <a:noFill/>
          <a:extLst>
            <a:ext uri="{909E8E84-426E-40DD-AFC4-6F175D3DCCD1}">
              <a14:hiddenFill xmlns:a14="http://schemas.microsoft.com/office/drawing/2010/main">
                <a:solidFill>
                  <a:srgbClr val="FFFFFF"/>
                </a:solidFill>
              </a14:hiddenFill>
            </a:ext>
          </a:extLst>
        </p:spPr>
      </p:pic>
      <p:pic>
        <p:nvPicPr>
          <p:cNvPr id="162820" name="Picture 4" descr="Augmented reality: What is it &amp;amp; how will it affect telecommunications? -  VertiGIS">
            <a:extLst>
              <a:ext uri="{FF2B5EF4-FFF2-40B4-BE49-F238E27FC236}">
                <a16:creationId xmlns:a16="http://schemas.microsoft.com/office/drawing/2014/main" id="{FCFCDAEF-1E9D-1E40-98B0-D4B85EDB809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96117" y="1243064"/>
            <a:ext cx="6639323" cy="44262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988668-B395-85E0-BD6D-9893DBEEB510}"/>
              </a:ext>
            </a:extLst>
          </p:cNvPr>
          <p:cNvSpPr txBox="1"/>
          <p:nvPr/>
        </p:nvSpPr>
        <p:spPr>
          <a:xfrm>
            <a:off x="5832389" y="284205"/>
            <a:ext cx="3182281" cy="523220"/>
          </a:xfrm>
          <a:prstGeom prst="rect">
            <a:avLst/>
          </a:prstGeom>
          <a:noFill/>
        </p:spPr>
        <p:txBody>
          <a:bodyPr wrap="none" rtlCol="0">
            <a:spAutoFit/>
          </a:bodyPr>
          <a:lstStyle/>
          <a:p>
            <a:r>
              <a:rPr lang="en-US" sz="2800" b="1" dirty="0">
                <a:solidFill>
                  <a:srgbClr val="0000D4"/>
                </a:solidFill>
                <a:latin typeface="Helvetica Neue" panose="02000503000000020004" pitchFamily="2" charset="0"/>
                <a:ea typeface="Helvetica Neue" panose="02000503000000020004" pitchFamily="2" charset="0"/>
                <a:cs typeface="Helvetica Neue" panose="02000503000000020004" pitchFamily="2" charset="0"/>
              </a:rPr>
              <a:t>Coming to you ....</a:t>
            </a:r>
          </a:p>
        </p:txBody>
      </p:sp>
    </p:spTree>
    <p:extLst>
      <p:ext uri="{BB962C8B-B14F-4D97-AF65-F5344CB8AC3E}">
        <p14:creationId xmlns:p14="http://schemas.microsoft.com/office/powerpoint/2010/main" val="2317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1000" fill="hold"/>
                                        <p:tgtEl>
                                          <p:spTgt spid="6"/>
                                        </p:tgtEl>
                                        <p:attrNameLst>
                                          <p:attrName>ppt_w</p:attrName>
                                        </p:attrNameLst>
                                      </p:cBhvr>
                                      <p:tavLst>
                                        <p:tav tm="0">
                                          <p:val>
                                            <p:fltVal val="0"/>
                                          </p:val>
                                        </p:tav>
                                        <p:tav tm="100000">
                                          <p:val>
                                            <p:strVal val="#ppt_w"/>
                                          </p:val>
                                        </p:tav>
                                      </p:tavLst>
                                    </p:anim>
                                    <p:anim calcmode="lin" valueType="num">
                                      <p:cBhvr>
                                        <p:cTn id="10" dur="1000" fill="hold"/>
                                        <p:tgtEl>
                                          <p:spTgt spid="6"/>
                                        </p:tgtEl>
                                        <p:attrNameLst>
                                          <p:attrName>ppt_h</p:attrName>
                                        </p:attrNameLst>
                                      </p:cBhvr>
                                      <p:tavLst>
                                        <p:tav tm="0">
                                          <p:val>
                                            <p:fltVal val="0"/>
                                          </p:val>
                                        </p:tav>
                                        <p:tav tm="100000">
                                          <p:val>
                                            <p:strVal val="#ppt_h"/>
                                          </p:val>
                                        </p:tav>
                                      </p:tavLst>
                                    </p:anim>
                                    <p:animEffect transition="in" filter="fade">
                                      <p:cBhvr>
                                        <p:cTn id="11" dur="1000"/>
                                        <p:tgtEl>
                                          <p:spTgt spid="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2818"/>
                                        </p:tgtEl>
                                        <p:attrNameLst>
                                          <p:attrName>style.visibility</p:attrName>
                                        </p:attrNameLst>
                                      </p:cBhvr>
                                      <p:to>
                                        <p:strVal val="visible"/>
                                      </p:to>
                                    </p:set>
                                    <p:anim calcmode="lin" valueType="num">
                                      <p:cBhvr>
                                        <p:cTn id="15" dur="500" fill="hold"/>
                                        <p:tgtEl>
                                          <p:spTgt spid="162818"/>
                                        </p:tgtEl>
                                        <p:attrNameLst>
                                          <p:attrName>ppt_w</p:attrName>
                                        </p:attrNameLst>
                                      </p:cBhvr>
                                      <p:tavLst>
                                        <p:tav tm="0">
                                          <p:val>
                                            <p:fltVal val="0"/>
                                          </p:val>
                                        </p:tav>
                                        <p:tav tm="100000">
                                          <p:val>
                                            <p:strVal val="#ppt_w"/>
                                          </p:val>
                                        </p:tav>
                                      </p:tavLst>
                                    </p:anim>
                                    <p:anim calcmode="lin" valueType="num">
                                      <p:cBhvr>
                                        <p:cTn id="16" dur="500" fill="hold"/>
                                        <p:tgtEl>
                                          <p:spTgt spid="162818"/>
                                        </p:tgtEl>
                                        <p:attrNameLst>
                                          <p:attrName>ppt_h</p:attrName>
                                        </p:attrNameLst>
                                      </p:cBhvr>
                                      <p:tavLst>
                                        <p:tav tm="0">
                                          <p:val>
                                            <p:fltVal val="0"/>
                                          </p:val>
                                        </p:tav>
                                        <p:tav tm="100000">
                                          <p:val>
                                            <p:strVal val="#ppt_h"/>
                                          </p:val>
                                        </p:tav>
                                      </p:tavLst>
                                    </p:anim>
                                    <p:animEffect transition="in" filter="fade">
                                      <p:cBhvr>
                                        <p:cTn id="17" dur="500"/>
                                        <p:tgtEl>
                                          <p:spTgt spid="16281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62820"/>
                                        </p:tgtEl>
                                        <p:attrNameLst>
                                          <p:attrName>style.visibility</p:attrName>
                                        </p:attrNameLst>
                                      </p:cBhvr>
                                      <p:to>
                                        <p:strVal val="visible"/>
                                      </p:to>
                                    </p:set>
                                    <p:anim calcmode="lin" valueType="num">
                                      <p:cBhvr>
                                        <p:cTn id="21" dur="500" fill="hold"/>
                                        <p:tgtEl>
                                          <p:spTgt spid="162820"/>
                                        </p:tgtEl>
                                        <p:attrNameLst>
                                          <p:attrName>ppt_w</p:attrName>
                                        </p:attrNameLst>
                                      </p:cBhvr>
                                      <p:tavLst>
                                        <p:tav tm="0">
                                          <p:val>
                                            <p:fltVal val="0"/>
                                          </p:val>
                                        </p:tav>
                                        <p:tav tm="100000">
                                          <p:val>
                                            <p:strVal val="#ppt_w"/>
                                          </p:val>
                                        </p:tav>
                                      </p:tavLst>
                                    </p:anim>
                                    <p:anim calcmode="lin" valueType="num">
                                      <p:cBhvr>
                                        <p:cTn id="22" dur="500" fill="hold"/>
                                        <p:tgtEl>
                                          <p:spTgt spid="162820"/>
                                        </p:tgtEl>
                                        <p:attrNameLst>
                                          <p:attrName>ppt_h</p:attrName>
                                        </p:attrNameLst>
                                      </p:cBhvr>
                                      <p:tavLst>
                                        <p:tav tm="0">
                                          <p:val>
                                            <p:fltVal val="0"/>
                                          </p:val>
                                        </p:tav>
                                        <p:tav tm="100000">
                                          <p:val>
                                            <p:strVal val="#ppt_h"/>
                                          </p:val>
                                        </p:tav>
                                      </p:tavLst>
                                    </p:anim>
                                    <p:animEffect transition="in" filter="fade">
                                      <p:cBhvr>
                                        <p:cTn id="23"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en-US" dirty="0"/>
              <a:t>Terminology</a:t>
            </a:r>
            <a:endParaRPr lang="en-US" dirty="0">
              <a:latin typeface="Gill Sans MT" charset="0"/>
            </a:endParaRPr>
          </a:p>
        </p:txBody>
      </p:sp>
      <p:sp>
        <p:nvSpPr>
          <p:cNvPr id="4" name="Footer Placeholder 3"/>
          <p:cNvSpPr>
            <a:spLocks noGrp="1"/>
          </p:cNvSpPr>
          <p:nvPr>
            <p:ph type="ftr" sz="quarter" idx="11"/>
          </p:nvPr>
        </p:nvSpPr>
        <p:spPr>
          <a:xfrm>
            <a:off x="7571232" y="6675661"/>
            <a:ext cx="1572768" cy="182339"/>
          </a:xfrm>
          <a:prstGeom prst="rect">
            <a:avLst/>
          </a:prstGeom>
        </p:spPr>
        <p:txBody>
          <a:bodyPr/>
          <a:lstStyle/>
          <a:p>
            <a:pPr>
              <a:defRPr/>
            </a:pPr>
            <a:r>
              <a:rPr lang="nl-NL" dirty="0"/>
              <a:t>CS118 - Winter 2025</a:t>
            </a:r>
            <a:endParaRPr lang="en-US" dirty="0"/>
          </a:p>
        </p:txBody>
      </p:sp>
      <p:sp>
        <p:nvSpPr>
          <p:cNvPr id="4099" name="Rectangle 3"/>
          <p:cNvSpPr>
            <a:spLocks noGrp="1" noChangeArrowheads="1"/>
          </p:cNvSpPr>
          <p:nvPr>
            <p:ph type="body" sz="half" idx="4294967295"/>
          </p:nvPr>
        </p:nvSpPr>
        <p:spPr>
          <a:xfrm>
            <a:off x="1684059" y="1222744"/>
            <a:ext cx="3568425" cy="2030819"/>
          </a:xfrm>
        </p:spPr>
        <p:txBody>
          <a:bodyPr>
            <a:normAutofit fontScale="92500" lnSpcReduction="20000"/>
          </a:bodyPr>
          <a:lstStyle/>
          <a:p>
            <a:pPr marL="228600" indent="-228600" eaLnBrk="1" hangingPunct="1">
              <a:spcBef>
                <a:spcPct val="15000"/>
              </a:spcBef>
              <a:buSzPct val="75000"/>
              <a:buFont typeface="Wingdings" pitchFamily="2" charset="2"/>
              <a:buChar char="§"/>
            </a:pPr>
            <a:r>
              <a:rPr lang="en-US" sz="2400" dirty="0">
                <a:latin typeface="Gill Sans MT" charset="0"/>
              </a:rPr>
              <a:t>billions of connected computing devices: </a:t>
            </a:r>
          </a:p>
          <a:p>
            <a:pPr marL="457200" lvl="1" indent="-228600" eaLnBrk="1" hangingPunct="1">
              <a:spcBef>
                <a:spcPct val="15000"/>
              </a:spcBef>
              <a:buSzPct val="75000"/>
              <a:buFont typeface="Wingdings" pitchFamily="2" charset="2"/>
              <a:buChar char="§"/>
            </a:pPr>
            <a:r>
              <a:rPr lang="en-US" i="1" dirty="0">
                <a:solidFill>
                  <a:srgbClr val="3A1FFF"/>
                </a:solidFill>
                <a:latin typeface="Gill Sans MT" charset="0"/>
                <a:ea typeface="ＭＳ Ｐゴシック" charset="0"/>
                <a:cs typeface="ＭＳ Ｐゴシック" charset="0"/>
              </a:rPr>
              <a:t>hosts</a:t>
            </a:r>
            <a:r>
              <a:rPr lang="en-US" i="1" dirty="0">
                <a:solidFill>
                  <a:srgbClr val="CC0000"/>
                </a:solidFill>
                <a:latin typeface="Gill Sans MT" charset="0"/>
                <a:ea typeface="ＭＳ Ｐゴシック" charset="0"/>
                <a:cs typeface="ＭＳ Ｐゴシック" charset="0"/>
              </a:rPr>
              <a:t> </a:t>
            </a:r>
            <a:r>
              <a:rPr lang="en-US" i="1" dirty="0">
                <a:latin typeface="Gill Sans MT" charset="0"/>
                <a:ea typeface="ＭＳ Ｐゴシック" charset="0"/>
                <a:cs typeface="ＭＳ Ｐゴシック" charset="0"/>
              </a:rPr>
              <a:t>=</a:t>
            </a:r>
            <a:r>
              <a:rPr lang="en-US" i="1" dirty="0">
                <a:solidFill>
                  <a:srgbClr val="CC0000"/>
                </a:solidFill>
                <a:latin typeface="Gill Sans MT" charset="0"/>
                <a:ea typeface="ＭＳ Ｐゴシック" charset="0"/>
                <a:cs typeface="ＭＳ Ｐゴシック" charset="0"/>
              </a:rPr>
              <a:t> </a:t>
            </a:r>
            <a:r>
              <a:rPr lang="en-US" i="1" dirty="0">
                <a:solidFill>
                  <a:srgbClr val="3A1FFF"/>
                </a:solidFill>
                <a:latin typeface="Gill Sans MT" charset="0"/>
                <a:ea typeface="ＭＳ Ｐゴシック" charset="0"/>
                <a:cs typeface="ＭＳ Ｐゴシック" charset="0"/>
              </a:rPr>
              <a:t>end systems</a:t>
            </a:r>
            <a:r>
              <a:rPr lang="en-US" i="1" dirty="0">
                <a:solidFill>
                  <a:srgbClr val="FF0000"/>
                </a:solidFill>
                <a:latin typeface="Gill Sans MT" charset="0"/>
                <a:ea typeface="ＭＳ Ｐゴシック" charset="0"/>
                <a:cs typeface="ＭＳ Ｐゴシック" charset="0"/>
              </a:rPr>
              <a:t> </a:t>
            </a:r>
          </a:p>
          <a:p>
            <a:pPr marL="457200" lvl="1" indent="-228600" eaLnBrk="1" hangingPunct="1">
              <a:buSzPct val="75000"/>
              <a:buFont typeface="Wingdings" pitchFamily="2" charset="2"/>
              <a:buChar char="§"/>
            </a:pPr>
            <a:r>
              <a:rPr lang="en-US" dirty="0">
                <a:latin typeface="Gill Sans MT" charset="0"/>
                <a:cs typeface="Arial" charset="0"/>
              </a:rPr>
              <a:t>running </a:t>
            </a:r>
            <a:r>
              <a:rPr lang="en-US" i="1" dirty="0">
                <a:solidFill>
                  <a:srgbClr val="3A1FFF"/>
                </a:solidFill>
                <a:latin typeface="Gill Sans MT" charset="0"/>
                <a:cs typeface="Arial" charset="0"/>
              </a:rPr>
              <a:t>network apps</a:t>
            </a:r>
          </a:p>
          <a:p>
            <a:pPr marL="457200" lvl="1" indent="-228600" eaLnBrk="1" hangingPunct="1">
              <a:buSzPct val="75000"/>
              <a:buFont typeface="Wingdings" pitchFamily="2" charset="2"/>
              <a:buChar char="§"/>
            </a:pPr>
            <a:r>
              <a:rPr lang="en-US" dirty="0">
                <a:latin typeface="Gill Sans MT" charset="0"/>
                <a:cs typeface="Arial" charset="0"/>
              </a:rPr>
              <a:t>Apps send/receive</a:t>
            </a:r>
            <a:r>
              <a:rPr lang="en-US" dirty="0">
                <a:solidFill>
                  <a:srgbClr val="3A1FFF"/>
                </a:solidFill>
                <a:latin typeface="Gill Sans MT" charset="0"/>
                <a:cs typeface="Arial" charset="0"/>
              </a:rPr>
              <a:t> </a:t>
            </a:r>
            <a:r>
              <a:rPr lang="en-US" i="1" dirty="0">
                <a:solidFill>
                  <a:srgbClr val="3A1FFF"/>
                </a:solidFill>
                <a:latin typeface="Gill Sans MT" charset="0"/>
                <a:cs typeface="Arial" charset="0"/>
              </a:rPr>
              <a:t>data packets</a:t>
            </a:r>
          </a:p>
        </p:txBody>
      </p:sp>
      <p:grpSp>
        <p:nvGrpSpPr>
          <p:cNvPr id="10" name="Group 9">
            <a:extLst>
              <a:ext uri="{FF2B5EF4-FFF2-40B4-BE49-F238E27FC236}">
                <a16:creationId xmlns:a16="http://schemas.microsoft.com/office/drawing/2014/main" id="{11C73F8B-877F-9B4A-B65C-BE67A7C5BD37}"/>
              </a:ext>
            </a:extLst>
          </p:cNvPr>
          <p:cNvGrpSpPr/>
          <p:nvPr/>
        </p:nvGrpSpPr>
        <p:grpSpPr>
          <a:xfrm>
            <a:off x="318307" y="4973637"/>
            <a:ext cx="4598391" cy="1884363"/>
            <a:chOff x="318307" y="4973637"/>
            <a:chExt cx="4598391" cy="1884363"/>
          </a:xfrm>
        </p:grpSpPr>
        <p:sp>
          <p:nvSpPr>
            <p:cNvPr id="4766" name="Rectangle 670"/>
            <p:cNvSpPr>
              <a:spLocks noChangeArrowheads="1"/>
            </p:cNvSpPr>
            <p:nvPr/>
          </p:nvSpPr>
          <p:spPr bwMode="auto">
            <a:xfrm>
              <a:off x="1548023" y="4973637"/>
              <a:ext cx="3368675" cy="188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lnSpc>
                  <a:spcPct val="85000"/>
                </a:lnSpc>
                <a:spcBef>
                  <a:spcPct val="20000"/>
                </a:spcBef>
                <a:buClr>
                  <a:srgbClr val="000099"/>
                </a:buClr>
                <a:buSzPct val="75000"/>
                <a:buFont typeface="Wingdings" pitchFamily="2" charset="2"/>
                <a:buChar char="§"/>
              </a:pPr>
              <a:r>
                <a:rPr lang="en-US" i="1" dirty="0">
                  <a:solidFill>
                    <a:srgbClr val="3A1FFF"/>
                  </a:solidFill>
                  <a:latin typeface="Gill Sans MT" charset="0"/>
                </a:rPr>
                <a:t>communication links</a:t>
              </a:r>
              <a:endParaRPr lang="en-US" dirty="0">
                <a:solidFill>
                  <a:srgbClr val="3A1FFF"/>
                </a:solidFill>
                <a:latin typeface="Gill Sans MT" charset="0"/>
              </a:endParaRPr>
            </a:p>
            <a:p>
              <a:pPr lvl="1" indent="-228600">
                <a:lnSpc>
                  <a:spcPct val="80000"/>
                </a:lnSpc>
                <a:spcBef>
                  <a:spcPct val="10000"/>
                </a:spcBef>
                <a:buClr>
                  <a:srgbClr val="000099"/>
                </a:buClr>
                <a:buSzPct val="75000"/>
                <a:buFont typeface="Wingdings" charset="0"/>
                <a:buChar char="§"/>
              </a:pPr>
              <a:r>
                <a:rPr lang="en-US" dirty="0">
                  <a:latin typeface="Gill Sans MT" charset="0"/>
                </a:rPr>
                <a:t>fiber, copper, radio, satellite</a:t>
              </a:r>
            </a:p>
            <a:p>
              <a:pPr lvl="1" indent="-228600">
                <a:lnSpc>
                  <a:spcPct val="80000"/>
                </a:lnSpc>
                <a:spcBef>
                  <a:spcPct val="10000"/>
                </a:spcBef>
                <a:buClr>
                  <a:srgbClr val="000099"/>
                </a:buClr>
                <a:buSzPct val="75000"/>
                <a:buFont typeface="Wingdings" charset="0"/>
                <a:buChar char="§"/>
              </a:pPr>
              <a:r>
                <a:rPr lang="en-US" dirty="0">
                  <a:latin typeface="Gill Sans MT" charset="0"/>
                </a:rPr>
                <a:t>transmission rate = </a:t>
              </a:r>
              <a:r>
                <a:rPr lang="en-US" i="1" dirty="0">
                  <a:solidFill>
                    <a:srgbClr val="3A1FFF"/>
                  </a:solidFill>
                  <a:latin typeface="Gill Sans MT" charset="0"/>
                </a:rPr>
                <a:t>bandwidth (BW)</a:t>
              </a:r>
              <a:endParaRPr lang="en-US" dirty="0">
                <a:solidFill>
                  <a:srgbClr val="3A1FFF"/>
                </a:solidFill>
                <a:latin typeface="Gill Sans MT" charset="0"/>
              </a:endParaRPr>
            </a:p>
          </p:txBody>
        </p:sp>
        <p:sp>
          <p:nvSpPr>
            <p:cNvPr id="35260" name="Text Box 666"/>
            <p:cNvSpPr txBox="1">
              <a:spLocks noChangeArrowheads="1"/>
            </p:cNvSpPr>
            <p:nvPr/>
          </p:nvSpPr>
          <p:spPr bwMode="auto">
            <a:xfrm>
              <a:off x="792969" y="6007315"/>
              <a:ext cx="608012"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75000"/>
                </a:lnSpc>
              </a:pPr>
              <a:r>
                <a:rPr lang="en-US" sz="1400" dirty="0"/>
                <a:t>wired</a:t>
              </a:r>
            </a:p>
            <a:p>
              <a:pPr>
                <a:lnSpc>
                  <a:spcPct val="75000"/>
                </a:lnSpc>
              </a:pPr>
              <a:r>
                <a:rPr lang="en-US" sz="1400" dirty="0"/>
                <a:t>links</a:t>
              </a:r>
            </a:p>
          </p:txBody>
        </p:sp>
        <p:sp>
          <p:nvSpPr>
            <p:cNvPr id="35261" name="Text Box 669"/>
            <p:cNvSpPr txBox="1">
              <a:spLocks noChangeArrowheads="1"/>
            </p:cNvSpPr>
            <p:nvPr/>
          </p:nvSpPr>
          <p:spPr bwMode="auto">
            <a:xfrm>
              <a:off x="818369" y="5524715"/>
              <a:ext cx="825500"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75000"/>
                </a:lnSpc>
              </a:pPr>
              <a:r>
                <a:rPr lang="en-US" sz="1400" dirty="0"/>
                <a:t>wireless</a:t>
              </a:r>
            </a:p>
            <a:p>
              <a:pPr>
                <a:lnSpc>
                  <a:spcPct val="75000"/>
                </a:lnSpc>
              </a:pPr>
              <a:r>
                <a:rPr lang="en-US" sz="1400" dirty="0"/>
                <a:t>links</a:t>
              </a:r>
            </a:p>
          </p:txBody>
        </p:sp>
        <p:grpSp>
          <p:nvGrpSpPr>
            <p:cNvPr id="35262" name="Group 819"/>
            <p:cNvGrpSpPr>
              <a:grpSpLocks/>
            </p:cNvGrpSpPr>
            <p:nvPr/>
          </p:nvGrpSpPr>
          <p:grpSpPr bwMode="auto">
            <a:xfrm>
              <a:off x="980827" y="5014409"/>
              <a:ext cx="319087" cy="447675"/>
              <a:chOff x="742" y="2409"/>
              <a:chExt cx="576" cy="881"/>
            </a:xfrm>
          </p:grpSpPr>
          <p:grpSp>
            <p:nvGrpSpPr>
              <p:cNvPr id="35267" name="Group 820"/>
              <p:cNvGrpSpPr>
                <a:grpSpLocks/>
              </p:cNvGrpSpPr>
              <p:nvPr/>
            </p:nvGrpSpPr>
            <p:grpSpPr bwMode="auto">
              <a:xfrm>
                <a:off x="832" y="2643"/>
                <a:ext cx="376" cy="647"/>
                <a:chOff x="3130" y="3288"/>
                <a:chExt cx="410" cy="742"/>
              </a:xfrm>
            </p:grpSpPr>
            <p:sp>
              <p:nvSpPr>
                <p:cNvPr id="3527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7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8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8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8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8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28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pic>
            <p:nvPicPr>
              <p:cNvPr id="35268" name="Picture 836" descr="cell_tower_radiation cop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26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5263" name="Group 838"/>
            <p:cNvGrpSpPr>
              <a:grpSpLocks/>
            </p:cNvGrpSpPr>
            <p:nvPr/>
          </p:nvGrpSpPr>
          <p:grpSpPr bwMode="auto">
            <a:xfrm>
              <a:off x="318307" y="5291352"/>
              <a:ext cx="563562" cy="420688"/>
              <a:chOff x="2967" y="478"/>
              <a:chExt cx="788" cy="625"/>
            </a:xfrm>
          </p:grpSpPr>
          <p:pic>
            <p:nvPicPr>
              <p:cNvPr id="35265" name="Picture 839" descr="access_point_stylized_small"/>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266" name="Picture 840" descr="antenna_radiation_stylize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5264" name="Line 841"/>
            <p:cNvSpPr>
              <a:spLocks noChangeShapeType="1"/>
            </p:cNvSpPr>
            <p:nvPr/>
          </p:nvSpPr>
          <p:spPr bwMode="auto">
            <a:xfrm>
              <a:off x="354819" y="6169240"/>
              <a:ext cx="4222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9" name="Group 8">
            <a:extLst>
              <a:ext uri="{FF2B5EF4-FFF2-40B4-BE49-F238E27FC236}">
                <a16:creationId xmlns:a16="http://schemas.microsoft.com/office/drawing/2014/main" id="{EB734552-88F7-DA41-BAED-5B519E3364FD}"/>
              </a:ext>
            </a:extLst>
          </p:cNvPr>
          <p:cNvGrpSpPr/>
          <p:nvPr/>
        </p:nvGrpSpPr>
        <p:grpSpPr>
          <a:xfrm>
            <a:off x="473925" y="3652284"/>
            <a:ext cx="4578135" cy="1210744"/>
            <a:chOff x="473925" y="3652284"/>
            <a:chExt cx="4578135" cy="1210744"/>
          </a:xfrm>
        </p:grpSpPr>
        <p:sp>
          <p:nvSpPr>
            <p:cNvPr id="4767" name="Rectangle 671"/>
            <p:cNvSpPr>
              <a:spLocks noChangeArrowheads="1"/>
            </p:cNvSpPr>
            <p:nvPr/>
          </p:nvSpPr>
          <p:spPr bwMode="auto">
            <a:xfrm>
              <a:off x="1598691" y="3652284"/>
              <a:ext cx="3453369" cy="1210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lnSpc>
                  <a:spcPct val="85000"/>
                </a:lnSpc>
                <a:spcBef>
                  <a:spcPct val="20000"/>
                </a:spcBef>
                <a:buClr>
                  <a:srgbClr val="000099"/>
                </a:buClr>
                <a:buSzPct val="75000"/>
                <a:buFont typeface="Wingdings" pitchFamily="2" charset="2"/>
                <a:buChar char="§"/>
              </a:pPr>
              <a:r>
                <a:rPr lang="en-US" i="1" dirty="0">
                  <a:solidFill>
                    <a:srgbClr val="3A1FFF"/>
                  </a:solidFill>
                  <a:latin typeface="Gill Sans MT" charset="0"/>
                </a:rPr>
                <a:t>Routers </a:t>
              </a:r>
              <a:r>
                <a:rPr lang="en-US" i="1" dirty="0">
                  <a:latin typeface="Gill Sans MT" charset="0"/>
                </a:rPr>
                <a:t>=</a:t>
              </a:r>
              <a:r>
                <a:rPr lang="en-US" i="1" dirty="0">
                  <a:solidFill>
                    <a:srgbClr val="3A1FFF"/>
                  </a:solidFill>
                  <a:latin typeface="Gill Sans MT" charset="0"/>
                </a:rPr>
                <a:t> packet switches </a:t>
              </a:r>
              <a:r>
                <a:rPr lang="en-US" dirty="0">
                  <a:latin typeface="Gill Sans MT" charset="0"/>
                </a:rPr>
                <a:t>inside network</a:t>
              </a:r>
            </a:p>
          </p:txBody>
        </p:sp>
        <p:grpSp>
          <p:nvGrpSpPr>
            <p:cNvPr id="6" name="Group 852"/>
            <p:cNvGrpSpPr>
              <a:grpSpLocks/>
            </p:cNvGrpSpPr>
            <p:nvPr/>
          </p:nvGrpSpPr>
          <p:grpSpPr bwMode="auto">
            <a:xfrm>
              <a:off x="473925" y="3866891"/>
              <a:ext cx="646112" cy="477838"/>
              <a:chOff x="293" y="3440"/>
              <a:chExt cx="407" cy="301"/>
            </a:xfrm>
          </p:grpSpPr>
          <p:sp>
            <p:nvSpPr>
              <p:cNvPr id="35250"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router</a:t>
                </a:r>
              </a:p>
            </p:txBody>
          </p:sp>
          <p:grpSp>
            <p:nvGrpSpPr>
              <p:cNvPr id="35251" name="Group 843"/>
              <p:cNvGrpSpPr>
                <a:grpSpLocks/>
              </p:cNvGrpSpPr>
              <p:nvPr/>
            </p:nvGrpSpPr>
            <p:grpSpPr bwMode="auto">
              <a:xfrm>
                <a:off x="337" y="3440"/>
                <a:ext cx="306" cy="128"/>
                <a:chOff x="4650" y="1129"/>
                <a:chExt cx="246" cy="95"/>
              </a:xfrm>
            </p:grpSpPr>
            <p:sp>
              <p:nvSpPr>
                <p:cNvPr id="352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2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55" name="Group 847"/>
                <p:cNvGrpSpPr>
                  <a:grpSpLocks/>
                </p:cNvGrpSpPr>
                <p:nvPr/>
              </p:nvGrpSpPr>
              <p:grpSpPr bwMode="auto">
                <a:xfrm>
                  <a:off x="4699" y="1145"/>
                  <a:ext cx="138" cy="29"/>
                  <a:chOff x="2468" y="1332"/>
                  <a:chExt cx="310" cy="60"/>
                </a:xfrm>
              </p:grpSpPr>
              <p:sp>
                <p:nvSpPr>
                  <p:cNvPr id="3525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5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5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5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grpSp>
      <p:grpSp>
        <p:nvGrpSpPr>
          <p:cNvPr id="34825" name="Group 1"/>
          <p:cNvGrpSpPr>
            <a:grpSpLocks/>
          </p:cNvGrpSpPr>
          <p:nvPr/>
        </p:nvGrpSpPr>
        <p:grpSpPr bwMode="auto">
          <a:xfrm>
            <a:off x="5202238" y="1384300"/>
            <a:ext cx="3933709" cy="4743450"/>
            <a:chOff x="5202238" y="1384300"/>
            <a:chExt cx="3933709" cy="4743450"/>
          </a:xfrm>
        </p:grpSpPr>
        <p:sp>
          <p:nvSpPr>
            <p:cNvPr id="34895"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96"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97"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4898" name="Group 418"/>
            <p:cNvGrpSpPr>
              <a:grpSpLocks/>
            </p:cNvGrpSpPr>
            <p:nvPr/>
          </p:nvGrpSpPr>
          <p:grpSpPr bwMode="auto">
            <a:xfrm>
              <a:off x="5278438" y="2974975"/>
              <a:ext cx="1458912" cy="933450"/>
              <a:chOff x="2889" y="1631"/>
              <a:chExt cx="980" cy="743"/>
            </a:xfrm>
          </p:grpSpPr>
          <p:sp>
            <p:nvSpPr>
              <p:cNvPr id="35248"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5249"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34899"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0"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1"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2"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3"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4"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05"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06"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907"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908"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909"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0"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1"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2"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3"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4"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5"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6"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7"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1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3"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492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4928" name="Group 590"/>
            <p:cNvGrpSpPr>
              <a:grpSpLocks/>
            </p:cNvGrpSpPr>
            <p:nvPr/>
          </p:nvGrpSpPr>
          <p:grpSpPr bwMode="auto">
            <a:xfrm flipH="1">
              <a:off x="5775325" y="4533900"/>
              <a:ext cx="414337" cy="373063"/>
              <a:chOff x="2839" y="3501"/>
              <a:chExt cx="755" cy="803"/>
            </a:xfrm>
          </p:grpSpPr>
          <p:pic>
            <p:nvPicPr>
              <p:cNvPr id="35246" name="Picture 591" descr="desktop_computer_stylized_medium"/>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247"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4929" name="Group 593"/>
            <p:cNvGrpSpPr>
              <a:grpSpLocks/>
            </p:cNvGrpSpPr>
            <p:nvPr/>
          </p:nvGrpSpPr>
          <p:grpSpPr bwMode="auto">
            <a:xfrm flipH="1">
              <a:off x="5457825" y="4954588"/>
              <a:ext cx="482600" cy="406400"/>
              <a:chOff x="2839" y="3501"/>
              <a:chExt cx="755" cy="803"/>
            </a:xfrm>
          </p:grpSpPr>
          <p:pic>
            <p:nvPicPr>
              <p:cNvPr id="35244" name="Picture 594" descr="desktop_computer_stylized_medium"/>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245"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4930" name="Group 596"/>
            <p:cNvGrpSpPr>
              <a:grpSpLocks/>
            </p:cNvGrpSpPr>
            <p:nvPr/>
          </p:nvGrpSpPr>
          <p:grpSpPr bwMode="auto">
            <a:xfrm flipH="1">
              <a:off x="5935663" y="5256213"/>
              <a:ext cx="427037" cy="349250"/>
              <a:chOff x="2839" y="3501"/>
              <a:chExt cx="755" cy="803"/>
            </a:xfrm>
          </p:grpSpPr>
          <p:pic>
            <p:nvPicPr>
              <p:cNvPr id="35242" name="Picture 597" descr="desktop_computer_stylized_medium"/>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243"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4931" name="Group 599"/>
            <p:cNvGrpSpPr>
              <a:grpSpLocks/>
            </p:cNvGrpSpPr>
            <p:nvPr/>
          </p:nvGrpSpPr>
          <p:grpSpPr bwMode="auto">
            <a:xfrm>
              <a:off x="6550025" y="5238750"/>
              <a:ext cx="427037" cy="350838"/>
              <a:chOff x="2839" y="3501"/>
              <a:chExt cx="755" cy="803"/>
            </a:xfrm>
          </p:grpSpPr>
          <p:pic>
            <p:nvPicPr>
              <p:cNvPr id="35240" name="Picture 600" descr="desktop_computer_stylized_medium"/>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241"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pic>
          <p:nvPicPr>
            <p:cNvPr id="34932" name="Picture 603" descr="car_icon_small"/>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933" name="Group 652"/>
            <p:cNvGrpSpPr>
              <a:grpSpLocks/>
            </p:cNvGrpSpPr>
            <p:nvPr/>
          </p:nvGrpSpPr>
          <p:grpSpPr bwMode="auto">
            <a:xfrm>
              <a:off x="5613400" y="1546225"/>
              <a:ext cx="415925" cy="385763"/>
              <a:chOff x="2751" y="1851"/>
              <a:chExt cx="462" cy="478"/>
            </a:xfrm>
          </p:grpSpPr>
          <p:pic>
            <p:nvPicPr>
              <p:cNvPr id="35238" name="Picture 653" descr="iphone_stylized_small"/>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239" name="Picture 654" descr="antenna_radiation_stylize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934" name="Group 665"/>
            <p:cNvGrpSpPr>
              <a:grpSpLocks/>
            </p:cNvGrpSpPr>
            <p:nvPr/>
          </p:nvGrpSpPr>
          <p:grpSpPr bwMode="auto">
            <a:xfrm>
              <a:off x="7689850" y="2395538"/>
              <a:ext cx="390525" cy="169863"/>
              <a:chOff x="4650" y="1129"/>
              <a:chExt cx="246" cy="95"/>
            </a:xfrm>
          </p:grpSpPr>
          <p:sp>
            <p:nvSpPr>
              <p:cNvPr id="35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33" name="Group 659"/>
              <p:cNvGrpSpPr>
                <a:grpSpLocks/>
              </p:cNvGrpSpPr>
              <p:nvPr/>
            </p:nvGrpSpPr>
            <p:grpSpPr bwMode="auto">
              <a:xfrm>
                <a:off x="4699" y="1145"/>
                <a:ext cx="138" cy="29"/>
                <a:chOff x="2468" y="1332"/>
                <a:chExt cx="310" cy="60"/>
              </a:xfrm>
            </p:grpSpPr>
            <p:sp>
              <p:nvSpPr>
                <p:cNvPr id="352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35" name="Group 666"/>
            <p:cNvGrpSpPr>
              <a:grpSpLocks/>
            </p:cNvGrpSpPr>
            <p:nvPr/>
          </p:nvGrpSpPr>
          <p:grpSpPr bwMode="auto">
            <a:xfrm>
              <a:off x="7762875" y="2757488"/>
              <a:ext cx="390525" cy="176213"/>
              <a:chOff x="4650" y="1129"/>
              <a:chExt cx="246" cy="95"/>
            </a:xfrm>
          </p:grpSpPr>
          <p:sp>
            <p:nvSpPr>
              <p:cNvPr id="35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25" name="Group 670"/>
              <p:cNvGrpSpPr>
                <a:grpSpLocks/>
              </p:cNvGrpSpPr>
              <p:nvPr/>
            </p:nvGrpSpPr>
            <p:grpSpPr bwMode="auto">
              <a:xfrm>
                <a:off x="4699" y="1145"/>
                <a:ext cx="138" cy="29"/>
                <a:chOff x="2468" y="1332"/>
                <a:chExt cx="310" cy="60"/>
              </a:xfrm>
            </p:grpSpPr>
            <p:sp>
              <p:nvSpPr>
                <p:cNvPr id="35228"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29"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26"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27"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36" name="Group 675"/>
            <p:cNvGrpSpPr>
              <a:grpSpLocks/>
            </p:cNvGrpSpPr>
            <p:nvPr/>
          </p:nvGrpSpPr>
          <p:grpSpPr bwMode="auto">
            <a:xfrm>
              <a:off x="7204075" y="2493963"/>
              <a:ext cx="390525" cy="169863"/>
              <a:chOff x="4650" y="1129"/>
              <a:chExt cx="246" cy="95"/>
            </a:xfrm>
          </p:grpSpPr>
          <p:sp>
            <p:nvSpPr>
              <p:cNvPr id="35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17" name="Group 679"/>
              <p:cNvGrpSpPr>
                <a:grpSpLocks/>
              </p:cNvGrpSpPr>
              <p:nvPr/>
            </p:nvGrpSpPr>
            <p:grpSpPr bwMode="auto">
              <a:xfrm>
                <a:off x="4699" y="1145"/>
                <a:ext cx="138" cy="29"/>
                <a:chOff x="2468" y="1332"/>
                <a:chExt cx="310" cy="60"/>
              </a:xfrm>
            </p:grpSpPr>
            <p:sp>
              <p:nvSpPr>
                <p:cNvPr id="3522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2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1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1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37" name="Group 684"/>
            <p:cNvGrpSpPr>
              <a:grpSpLocks/>
            </p:cNvGrpSpPr>
            <p:nvPr/>
          </p:nvGrpSpPr>
          <p:grpSpPr bwMode="auto">
            <a:xfrm>
              <a:off x="7215188" y="2757488"/>
              <a:ext cx="390525" cy="169863"/>
              <a:chOff x="4650" y="1129"/>
              <a:chExt cx="246" cy="95"/>
            </a:xfrm>
          </p:grpSpPr>
          <p:sp>
            <p:nvSpPr>
              <p:cNvPr id="352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2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09" name="Group 688"/>
              <p:cNvGrpSpPr>
                <a:grpSpLocks/>
              </p:cNvGrpSpPr>
              <p:nvPr/>
            </p:nvGrpSpPr>
            <p:grpSpPr bwMode="auto">
              <a:xfrm>
                <a:off x="4699" y="1145"/>
                <a:ext cx="138" cy="29"/>
                <a:chOff x="2468" y="1332"/>
                <a:chExt cx="310" cy="60"/>
              </a:xfrm>
            </p:grpSpPr>
            <p:sp>
              <p:nvSpPr>
                <p:cNvPr id="3521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1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1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1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493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4939" name="Group 694"/>
            <p:cNvGrpSpPr>
              <a:grpSpLocks/>
            </p:cNvGrpSpPr>
            <p:nvPr/>
          </p:nvGrpSpPr>
          <p:grpSpPr bwMode="auto">
            <a:xfrm>
              <a:off x="7400925" y="3911600"/>
              <a:ext cx="485775" cy="203200"/>
              <a:chOff x="4650" y="1129"/>
              <a:chExt cx="246" cy="95"/>
            </a:xfrm>
          </p:grpSpPr>
          <p:sp>
            <p:nvSpPr>
              <p:cNvPr id="351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2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201" name="Group 698"/>
              <p:cNvGrpSpPr>
                <a:grpSpLocks/>
              </p:cNvGrpSpPr>
              <p:nvPr/>
            </p:nvGrpSpPr>
            <p:grpSpPr bwMode="auto">
              <a:xfrm>
                <a:off x="4699" y="1145"/>
                <a:ext cx="138" cy="29"/>
                <a:chOff x="2468" y="1332"/>
                <a:chExt cx="310" cy="60"/>
              </a:xfrm>
            </p:grpSpPr>
            <p:sp>
              <p:nvSpPr>
                <p:cNvPr id="3520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20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20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20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0" name="Group 712"/>
            <p:cNvGrpSpPr>
              <a:grpSpLocks/>
            </p:cNvGrpSpPr>
            <p:nvPr/>
          </p:nvGrpSpPr>
          <p:grpSpPr bwMode="auto">
            <a:xfrm>
              <a:off x="7081838" y="3630613"/>
              <a:ext cx="485775" cy="203200"/>
              <a:chOff x="4650" y="1129"/>
              <a:chExt cx="246" cy="95"/>
            </a:xfrm>
          </p:grpSpPr>
          <p:sp>
            <p:nvSpPr>
              <p:cNvPr id="351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93" name="Group 716"/>
              <p:cNvGrpSpPr>
                <a:grpSpLocks/>
              </p:cNvGrpSpPr>
              <p:nvPr/>
            </p:nvGrpSpPr>
            <p:grpSpPr bwMode="auto">
              <a:xfrm>
                <a:off x="4699" y="1145"/>
                <a:ext cx="138" cy="29"/>
                <a:chOff x="2468" y="1332"/>
                <a:chExt cx="310" cy="60"/>
              </a:xfrm>
            </p:grpSpPr>
            <p:sp>
              <p:nvSpPr>
                <p:cNvPr id="3519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9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9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9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1" name="Group 721"/>
            <p:cNvGrpSpPr>
              <a:grpSpLocks/>
            </p:cNvGrpSpPr>
            <p:nvPr/>
          </p:nvGrpSpPr>
          <p:grpSpPr bwMode="auto">
            <a:xfrm>
              <a:off x="7743825" y="3643313"/>
              <a:ext cx="485775" cy="203200"/>
              <a:chOff x="4650" y="1129"/>
              <a:chExt cx="246" cy="95"/>
            </a:xfrm>
          </p:grpSpPr>
          <p:sp>
            <p:nvSpPr>
              <p:cNvPr id="351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85" name="Group 725"/>
              <p:cNvGrpSpPr>
                <a:grpSpLocks/>
              </p:cNvGrpSpPr>
              <p:nvPr/>
            </p:nvGrpSpPr>
            <p:grpSpPr bwMode="auto">
              <a:xfrm>
                <a:off x="4699" y="1145"/>
                <a:ext cx="138" cy="29"/>
                <a:chOff x="2468" y="1332"/>
                <a:chExt cx="310" cy="60"/>
              </a:xfrm>
            </p:grpSpPr>
            <p:sp>
              <p:nvSpPr>
                <p:cNvPr id="3518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8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8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8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2" name="Group 730"/>
            <p:cNvGrpSpPr>
              <a:grpSpLocks/>
            </p:cNvGrpSpPr>
            <p:nvPr/>
          </p:nvGrpSpPr>
          <p:grpSpPr bwMode="auto">
            <a:xfrm>
              <a:off x="6962775" y="4505325"/>
              <a:ext cx="619125" cy="242888"/>
              <a:chOff x="4650" y="1129"/>
              <a:chExt cx="246" cy="95"/>
            </a:xfrm>
          </p:grpSpPr>
          <p:sp>
            <p:nvSpPr>
              <p:cNvPr id="351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77" name="Group 734"/>
              <p:cNvGrpSpPr>
                <a:grpSpLocks/>
              </p:cNvGrpSpPr>
              <p:nvPr/>
            </p:nvGrpSpPr>
            <p:grpSpPr bwMode="auto">
              <a:xfrm>
                <a:off x="4699" y="1145"/>
                <a:ext cx="138" cy="29"/>
                <a:chOff x="2468" y="1332"/>
                <a:chExt cx="310" cy="60"/>
              </a:xfrm>
            </p:grpSpPr>
            <p:sp>
              <p:nvSpPr>
                <p:cNvPr id="35180"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81"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78"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79"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3" name="Group 739"/>
            <p:cNvGrpSpPr>
              <a:grpSpLocks/>
            </p:cNvGrpSpPr>
            <p:nvPr/>
          </p:nvGrpSpPr>
          <p:grpSpPr bwMode="auto">
            <a:xfrm>
              <a:off x="7596188" y="4803775"/>
              <a:ext cx="619125" cy="242888"/>
              <a:chOff x="4650" y="1129"/>
              <a:chExt cx="246" cy="95"/>
            </a:xfrm>
          </p:grpSpPr>
          <p:sp>
            <p:nvSpPr>
              <p:cNvPr id="351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69" name="Group 743"/>
              <p:cNvGrpSpPr>
                <a:grpSpLocks/>
              </p:cNvGrpSpPr>
              <p:nvPr/>
            </p:nvGrpSpPr>
            <p:grpSpPr bwMode="auto">
              <a:xfrm>
                <a:off x="4699" y="1145"/>
                <a:ext cx="138" cy="29"/>
                <a:chOff x="2468" y="1332"/>
                <a:chExt cx="310" cy="60"/>
              </a:xfrm>
            </p:grpSpPr>
            <p:sp>
              <p:nvSpPr>
                <p:cNvPr id="35172"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73"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70"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71"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4" name="Group 748"/>
            <p:cNvGrpSpPr>
              <a:grpSpLocks/>
            </p:cNvGrpSpPr>
            <p:nvPr/>
          </p:nvGrpSpPr>
          <p:grpSpPr bwMode="auto">
            <a:xfrm>
              <a:off x="6246813" y="4848225"/>
              <a:ext cx="619125" cy="242888"/>
              <a:chOff x="4650" y="1129"/>
              <a:chExt cx="246" cy="95"/>
            </a:xfrm>
          </p:grpSpPr>
          <p:sp>
            <p:nvSpPr>
              <p:cNvPr id="351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61" name="Group 752"/>
              <p:cNvGrpSpPr>
                <a:grpSpLocks/>
              </p:cNvGrpSpPr>
              <p:nvPr/>
            </p:nvGrpSpPr>
            <p:grpSpPr bwMode="auto">
              <a:xfrm>
                <a:off x="4699" y="1145"/>
                <a:ext cx="138" cy="29"/>
                <a:chOff x="2468" y="1332"/>
                <a:chExt cx="310" cy="60"/>
              </a:xfrm>
            </p:grpSpPr>
            <p:sp>
              <p:nvSpPr>
                <p:cNvPr id="35164"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65"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62"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63"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5" name="Group 757"/>
            <p:cNvGrpSpPr>
              <a:grpSpLocks/>
            </p:cNvGrpSpPr>
            <p:nvPr/>
          </p:nvGrpSpPr>
          <p:grpSpPr bwMode="auto">
            <a:xfrm>
              <a:off x="6053138" y="3640138"/>
              <a:ext cx="390525" cy="169863"/>
              <a:chOff x="4650" y="1129"/>
              <a:chExt cx="246" cy="95"/>
            </a:xfrm>
          </p:grpSpPr>
          <p:sp>
            <p:nvSpPr>
              <p:cNvPr id="351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53" name="Group 761"/>
              <p:cNvGrpSpPr>
                <a:grpSpLocks/>
              </p:cNvGrpSpPr>
              <p:nvPr/>
            </p:nvGrpSpPr>
            <p:grpSpPr bwMode="auto">
              <a:xfrm>
                <a:off x="4699" y="1145"/>
                <a:ext cx="138" cy="29"/>
                <a:chOff x="2468" y="1332"/>
                <a:chExt cx="310" cy="60"/>
              </a:xfrm>
            </p:grpSpPr>
            <p:sp>
              <p:nvSpPr>
                <p:cNvPr id="35156"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57"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54"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55"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6" name="Group 767"/>
            <p:cNvGrpSpPr>
              <a:grpSpLocks/>
            </p:cNvGrpSpPr>
            <p:nvPr/>
          </p:nvGrpSpPr>
          <p:grpSpPr bwMode="auto">
            <a:xfrm>
              <a:off x="6353175" y="2487613"/>
              <a:ext cx="390525" cy="169863"/>
              <a:chOff x="4650" y="1129"/>
              <a:chExt cx="246" cy="95"/>
            </a:xfrm>
          </p:grpSpPr>
          <p:sp>
            <p:nvSpPr>
              <p:cNvPr id="351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51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51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5145" name="Group 771"/>
              <p:cNvGrpSpPr>
                <a:grpSpLocks/>
              </p:cNvGrpSpPr>
              <p:nvPr/>
            </p:nvGrpSpPr>
            <p:grpSpPr bwMode="auto">
              <a:xfrm>
                <a:off x="4699" y="1145"/>
                <a:ext cx="138" cy="29"/>
                <a:chOff x="2468" y="1332"/>
                <a:chExt cx="310" cy="60"/>
              </a:xfrm>
            </p:grpSpPr>
            <p:sp>
              <p:nvSpPr>
                <p:cNvPr id="35148"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149"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5146"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147"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4947" name="Group 776"/>
            <p:cNvGrpSpPr>
              <a:grpSpLocks/>
            </p:cNvGrpSpPr>
            <p:nvPr/>
          </p:nvGrpSpPr>
          <p:grpSpPr bwMode="auto">
            <a:xfrm>
              <a:off x="5611813" y="3500438"/>
              <a:ext cx="506412" cy="352425"/>
              <a:chOff x="2967" y="478"/>
              <a:chExt cx="788" cy="625"/>
            </a:xfrm>
          </p:grpSpPr>
          <p:pic>
            <p:nvPicPr>
              <p:cNvPr id="35140" name="Picture 777" descr="access_point_stylized_small"/>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141" name="Picture 778" descr="antenna_radiation_stylized"/>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948" name="Group 779"/>
            <p:cNvGrpSpPr>
              <a:grpSpLocks/>
            </p:cNvGrpSpPr>
            <p:nvPr/>
          </p:nvGrpSpPr>
          <p:grpSpPr bwMode="auto">
            <a:xfrm>
              <a:off x="7132638" y="5003800"/>
              <a:ext cx="563562" cy="420688"/>
              <a:chOff x="2967" y="478"/>
              <a:chExt cx="788" cy="625"/>
            </a:xfrm>
          </p:grpSpPr>
          <p:pic>
            <p:nvPicPr>
              <p:cNvPr id="35138" name="Picture 780" descr="access_point_stylized_small"/>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139" name="Picture 781" descr="antenna_radiation_stylize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949" name="Group 782"/>
            <p:cNvGrpSpPr>
              <a:grpSpLocks/>
            </p:cNvGrpSpPr>
            <p:nvPr/>
          </p:nvGrpSpPr>
          <p:grpSpPr bwMode="auto">
            <a:xfrm>
              <a:off x="6061075" y="1844675"/>
              <a:ext cx="457200" cy="631825"/>
              <a:chOff x="742" y="2409"/>
              <a:chExt cx="576" cy="881"/>
            </a:xfrm>
          </p:grpSpPr>
          <p:grpSp>
            <p:nvGrpSpPr>
              <p:cNvPr id="35120" name="Group 783"/>
              <p:cNvGrpSpPr>
                <a:grpSpLocks/>
              </p:cNvGrpSpPr>
              <p:nvPr/>
            </p:nvGrpSpPr>
            <p:grpSpPr bwMode="auto">
              <a:xfrm>
                <a:off x="832" y="2643"/>
                <a:ext cx="376" cy="647"/>
                <a:chOff x="3130" y="3288"/>
                <a:chExt cx="410" cy="742"/>
              </a:xfrm>
            </p:grpSpPr>
            <p:sp>
              <p:nvSpPr>
                <p:cNvPr id="3512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2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513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pic>
            <p:nvPicPr>
              <p:cNvPr id="35121" name="Picture 799" descr="cell_tower_radiation copy"/>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122"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34950"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mobile network</a:t>
              </a:r>
            </a:p>
          </p:txBody>
        </p:sp>
        <p:sp>
          <p:nvSpPr>
            <p:cNvPr id="34951" name="Text Box 580"/>
            <p:cNvSpPr txBox="1">
              <a:spLocks noChangeArrowheads="1"/>
            </p:cNvSpPr>
            <p:nvPr/>
          </p:nvSpPr>
          <p:spPr bwMode="auto">
            <a:xfrm>
              <a:off x="7539997" y="1731446"/>
              <a:ext cx="1595950" cy="683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lnSpc>
                  <a:spcPct val="80000"/>
                </a:lnSpc>
              </a:pPr>
              <a:r>
                <a:rPr lang="en-US" sz="1600" dirty="0"/>
                <a:t>global Internet</a:t>
              </a:r>
            </a:p>
            <a:p>
              <a:pPr algn="r">
                <a:lnSpc>
                  <a:spcPct val="80000"/>
                </a:lnSpc>
              </a:pPr>
              <a:r>
                <a:rPr lang="en-US" sz="1600" dirty="0"/>
                <a:t>Service Provider</a:t>
              </a:r>
            </a:p>
            <a:p>
              <a:pPr algn="r">
                <a:lnSpc>
                  <a:spcPct val="80000"/>
                </a:lnSpc>
              </a:pPr>
              <a:r>
                <a:rPr lang="en-US" sz="1600" dirty="0"/>
                <a:t>(ISP)</a:t>
              </a:r>
            </a:p>
          </p:txBody>
        </p:sp>
        <p:sp>
          <p:nvSpPr>
            <p:cNvPr id="34952"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regional ISP</a:t>
              </a:r>
            </a:p>
          </p:txBody>
        </p:sp>
        <p:sp>
          <p:nvSpPr>
            <p:cNvPr id="34953"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sz="1600"/>
                <a:t>home </a:t>
              </a:r>
            </a:p>
            <a:p>
              <a:pPr>
                <a:lnSpc>
                  <a:spcPct val="80000"/>
                </a:lnSpc>
              </a:pPr>
              <a:r>
                <a:rPr lang="en-US" sz="1600"/>
                <a:t>network</a:t>
              </a:r>
            </a:p>
          </p:txBody>
        </p:sp>
        <p:sp>
          <p:nvSpPr>
            <p:cNvPr id="34954"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sz="1600" dirty="0"/>
                <a:t>institutional</a:t>
              </a:r>
            </a:p>
            <a:p>
              <a:pPr>
                <a:lnSpc>
                  <a:spcPct val="80000"/>
                </a:lnSpc>
              </a:pPr>
              <a:r>
                <a:rPr lang="en-US" sz="1600" dirty="0"/>
                <a:t>       network</a:t>
              </a:r>
            </a:p>
          </p:txBody>
        </p:sp>
        <p:grpSp>
          <p:nvGrpSpPr>
            <p:cNvPr id="34955" name="Group 950"/>
            <p:cNvGrpSpPr>
              <a:grpSpLocks/>
            </p:cNvGrpSpPr>
            <p:nvPr/>
          </p:nvGrpSpPr>
          <p:grpSpPr bwMode="auto">
            <a:xfrm>
              <a:off x="8240713" y="5002213"/>
              <a:ext cx="227012" cy="481013"/>
              <a:chOff x="4140" y="429"/>
              <a:chExt cx="1425" cy="2396"/>
            </a:xfrm>
          </p:grpSpPr>
          <p:sp>
            <p:nvSpPr>
              <p:cNvPr id="35088"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8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5090"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91"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9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3" name="Group 956"/>
              <p:cNvGrpSpPr>
                <a:grpSpLocks/>
              </p:cNvGrpSpPr>
              <p:nvPr/>
            </p:nvGrpSpPr>
            <p:grpSpPr bwMode="auto">
              <a:xfrm>
                <a:off x="4749" y="668"/>
                <a:ext cx="581" cy="145"/>
                <a:chOff x="614" y="2568"/>
                <a:chExt cx="725" cy="139"/>
              </a:xfrm>
            </p:grpSpPr>
            <p:sp>
              <p:nvSpPr>
                <p:cNvPr id="3511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1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9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5" name="Group 960"/>
              <p:cNvGrpSpPr>
                <a:grpSpLocks/>
              </p:cNvGrpSpPr>
              <p:nvPr/>
            </p:nvGrpSpPr>
            <p:grpSpPr bwMode="auto">
              <a:xfrm>
                <a:off x="4747" y="994"/>
                <a:ext cx="581" cy="134"/>
                <a:chOff x="614" y="2568"/>
                <a:chExt cx="725" cy="139"/>
              </a:xfrm>
            </p:grpSpPr>
            <p:sp>
              <p:nvSpPr>
                <p:cNvPr id="3511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1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9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09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8" name="Group 965"/>
              <p:cNvGrpSpPr>
                <a:grpSpLocks/>
              </p:cNvGrpSpPr>
              <p:nvPr/>
            </p:nvGrpSpPr>
            <p:grpSpPr bwMode="auto">
              <a:xfrm>
                <a:off x="4735" y="1627"/>
                <a:ext cx="582" cy="151"/>
                <a:chOff x="614" y="2568"/>
                <a:chExt cx="725" cy="139"/>
              </a:xfrm>
            </p:grpSpPr>
            <p:sp>
              <p:nvSpPr>
                <p:cNvPr id="3511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1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99"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5100" name="Group 969"/>
              <p:cNvGrpSpPr>
                <a:grpSpLocks/>
              </p:cNvGrpSpPr>
              <p:nvPr/>
            </p:nvGrpSpPr>
            <p:grpSpPr bwMode="auto">
              <a:xfrm>
                <a:off x="4739" y="1327"/>
                <a:ext cx="582" cy="139"/>
                <a:chOff x="614" y="2568"/>
                <a:chExt cx="725" cy="139"/>
              </a:xfrm>
            </p:grpSpPr>
            <p:sp>
              <p:nvSpPr>
                <p:cNvPr id="3511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1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10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102"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103"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10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05"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10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510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510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0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511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11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4956" name="Group 983"/>
            <p:cNvGrpSpPr>
              <a:grpSpLocks/>
            </p:cNvGrpSpPr>
            <p:nvPr/>
          </p:nvGrpSpPr>
          <p:grpSpPr bwMode="auto">
            <a:xfrm>
              <a:off x="7924800" y="5303838"/>
              <a:ext cx="227012" cy="481013"/>
              <a:chOff x="4140" y="429"/>
              <a:chExt cx="1425" cy="2396"/>
            </a:xfrm>
          </p:grpSpPr>
          <p:sp>
            <p:nvSpPr>
              <p:cNvPr id="35056"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5058"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9"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60"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1" name="Group 989"/>
              <p:cNvGrpSpPr>
                <a:grpSpLocks/>
              </p:cNvGrpSpPr>
              <p:nvPr/>
            </p:nvGrpSpPr>
            <p:grpSpPr bwMode="auto">
              <a:xfrm>
                <a:off x="4749" y="668"/>
                <a:ext cx="581" cy="145"/>
                <a:chOff x="614" y="2568"/>
                <a:chExt cx="725" cy="139"/>
              </a:xfrm>
            </p:grpSpPr>
            <p:sp>
              <p:nvSpPr>
                <p:cNvPr id="35086"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8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62"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3" name="Group 993"/>
              <p:cNvGrpSpPr>
                <a:grpSpLocks/>
              </p:cNvGrpSpPr>
              <p:nvPr/>
            </p:nvGrpSpPr>
            <p:grpSpPr bwMode="auto">
              <a:xfrm>
                <a:off x="4747" y="994"/>
                <a:ext cx="581" cy="134"/>
                <a:chOff x="614" y="2568"/>
                <a:chExt cx="725" cy="139"/>
              </a:xfrm>
            </p:grpSpPr>
            <p:sp>
              <p:nvSpPr>
                <p:cNvPr id="35084"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8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64"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065"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6" name="Group 998"/>
              <p:cNvGrpSpPr>
                <a:grpSpLocks/>
              </p:cNvGrpSpPr>
              <p:nvPr/>
            </p:nvGrpSpPr>
            <p:grpSpPr bwMode="auto">
              <a:xfrm>
                <a:off x="4735" y="1627"/>
                <a:ext cx="582" cy="151"/>
                <a:chOff x="614" y="2568"/>
                <a:chExt cx="725" cy="139"/>
              </a:xfrm>
            </p:grpSpPr>
            <p:sp>
              <p:nvSpPr>
                <p:cNvPr id="35082"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8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67"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5068" name="Group 1002"/>
              <p:cNvGrpSpPr>
                <a:grpSpLocks/>
              </p:cNvGrpSpPr>
              <p:nvPr/>
            </p:nvGrpSpPr>
            <p:grpSpPr bwMode="auto">
              <a:xfrm>
                <a:off x="4739" y="1327"/>
                <a:ext cx="582" cy="139"/>
                <a:chOff x="614" y="2568"/>
                <a:chExt cx="725" cy="139"/>
              </a:xfrm>
            </p:grpSpPr>
            <p:sp>
              <p:nvSpPr>
                <p:cNvPr id="35080"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8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06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070"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71"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7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73"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7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5075"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507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7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507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079"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4957" name="Group 1016"/>
            <p:cNvGrpSpPr>
              <a:grpSpLocks/>
            </p:cNvGrpSpPr>
            <p:nvPr/>
          </p:nvGrpSpPr>
          <p:grpSpPr bwMode="auto">
            <a:xfrm>
              <a:off x="5302250" y="2043113"/>
              <a:ext cx="534987" cy="407988"/>
              <a:chOff x="877" y="1008"/>
              <a:chExt cx="2747" cy="2591"/>
            </a:xfrm>
          </p:grpSpPr>
          <p:pic>
            <p:nvPicPr>
              <p:cNvPr id="35033" name="Picture 1017" descr="antenna_stylized"/>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034" name="Picture 1018" descr="laptop_keyboar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035"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5036" name="Picture 1020" descr="screen"/>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037"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38"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39"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0"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1"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2"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5043" name="Group 1027"/>
              <p:cNvGrpSpPr>
                <a:grpSpLocks/>
              </p:cNvGrpSpPr>
              <p:nvPr/>
            </p:nvGrpSpPr>
            <p:grpSpPr bwMode="auto">
              <a:xfrm>
                <a:off x="1709" y="3008"/>
                <a:ext cx="507" cy="234"/>
                <a:chOff x="1740" y="2642"/>
                <a:chExt cx="752" cy="327"/>
              </a:xfrm>
            </p:grpSpPr>
            <p:sp>
              <p:nvSpPr>
                <p:cNvPr id="35050"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1"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2"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3"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4"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55"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5044"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5"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6"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7"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8"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49"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4958" name="Group 1064"/>
            <p:cNvGrpSpPr>
              <a:grpSpLocks/>
            </p:cNvGrpSpPr>
            <p:nvPr/>
          </p:nvGrpSpPr>
          <p:grpSpPr bwMode="auto">
            <a:xfrm>
              <a:off x="6872288" y="5486400"/>
              <a:ext cx="474662" cy="407988"/>
              <a:chOff x="877" y="1008"/>
              <a:chExt cx="2747" cy="2591"/>
            </a:xfrm>
          </p:grpSpPr>
          <p:pic>
            <p:nvPicPr>
              <p:cNvPr id="35010" name="Picture 1065" descr="antenna_stylized"/>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011" name="Picture 1066" descr="laptop_keyboar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012"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5013" name="Picture 1068" descr="screen"/>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014"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15"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16"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17"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18"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19"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5020" name="Group 1075"/>
              <p:cNvGrpSpPr>
                <a:grpSpLocks/>
              </p:cNvGrpSpPr>
              <p:nvPr/>
            </p:nvGrpSpPr>
            <p:grpSpPr bwMode="auto">
              <a:xfrm>
                <a:off x="1709" y="3008"/>
                <a:ext cx="507" cy="234"/>
                <a:chOff x="1740" y="2642"/>
                <a:chExt cx="752" cy="327"/>
              </a:xfrm>
            </p:grpSpPr>
            <p:sp>
              <p:nvSpPr>
                <p:cNvPr id="35027"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8"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9"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30"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31"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32"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5021"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2"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3"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4"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5"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26"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4959" name="Group 1114"/>
            <p:cNvGrpSpPr>
              <a:grpSpLocks/>
            </p:cNvGrpSpPr>
            <p:nvPr/>
          </p:nvGrpSpPr>
          <p:grpSpPr bwMode="auto">
            <a:xfrm>
              <a:off x="5561013" y="3041650"/>
              <a:ext cx="444500" cy="407988"/>
              <a:chOff x="877" y="1008"/>
              <a:chExt cx="2747" cy="2591"/>
            </a:xfrm>
          </p:grpSpPr>
          <p:pic>
            <p:nvPicPr>
              <p:cNvPr id="34987" name="Picture 1115" descr="antenna_stylized"/>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988" name="Picture 1116" descr="laptop_keyboard"/>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989"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990" name="Picture 1118" descr="screen"/>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991"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2"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3"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4"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5"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6"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4997" name="Group 1125"/>
              <p:cNvGrpSpPr>
                <a:grpSpLocks/>
              </p:cNvGrpSpPr>
              <p:nvPr/>
            </p:nvGrpSpPr>
            <p:grpSpPr bwMode="auto">
              <a:xfrm>
                <a:off x="1709" y="3008"/>
                <a:ext cx="507" cy="234"/>
                <a:chOff x="1740" y="2642"/>
                <a:chExt cx="752" cy="327"/>
              </a:xfrm>
            </p:grpSpPr>
            <p:sp>
              <p:nvSpPr>
                <p:cNvPr id="35004"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5"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6"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7"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8"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9"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4998"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99"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0"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1"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2"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03"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4960" name="Group 1139"/>
            <p:cNvGrpSpPr>
              <a:grpSpLocks/>
            </p:cNvGrpSpPr>
            <p:nvPr/>
          </p:nvGrpSpPr>
          <p:grpSpPr bwMode="auto">
            <a:xfrm flipH="1">
              <a:off x="5940425" y="3222625"/>
              <a:ext cx="414337" cy="373063"/>
              <a:chOff x="2839" y="3501"/>
              <a:chExt cx="755" cy="803"/>
            </a:xfrm>
          </p:grpSpPr>
          <p:pic>
            <p:nvPicPr>
              <p:cNvPr id="34985" name="Picture 1140" descr="desktop_computer_stylized_medium"/>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986"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4961" name="Group 1142"/>
            <p:cNvGrpSpPr>
              <a:grpSpLocks/>
            </p:cNvGrpSpPr>
            <p:nvPr/>
          </p:nvGrpSpPr>
          <p:grpSpPr bwMode="auto">
            <a:xfrm>
              <a:off x="7307263" y="5422900"/>
              <a:ext cx="474662" cy="407988"/>
              <a:chOff x="877" y="1008"/>
              <a:chExt cx="2747" cy="2591"/>
            </a:xfrm>
          </p:grpSpPr>
          <p:pic>
            <p:nvPicPr>
              <p:cNvPr id="34962" name="Picture 1143" descr="antenna_stylized"/>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963" name="Picture 1144" descr="laptop_keyboar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964"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965" name="Picture 1146" descr="screen"/>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966"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67"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68"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69"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0"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1"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4972" name="Group 1153"/>
              <p:cNvGrpSpPr>
                <a:grpSpLocks/>
              </p:cNvGrpSpPr>
              <p:nvPr/>
            </p:nvGrpSpPr>
            <p:grpSpPr bwMode="auto">
              <a:xfrm>
                <a:off x="1709" y="3008"/>
                <a:ext cx="507" cy="234"/>
                <a:chOff x="1740" y="2642"/>
                <a:chExt cx="752" cy="327"/>
              </a:xfrm>
            </p:grpSpPr>
            <p:sp>
              <p:nvSpPr>
                <p:cNvPr id="34979"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80"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81"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82"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83"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84"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4973"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4"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5"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6"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7"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78"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13439" name="Group 1201"/>
          <p:cNvGrpSpPr>
            <a:grpSpLocks/>
          </p:cNvGrpSpPr>
          <p:nvPr/>
        </p:nvGrpSpPr>
        <p:grpSpPr bwMode="auto">
          <a:xfrm>
            <a:off x="333375" y="1322388"/>
            <a:ext cx="1555750" cy="1622425"/>
            <a:chOff x="210" y="833"/>
            <a:chExt cx="980" cy="1022"/>
          </a:xfrm>
        </p:grpSpPr>
        <p:sp>
          <p:nvSpPr>
            <p:cNvPr id="34828"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75000"/>
                </a:lnSpc>
              </a:pPr>
              <a:r>
                <a:rPr lang="en-US" sz="1400"/>
                <a:t>smartphone</a:t>
              </a:r>
            </a:p>
          </p:txBody>
        </p:sp>
        <p:sp>
          <p:nvSpPr>
            <p:cNvPr id="34829"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PC</a:t>
              </a:r>
            </a:p>
          </p:txBody>
        </p:sp>
        <p:sp>
          <p:nvSpPr>
            <p:cNvPr id="34830"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server</a:t>
              </a:r>
            </a:p>
          </p:txBody>
        </p:sp>
        <p:sp>
          <p:nvSpPr>
            <p:cNvPr id="34831"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75000"/>
                </a:lnSpc>
              </a:pPr>
              <a:r>
                <a:rPr lang="en-US" sz="1400"/>
                <a:t>wireless</a:t>
              </a:r>
            </a:p>
            <a:p>
              <a:pPr>
                <a:lnSpc>
                  <a:spcPct val="75000"/>
                </a:lnSpc>
              </a:pPr>
              <a:r>
                <a:rPr lang="en-US" sz="1400"/>
                <a:t>laptop</a:t>
              </a:r>
            </a:p>
          </p:txBody>
        </p:sp>
        <p:grpSp>
          <p:nvGrpSpPr>
            <p:cNvPr id="34832" name="Group 805"/>
            <p:cNvGrpSpPr>
              <a:grpSpLocks/>
            </p:cNvGrpSpPr>
            <p:nvPr/>
          </p:nvGrpSpPr>
          <p:grpSpPr bwMode="auto">
            <a:xfrm flipH="1">
              <a:off x="244" y="833"/>
              <a:ext cx="261" cy="235"/>
              <a:chOff x="2839" y="3501"/>
              <a:chExt cx="755" cy="803"/>
            </a:xfrm>
          </p:grpSpPr>
          <p:pic>
            <p:nvPicPr>
              <p:cNvPr id="34893" name="Picture 806" descr="desktop_computer_stylized_medium"/>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4833" name="Group 808"/>
            <p:cNvGrpSpPr>
              <a:grpSpLocks/>
            </p:cNvGrpSpPr>
            <p:nvPr/>
          </p:nvGrpSpPr>
          <p:grpSpPr bwMode="auto">
            <a:xfrm>
              <a:off x="298" y="1682"/>
              <a:ext cx="234" cy="173"/>
              <a:chOff x="2751" y="1851"/>
              <a:chExt cx="462" cy="478"/>
            </a:xfrm>
          </p:grpSpPr>
          <p:pic>
            <p:nvPicPr>
              <p:cNvPr id="34891" name="Picture 809" descr="iphone_stylized_small"/>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92" name="Picture 810" descr="antenna_radiation_stylized"/>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34" name="Group 1088"/>
            <p:cNvGrpSpPr>
              <a:grpSpLocks/>
            </p:cNvGrpSpPr>
            <p:nvPr/>
          </p:nvGrpSpPr>
          <p:grpSpPr bwMode="auto">
            <a:xfrm>
              <a:off x="210" y="1368"/>
              <a:ext cx="301" cy="236"/>
              <a:chOff x="877" y="1008"/>
              <a:chExt cx="2747" cy="2591"/>
            </a:xfrm>
          </p:grpSpPr>
          <p:pic>
            <p:nvPicPr>
              <p:cNvPr id="34868" name="Picture 1089" descr="antenna_stylized"/>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69" name="Picture 1090" descr="laptop_keyboard"/>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70"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871" name="Picture 1092" descr="screen"/>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72"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73"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74"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75"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76"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77"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4878" name="Group 1099"/>
              <p:cNvGrpSpPr>
                <a:grpSpLocks/>
              </p:cNvGrpSpPr>
              <p:nvPr/>
            </p:nvGrpSpPr>
            <p:grpSpPr bwMode="auto">
              <a:xfrm>
                <a:off x="1709" y="3008"/>
                <a:ext cx="507" cy="234"/>
                <a:chOff x="1740" y="2642"/>
                <a:chExt cx="752" cy="327"/>
              </a:xfrm>
            </p:grpSpPr>
            <p:sp>
              <p:nvSpPr>
                <p:cNvPr id="348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4879"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0"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1"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2"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3"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4835" name="Group 1168"/>
            <p:cNvGrpSpPr>
              <a:grpSpLocks/>
            </p:cNvGrpSpPr>
            <p:nvPr/>
          </p:nvGrpSpPr>
          <p:grpSpPr bwMode="auto">
            <a:xfrm>
              <a:off x="340" y="1097"/>
              <a:ext cx="157" cy="256"/>
              <a:chOff x="4140" y="429"/>
              <a:chExt cx="1425" cy="2396"/>
            </a:xfrm>
          </p:grpSpPr>
          <p:sp>
            <p:nvSpPr>
              <p:cNvPr id="34836"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4838"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39"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1" name="Group 1174"/>
              <p:cNvGrpSpPr>
                <a:grpSpLocks/>
              </p:cNvGrpSpPr>
              <p:nvPr/>
            </p:nvGrpSpPr>
            <p:grpSpPr bwMode="auto">
              <a:xfrm>
                <a:off x="4749" y="668"/>
                <a:ext cx="581" cy="145"/>
                <a:chOff x="614" y="2568"/>
                <a:chExt cx="725" cy="139"/>
              </a:xfrm>
            </p:grpSpPr>
            <p:sp>
              <p:nvSpPr>
                <p:cNvPr id="348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48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3" name="Group 1178"/>
              <p:cNvGrpSpPr>
                <a:grpSpLocks/>
              </p:cNvGrpSpPr>
              <p:nvPr/>
            </p:nvGrpSpPr>
            <p:grpSpPr bwMode="auto">
              <a:xfrm>
                <a:off x="4747" y="994"/>
                <a:ext cx="581" cy="134"/>
                <a:chOff x="614" y="2568"/>
                <a:chExt cx="725" cy="139"/>
              </a:xfrm>
            </p:grpSpPr>
            <p:sp>
              <p:nvSpPr>
                <p:cNvPr id="348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48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48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6" name="Group 1183"/>
              <p:cNvGrpSpPr>
                <a:grpSpLocks/>
              </p:cNvGrpSpPr>
              <p:nvPr/>
            </p:nvGrpSpPr>
            <p:grpSpPr bwMode="auto">
              <a:xfrm>
                <a:off x="4735" y="1627"/>
                <a:ext cx="582" cy="151"/>
                <a:chOff x="614" y="2568"/>
                <a:chExt cx="725" cy="139"/>
              </a:xfrm>
            </p:grpSpPr>
            <p:sp>
              <p:nvSpPr>
                <p:cNvPr id="348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4847"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4848" name="Group 1187"/>
              <p:cNvGrpSpPr>
                <a:grpSpLocks/>
              </p:cNvGrpSpPr>
              <p:nvPr/>
            </p:nvGrpSpPr>
            <p:grpSpPr bwMode="auto">
              <a:xfrm>
                <a:off x="4739" y="1327"/>
                <a:ext cx="582" cy="139"/>
                <a:chOff x="614" y="2568"/>
                <a:chExt cx="725" cy="139"/>
              </a:xfrm>
            </p:grpSpPr>
            <p:sp>
              <p:nvSpPr>
                <p:cNvPr id="348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48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4850"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51"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53"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48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48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48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8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en-US"/>
              </a:p>
            </p:txBody>
          </p:sp>
        </p:grpSp>
      </p:grpSp>
      <p:sp>
        <p:nvSpPr>
          <p:cNvPr id="5" name="Slide Number Placeholder 4">
            <a:extLst>
              <a:ext uri="{FF2B5EF4-FFF2-40B4-BE49-F238E27FC236}">
                <a16:creationId xmlns:a16="http://schemas.microsoft.com/office/drawing/2014/main" id="{0652DB04-B37D-4447-97C6-5A26D23C6ADC}"/>
              </a:ext>
            </a:extLst>
          </p:cNvPr>
          <p:cNvSpPr>
            <a:spLocks noGrp="1"/>
          </p:cNvSpPr>
          <p:nvPr>
            <p:ph type="sldNum" sz="quarter" idx="12"/>
          </p:nvPr>
        </p:nvSpPr>
        <p:spPr>
          <a:xfrm>
            <a:off x="4343400" y="6673850"/>
            <a:ext cx="457200" cy="184150"/>
          </a:xfrm>
          <a:prstGeom prst="rect">
            <a:avLst/>
          </a:prstGeom>
        </p:spPr>
        <p:txBody>
          <a:bodyPr/>
          <a:lstStyle/>
          <a:p>
            <a:pPr>
              <a:defRPr/>
            </a:pPr>
            <a:fld id="{B846B7D9-7BDB-7541-8325-00A37CD224A3}" type="slidenum">
              <a:rPr lang="en-US" smtClean="0"/>
              <a:pPr>
                <a:defRPr/>
              </a:pPr>
              <a:t>12</a:t>
            </a:fld>
            <a:endParaRPr lang="en-US" dirty="0"/>
          </a:p>
        </p:txBody>
      </p:sp>
      <p:sp>
        <p:nvSpPr>
          <p:cNvPr id="2" name="Freeform 1">
            <a:extLst>
              <a:ext uri="{FF2B5EF4-FFF2-40B4-BE49-F238E27FC236}">
                <a16:creationId xmlns:a16="http://schemas.microsoft.com/office/drawing/2014/main" id="{4A96EF8D-A513-F047-BF65-7198C26C088E}"/>
              </a:ext>
            </a:extLst>
          </p:cNvPr>
          <p:cNvSpPr/>
          <p:nvPr/>
        </p:nvSpPr>
        <p:spPr bwMode="auto">
          <a:xfrm>
            <a:off x="755612" y="1593356"/>
            <a:ext cx="602299" cy="92931"/>
          </a:xfrm>
          <a:custGeom>
            <a:avLst/>
            <a:gdLst>
              <a:gd name="connsiteX0" fmla="*/ 0 w 602299"/>
              <a:gd name="connsiteY0" fmla="*/ 28123 h 77402"/>
              <a:gd name="connsiteX1" fmla="*/ 38328 w 602299"/>
              <a:gd name="connsiteY1" fmla="*/ 66451 h 77402"/>
              <a:gd name="connsiteX2" fmla="*/ 76656 w 602299"/>
              <a:gd name="connsiteY2" fmla="*/ 77402 h 77402"/>
              <a:gd name="connsiteX3" fmla="*/ 142362 w 602299"/>
              <a:gd name="connsiteY3" fmla="*/ 71927 h 77402"/>
              <a:gd name="connsiteX4" fmla="*/ 191641 w 602299"/>
              <a:gd name="connsiteY4" fmla="*/ 60976 h 77402"/>
              <a:gd name="connsiteX5" fmla="*/ 306625 w 602299"/>
              <a:gd name="connsiteY5" fmla="*/ 55500 h 77402"/>
              <a:gd name="connsiteX6" fmla="*/ 344953 w 602299"/>
              <a:gd name="connsiteY6" fmla="*/ 44549 h 77402"/>
              <a:gd name="connsiteX7" fmla="*/ 383281 w 602299"/>
              <a:gd name="connsiteY7" fmla="*/ 22647 h 77402"/>
              <a:gd name="connsiteX8" fmla="*/ 394232 w 602299"/>
              <a:gd name="connsiteY8" fmla="*/ 6221 h 77402"/>
              <a:gd name="connsiteX9" fmla="*/ 410659 w 602299"/>
              <a:gd name="connsiteY9" fmla="*/ 746 h 77402"/>
              <a:gd name="connsiteX10" fmla="*/ 602299 w 602299"/>
              <a:gd name="connsiteY10" fmla="*/ 746 h 77402"/>
              <a:gd name="connsiteX0" fmla="*/ 0 w 602299"/>
              <a:gd name="connsiteY0" fmla="*/ 27377 h 76656"/>
              <a:gd name="connsiteX1" fmla="*/ 38328 w 602299"/>
              <a:gd name="connsiteY1" fmla="*/ 65705 h 76656"/>
              <a:gd name="connsiteX2" fmla="*/ 76656 w 602299"/>
              <a:gd name="connsiteY2" fmla="*/ 76656 h 76656"/>
              <a:gd name="connsiteX3" fmla="*/ 142362 w 602299"/>
              <a:gd name="connsiteY3" fmla="*/ 71181 h 76656"/>
              <a:gd name="connsiteX4" fmla="*/ 191641 w 602299"/>
              <a:gd name="connsiteY4" fmla="*/ 60230 h 76656"/>
              <a:gd name="connsiteX5" fmla="*/ 306625 w 602299"/>
              <a:gd name="connsiteY5" fmla="*/ 54754 h 76656"/>
              <a:gd name="connsiteX6" fmla="*/ 344953 w 602299"/>
              <a:gd name="connsiteY6" fmla="*/ 43803 h 76656"/>
              <a:gd name="connsiteX7" fmla="*/ 383281 w 602299"/>
              <a:gd name="connsiteY7" fmla="*/ 21901 h 76656"/>
              <a:gd name="connsiteX8" fmla="*/ 394232 w 602299"/>
              <a:gd name="connsiteY8" fmla="*/ 5475 h 76656"/>
              <a:gd name="connsiteX9" fmla="*/ 483684 w 602299"/>
              <a:gd name="connsiteY9" fmla="*/ 38100 h 76656"/>
              <a:gd name="connsiteX10" fmla="*/ 602299 w 602299"/>
              <a:gd name="connsiteY10" fmla="*/ 0 h 76656"/>
              <a:gd name="connsiteX0" fmla="*/ 0 w 602299"/>
              <a:gd name="connsiteY0" fmla="*/ 27377 h 76656"/>
              <a:gd name="connsiteX1" fmla="*/ 38328 w 602299"/>
              <a:gd name="connsiteY1" fmla="*/ 65705 h 76656"/>
              <a:gd name="connsiteX2" fmla="*/ 76656 w 602299"/>
              <a:gd name="connsiteY2" fmla="*/ 76656 h 76656"/>
              <a:gd name="connsiteX3" fmla="*/ 142362 w 602299"/>
              <a:gd name="connsiteY3" fmla="*/ 71181 h 76656"/>
              <a:gd name="connsiteX4" fmla="*/ 191641 w 602299"/>
              <a:gd name="connsiteY4" fmla="*/ 60230 h 76656"/>
              <a:gd name="connsiteX5" fmla="*/ 306625 w 602299"/>
              <a:gd name="connsiteY5" fmla="*/ 54754 h 76656"/>
              <a:gd name="connsiteX6" fmla="*/ 344953 w 602299"/>
              <a:gd name="connsiteY6" fmla="*/ 43803 h 76656"/>
              <a:gd name="connsiteX7" fmla="*/ 383281 w 602299"/>
              <a:gd name="connsiteY7" fmla="*/ 21901 h 76656"/>
              <a:gd name="connsiteX8" fmla="*/ 445032 w 602299"/>
              <a:gd name="connsiteY8" fmla="*/ 68975 h 76656"/>
              <a:gd name="connsiteX9" fmla="*/ 483684 w 602299"/>
              <a:gd name="connsiteY9" fmla="*/ 38100 h 76656"/>
              <a:gd name="connsiteX10" fmla="*/ 602299 w 602299"/>
              <a:gd name="connsiteY10" fmla="*/ 0 h 76656"/>
              <a:gd name="connsiteX0" fmla="*/ 0 w 602299"/>
              <a:gd name="connsiteY0" fmla="*/ 27377 h 87048"/>
              <a:gd name="connsiteX1" fmla="*/ 38328 w 602299"/>
              <a:gd name="connsiteY1" fmla="*/ 65705 h 87048"/>
              <a:gd name="connsiteX2" fmla="*/ 76656 w 602299"/>
              <a:gd name="connsiteY2" fmla="*/ 76656 h 87048"/>
              <a:gd name="connsiteX3" fmla="*/ 142362 w 602299"/>
              <a:gd name="connsiteY3" fmla="*/ 71181 h 87048"/>
              <a:gd name="connsiteX4" fmla="*/ 191641 w 602299"/>
              <a:gd name="connsiteY4" fmla="*/ 60230 h 87048"/>
              <a:gd name="connsiteX5" fmla="*/ 306625 w 602299"/>
              <a:gd name="connsiteY5" fmla="*/ 54754 h 87048"/>
              <a:gd name="connsiteX6" fmla="*/ 344953 w 602299"/>
              <a:gd name="connsiteY6" fmla="*/ 43803 h 87048"/>
              <a:gd name="connsiteX7" fmla="*/ 389631 w 602299"/>
              <a:gd name="connsiteY7" fmla="*/ 85401 h 87048"/>
              <a:gd name="connsiteX8" fmla="*/ 445032 w 602299"/>
              <a:gd name="connsiteY8" fmla="*/ 68975 h 87048"/>
              <a:gd name="connsiteX9" fmla="*/ 483684 w 602299"/>
              <a:gd name="connsiteY9" fmla="*/ 38100 h 87048"/>
              <a:gd name="connsiteX10" fmla="*/ 602299 w 602299"/>
              <a:gd name="connsiteY10" fmla="*/ 0 h 87048"/>
              <a:gd name="connsiteX0" fmla="*/ 0 w 602299"/>
              <a:gd name="connsiteY0" fmla="*/ 27377 h 92931"/>
              <a:gd name="connsiteX1" fmla="*/ 38328 w 602299"/>
              <a:gd name="connsiteY1" fmla="*/ 65705 h 92931"/>
              <a:gd name="connsiteX2" fmla="*/ 76656 w 602299"/>
              <a:gd name="connsiteY2" fmla="*/ 76656 h 92931"/>
              <a:gd name="connsiteX3" fmla="*/ 142362 w 602299"/>
              <a:gd name="connsiteY3" fmla="*/ 71181 h 92931"/>
              <a:gd name="connsiteX4" fmla="*/ 191641 w 602299"/>
              <a:gd name="connsiteY4" fmla="*/ 60230 h 92931"/>
              <a:gd name="connsiteX5" fmla="*/ 246300 w 602299"/>
              <a:gd name="connsiteY5" fmla="*/ 92854 h 92931"/>
              <a:gd name="connsiteX6" fmla="*/ 344953 w 602299"/>
              <a:gd name="connsiteY6" fmla="*/ 43803 h 92931"/>
              <a:gd name="connsiteX7" fmla="*/ 389631 w 602299"/>
              <a:gd name="connsiteY7" fmla="*/ 85401 h 92931"/>
              <a:gd name="connsiteX8" fmla="*/ 445032 w 602299"/>
              <a:gd name="connsiteY8" fmla="*/ 68975 h 92931"/>
              <a:gd name="connsiteX9" fmla="*/ 483684 w 602299"/>
              <a:gd name="connsiteY9" fmla="*/ 38100 h 92931"/>
              <a:gd name="connsiteX10" fmla="*/ 602299 w 602299"/>
              <a:gd name="connsiteY10" fmla="*/ 0 h 92931"/>
              <a:gd name="connsiteX0" fmla="*/ 0 w 602299"/>
              <a:gd name="connsiteY0" fmla="*/ 27377 h 92931"/>
              <a:gd name="connsiteX1" fmla="*/ 38328 w 602299"/>
              <a:gd name="connsiteY1" fmla="*/ 65705 h 92931"/>
              <a:gd name="connsiteX2" fmla="*/ 76656 w 602299"/>
              <a:gd name="connsiteY2" fmla="*/ 76656 h 92931"/>
              <a:gd name="connsiteX3" fmla="*/ 142362 w 602299"/>
              <a:gd name="connsiteY3" fmla="*/ 71181 h 92931"/>
              <a:gd name="connsiteX4" fmla="*/ 191641 w 602299"/>
              <a:gd name="connsiteY4" fmla="*/ 60230 h 92931"/>
              <a:gd name="connsiteX5" fmla="*/ 246300 w 602299"/>
              <a:gd name="connsiteY5" fmla="*/ 92854 h 92931"/>
              <a:gd name="connsiteX6" fmla="*/ 329078 w 602299"/>
              <a:gd name="connsiteY6" fmla="*/ 78728 h 92931"/>
              <a:gd name="connsiteX7" fmla="*/ 389631 w 602299"/>
              <a:gd name="connsiteY7" fmla="*/ 85401 h 92931"/>
              <a:gd name="connsiteX8" fmla="*/ 445032 w 602299"/>
              <a:gd name="connsiteY8" fmla="*/ 68975 h 92931"/>
              <a:gd name="connsiteX9" fmla="*/ 483684 w 602299"/>
              <a:gd name="connsiteY9" fmla="*/ 38100 h 92931"/>
              <a:gd name="connsiteX10" fmla="*/ 602299 w 602299"/>
              <a:gd name="connsiteY10" fmla="*/ 0 h 9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2299" h="92931">
                <a:moveTo>
                  <a:pt x="0" y="27377"/>
                </a:moveTo>
                <a:cubicBezTo>
                  <a:pt x="12776" y="40153"/>
                  <a:pt x="24219" y="54418"/>
                  <a:pt x="38328" y="65705"/>
                </a:cubicBezTo>
                <a:cubicBezTo>
                  <a:pt x="41901" y="68563"/>
                  <a:pt x="75222" y="76297"/>
                  <a:pt x="76656" y="76656"/>
                </a:cubicBezTo>
                <a:cubicBezTo>
                  <a:pt x="98558" y="74831"/>
                  <a:pt x="120554" y="73907"/>
                  <a:pt x="142362" y="71181"/>
                </a:cubicBezTo>
                <a:cubicBezTo>
                  <a:pt x="181799" y="66251"/>
                  <a:pt x="174318" y="56618"/>
                  <a:pt x="191641" y="60230"/>
                </a:cubicBezTo>
                <a:cubicBezTo>
                  <a:pt x="208964" y="63842"/>
                  <a:pt x="207972" y="94679"/>
                  <a:pt x="246300" y="92854"/>
                </a:cubicBezTo>
                <a:cubicBezTo>
                  <a:pt x="257422" y="90074"/>
                  <a:pt x="305190" y="79970"/>
                  <a:pt x="329078" y="78728"/>
                </a:cubicBezTo>
                <a:cubicBezTo>
                  <a:pt x="352966" y="77486"/>
                  <a:pt x="373133" y="96400"/>
                  <a:pt x="389631" y="85401"/>
                </a:cubicBezTo>
                <a:cubicBezTo>
                  <a:pt x="393281" y="79926"/>
                  <a:pt x="429357" y="76858"/>
                  <a:pt x="445032" y="68975"/>
                </a:cubicBezTo>
                <a:cubicBezTo>
                  <a:pt x="460707" y="61092"/>
                  <a:pt x="477914" y="38252"/>
                  <a:pt x="483684" y="38100"/>
                </a:cubicBezTo>
                <a:cubicBezTo>
                  <a:pt x="547542" y="36420"/>
                  <a:pt x="538419" y="0"/>
                  <a:pt x="602299" y="0"/>
                </a:cubicBezTo>
              </a:path>
            </a:pathLst>
          </a:cu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71" name="Freeform 470">
            <a:extLst>
              <a:ext uri="{FF2B5EF4-FFF2-40B4-BE49-F238E27FC236}">
                <a16:creationId xmlns:a16="http://schemas.microsoft.com/office/drawing/2014/main" id="{C6B2152F-02C0-3C4C-884F-583935886CC0}"/>
              </a:ext>
            </a:extLst>
          </p:cNvPr>
          <p:cNvSpPr/>
          <p:nvPr/>
        </p:nvSpPr>
        <p:spPr bwMode="auto">
          <a:xfrm>
            <a:off x="771487" y="2031507"/>
            <a:ext cx="611824" cy="99692"/>
          </a:xfrm>
          <a:custGeom>
            <a:avLst/>
            <a:gdLst>
              <a:gd name="connsiteX0" fmla="*/ 0 w 602299"/>
              <a:gd name="connsiteY0" fmla="*/ 28123 h 77402"/>
              <a:gd name="connsiteX1" fmla="*/ 38328 w 602299"/>
              <a:gd name="connsiteY1" fmla="*/ 66451 h 77402"/>
              <a:gd name="connsiteX2" fmla="*/ 76656 w 602299"/>
              <a:gd name="connsiteY2" fmla="*/ 77402 h 77402"/>
              <a:gd name="connsiteX3" fmla="*/ 142362 w 602299"/>
              <a:gd name="connsiteY3" fmla="*/ 71927 h 77402"/>
              <a:gd name="connsiteX4" fmla="*/ 191641 w 602299"/>
              <a:gd name="connsiteY4" fmla="*/ 60976 h 77402"/>
              <a:gd name="connsiteX5" fmla="*/ 306625 w 602299"/>
              <a:gd name="connsiteY5" fmla="*/ 55500 h 77402"/>
              <a:gd name="connsiteX6" fmla="*/ 344953 w 602299"/>
              <a:gd name="connsiteY6" fmla="*/ 44549 h 77402"/>
              <a:gd name="connsiteX7" fmla="*/ 383281 w 602299"/>
              <a:gd name="connsiteY7" fmla="*/ 22647 h 77402"/>
              <a:gd name="connsiteX8" fmla="*/ 394232 w 602299"/>
              <a:gd name="connsiteY8" fmla="*/ 6221 h 77402"/>
              <a:gd name="connsiteX9" fmla="*/ 410659 w 602299"/>
              <a:gd name="connsiteY9" fmla="*/ 746 h 77402"/>
              <a:gd name="connsiteX10" fmla="*/ 602299 w 602299"/>
              <a:gd name="connsiteY10" fmla="*/ 746 h 77402"/>
              <a:gd name="connsiteX0" fmla="*/ 0 w 602299"/>
              <a:gd name="connsiteY0" fmla="*/ 27377 h 76656"/>
              <a:gd name="connsiteX1" fmla="*/ 38328 w 602299"/>
              <a:gd name="connsiteY1" fmla="*/ 65705 h 76656"/>
              <a:gd name="connsiteX2" fmla="*/ 76656 w 602299"/>
              <a:gd name="connsiteY2" fmla="*/ 76656 h 76656"/>
              <a:gd name="connsiteX3" fmla="*/ 142362 w 602299"/>
              <a:gd name="connsiteY3" fmla="*/ 71181 h 76656"/>
              <a:gd name="connsiteX4" fmla="*/ 191641 w 602299"/>
              <a:gd name="connsiteY4" fmla="*/ 60230 h 76656"/>
              <a:gd name="connsiteX5" fmla="*/ 306625 w 602299"/>
              <a:gd name="connsiteY5" fmla="*/ 54754 h 76656"/>
              <a:gd name="connsiteX6" fmla="*/ 344953 w 602299"/>
              <a:gd name="connsiteY6" fmla="*/ 43803 h 76656"/>
              <a:gd name="connsiteX7" fmla="*/ 383281 w 602299"/>
              <a:gd name="connsiteY7" fmla="*/ 21901 h 76656"/>
              <a:gd name="connsiteX8" fmla="*/ 394232 w 602299"/>
              <a:gd name="connsiteY8" fmla="*/ 5475 h 76656"/>
              <a:gd name="connsiteX9" fmla="*/ 483684 w 602299"/>
              <a:gd name="connsiteY9" fmla="*/ 38100 h 76656"/>
              <a:gd name="connsiteX10" fmla="*/ 602299 w 602299"/>
              <a:gd name="connsiteY10" fmla="*/ 0 h 76656"/>
              <a:gd name="connsiteX0" fmla="*/ 0 w 602299"/>
              <a:gd name="connsiteY0" fmla="*/ 27377 h 76656"/>
              <a:gd name="connsiteX1" fmla="*/ 38328 w 602299"/>
              <a:gd name="connsiteY1" fmla="*/ 65705 h 76656"/>
              <a:gd name="connsiteX2" fmla="*/ 76656 w 602299"/>
              <a:gd name="connsiteY2" fmla="*/ 76656 h 76656"/>
              <a:gd name="connsiteX3" fmla="*/ 142362 w 602299"/>
              <a:gd name="connsiteY3" fmla="*/ 71181 h 76656"/>
              <a:gd name="connsiteX4" fmla="*/ 191641 w 602299"/>
              <a:gd name="connsiteY4" fmla="*/ 60230 h 76656"/>
              <a:gd name="connsiteX5" fmla="*/ 306625 w 602299"/>
              <a:gd name="connsiteY5" fmla="*/ 54754 h 76656"/>
              <a:gd name="connsiteX6" fmla="*/ 344953 w 602299"/>
              <a:gd name="connsiteY6" fmla="*/ 43803 h 76656"/>
              <a:gd name="connsiteX7" fmla="*/ 383281 w 602299"/>
              <a:gd name="connsiteY7" fmla="*/ 21901 h 76656"/>
              <a:gd name="connsiteX8" fmla="*/ 445032 w 602299"/>
              <a:gd name="connsiteY8" fmla="*/ 68975 h 76656"/>
              <a:gd name="connsiteX9" fmla="*/ 483684 w 602299"/>
              <a:gd name="connsiteY9" fmla="*/ 38100 h 76656"/>
              <a:gd name="connsiteX10" fmla="*/ 602299 w 602299"/>
              <a:gd name="connsiteY10" fmla="*/ 0 h 76656"/>
              <a:gd name="connsiteX0" fmla="*/ 0 w 602299"/>
              <a:gd name="connsiteY0" fmla="*/ 27377 h 87048"/>
              <a:gd name="connsiteX1" fmla="*/ 38328 w 602299"/>
              <a:gd name="connsiteY1" fmla="*/ 65705 h 87048"/>
              <a:gd name="connsiteX2" fmla="*/ 76656 w 602299"/>
              <a:gd name="connsiteY2" fmla="*/ 76656 h 87048"/>
              <a:gd name="connsiteX3" fmla="*/ 142362 w 602299"/>
              <a:gd name="connsiteY3" fmla="*/ 71181 h 87048"/>
              <a:gd name="connsiteX4" fmla="*/ 191641 w 602299"/>
              <a:gd name="connsiteY4" fmla="*/ 60230 h 87048"/>
              <a:gd name="connsiteX5" fmla="*/ 306625 w 602299"/>
              <a:gd name="connsiteY5" fmla="*/ 54754 h 87048"/>
              <a:gd name="connsiteX6" fmla="*/ 344953 w 602299"/>
              <a:gd name="connsiteY6" fmla="*/ 43803 h 87048"/>
              <a:gd name="connsiteX7" fmla="*/ 389631 w 602299"/>
              <a:gd name="connsiteY7" fmla="*/ 85401 h 87048"/>
              <a:gd name="connsiteX8" fmla="*/ 445032 w 602299"/>
              <a:gd name="connsiteY8" fmla="*/ 68975 h 87048"/>
              <a:gd name="connsiteX9" fmla="*/ 483684 w 602299"/>
              <a:gd name="connsiteY9" fmla="*/ 38100 h 87048"/>
              <a:gd name="connsiteX10" fmla="*/ 602299 w 602299"/>
              <a:gd name="connsiteY10" fmla="*/ 0 h 87048"/>
              <a:gd name="connsiteX0" fmla="*/ 0 w 602299"/>
              <a:gd name="connsiteY0" fmla="*/ 27377 h 92931"/>
              <a:gd name="connsiteX1" fmla="*/ 38328 w 602299"/>
              <a:gd name="connsiteY1" fmla="*/ 65705 h 92931"/>
              <a:gd name="connsiteX2" fmla="*/ 76656 w 602299"/>
              <a:gd name="connsiteY2" fmla="*/ 76656 h 92931"/>
              <a:gd name="connsiteX3" fmla="*/ 142362 w 602299"/>
              <a:gd name="connsiteY3" fmla="*/ 71181 h 92931"/>
              <a:gd name="connsiteX4" fmla="*/ 191641 w 602299"/>
              <a:gd name="connsiteY4" fmla="*/ 60230 h 92931"/>
              <a:gd name="connsiteX5" fmla="*/ 246300 w 602299"/>
              <a:gd name="connsiteY5" fmla="*/ 92854 h 92931"/>
              <a:gd name="connsiteX6" fmla="*/ 344953 w 602299"/>
              <a:gd name="connsiteY6" fmla="*/ 43803 h 92931"/>
              <a:gd name="connsiteX7" fmla="*/ 389631 w 602299"/>
              <a:gd name="connsiteY7" fmla="*/ 85401 h 92931"/>
              <a:gd name="connsiteX8" fmla="*/ 445032 w 602299"/>
              <a:gd name="connsiteY8" fmla="*/ 68975 h 92931"/>
              <a:gd name="connsiteX9" fmla="*/ 483684 w 602299"/>
              <a:gd name="connsiteY9" fmla="*/ 38100 h 92931"/>
              <a:gd name="connsiteX10" fmla="*/ 602299 w 602299"/>
              <a:gd name="connsiteY10" fmla="*/ 0 h 92931"/>
              <a:gd name="connsiteX0" fmla="*/ 0 w 602299"/>
              <a:gd name="connsiteY0" fmla="*/ 27377 h 92931"/>
              <a:gd name="connsiteX1" fmla="*/ 38328 w 602299"/>
              <a:gd name="connsiteY1" fmla="*/ 65705 h 92931"/>
              <a:gd name="connsiteX2" fmla="*/ 76656 w 602299"/>
              <a:gd name="connsiteY2" fmla="*/ 76656 h 92931"/>
              <a:gd name="connsiteX3" fmla="*/ 142362 w 602299"/>
              <a:gd name="connsiteY3" fmla="*/ 71181 h 92931"/>
              <a:gd name="connsiteX4" fmla="*/ 191641 w 602299"/>
              <a:gd name="connsiteY4" fmla="*/ 60230 h 92931"/>
              <a:gd name="connsiteX5" fmla="*/ 246300 w 602299"/>
              <a:gd name="connsiteY5" fmla="*/ 92854 h 92931"/>
              <a:gd name="connsiteX6" fmla="*/ 329078 w 602299"/>
              <a:gd name="connsiteY6" fmla="*/ 78728 h 92931"/>
              <a:gd name="connsiteX7" fmla="*/ 389631 w 602299"/>
              <a:gd name="connsiteY7" fmla="*/ 85401 h 92931"/>
              <a:gd name="connsiteX8" fmla="*/ 445032 w 602299"/>
              <a:gd name="connsiteY8" fmla="*/ 68975 h 92931"/>
              <a:gd name="connsiteX9" fmla="*/ 483684 w 602299"/>
              <a:gd name="connsiteY9" fmla="*/ 38100 h 92931"/>
              <a:gd name="connsiteX10" fmla="*/ 602299 w 602299"/>
              <a:gd name="connsiteY10" fmla="*/ 0 h 92931"/>
              <a:gd name="connsiteX0" fmla="*/ 0 w 611824"/>
              <a:gd name="connsiteY0" fmla="*/ 97227 h 99692"/>
              <a:gd name="connsiteX1" fmla="*/ 47853 w 611824"/>
              <a:gd name="connsiteY1" fmla="*/ 65705 h 99692"/>
              <a:gd name="connsiteX2" fmla="*/ 86181 w 611824"/>
              <a:gd name="connsiteY2" fmla="*/ 76656 h 99692"/>
              <a:gd name="connsiteX3" fmla="*/ 151887 w 611824"/>
              <a:gd name="connsiteY3" fmla="*/ 71181 h 99692"/>
              <a:gd name="connsiteX4" fmla="*/ 201166 w 611824"/>
              <a:gd name="connsiteY4" fmla="*/ 60230 h 99692"/>
              <a:gd name="connsiteX5" fmla="*/ 255825 w 611824"/>
              <a:gd name="connsiteY5" fmla="*/ 92854 h 99692"/>
              <a:gd name="connsiteX6" fmla="*/ 338603 w 611824"/>
              <a:gd name="connsiteY6" fmla="*/ 78728 h 99692"/>
              <a:gd name="connsiteX7" fmla="*/ 399156 w 611824"/>
              <a:gd name="connsiteY7" fmla="*/ 85401 h 99692"/>
              <a:gd name="connsiteX8" fmla="*/ 454557 w 611824"/>
              <a:gd name="connsiteY8" fmla="*/ 68975 h 99692"/>
              <a:gd name="connsiteX9" fmla="*/ 493209 w 611824"/>
              <a:gd name="connsiteY9" fmla="*/ 38100 h 99692"/>
              <a:gd name="connsiteX10" fmla="*/ 611824 w 611824"/>
              <a:gd name="connsiteY10" fmla="*/ 0 h 99692"/>
              <a:gd name="connsiteX0" fmla="*/ 0 w 611824"/>
              <a:gd name="connsiteY0" fmla="*/ 97227 h 99692"/>
              <a:gd name="connsiteX1" fmla="*/ 47853 w 611824"/>
              <a:gd name="connsiteY1" fmla="*/ 65705 h 99692"/>
              <a:gd name="connsiteX2" fmla="*/ 86181 w 611824"/>
              <a:gd name="connsiteY2" fmla="*/ 76656 h 99692"/>
              <a:gd name="connsiteX3" fmla="*/ 151887 w 611824"/>
              <a:gd name="connsiteY3" fmla="*/ 71181 h 99692"/>
              <a:gd name="connsiteX4" fmla="*/ 201166 w 611824"/>
              <a:gd name="connsiteY4" fmla="*/ 60230 h 99692"/>
              <a:gd name="connsiteX5" fmla="*/ 284400 w 611824"/>
              <a:gd name="connsiteY5" fmla="*/ 51579 h 99692"/>
              <a:gd name="connsiteX6" fmla="*/ 338603 w 611824"/>
              <a:gd name="connsiteY6" fmla="*/ 78728 h 99692"/>
              <a:gd name="connsiteX7" fmla="*/ 399156 w 611824"/>
              <a:gd name="connsiteY7" fmla="*/ 85401 h 99692"/>
              <a:gd name="connsiteX8" fmla="*/ 454557 w 611824"/>
              <a:gd name="connsiteY8" fmla="*/ 68975 h 99692"/>
              <a:gd name="connsiteX9" fmla="*/ 493209 w 611824"/>
              <a:gd name="connsiteY9" fmla="*/ 38100 h 99692"/>
              <a:gd name="connsiteX10" fmla="*/ 611824 w 611824"/>
              <a:gd name="connsiteY10" fmla="*/ 0 h 9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1824" h="99692">
                <a:moveTo>
                  <a:pt x="0" y="97227"/>
                </a:moveTo>
                <a:cubicBezTo>
                  <a:pt x="12776" y="110003"/>
                  <a:pt x="33490" y="69133"/>
                  <a:pt x="47853" y="65705"/>
                </a:cubicBezTo>
                <a:cubicBezTo>
                  <a:pt x="62216" y="62277"/>
                  <a:pt x="84747" y="76297"/>
                  <a:pt x="86181" y="76656"/>
                </a:cubicBezTo>
                <a:cubicBezTo>
                  <a:pt x="108083" y="74831"/>
                  <a:pt x="130079" y="73907"/>
                  <a:pt x="151887" y="71181"/>
                </a:cubicBezTo>
                <a:cubicBezTo>
                  <a:pt x="191324" y="66251"/>
                  <a:pt x="179080" y="63497"/>
                  <a:pt x="201166" y="60230"/>
                </a:cubicBezTo>
                <a:cubicBezTo>
                  <a:pt x="223252" y="56963"/>
                  <a:pt x="246072" y="53404"/>
                  <a:pt x="284400" y="51579"/>
                </a:cubicBezTo>
                <a:cubicBezTo>
                  <a:pt x="295522" y="48799"/>
                  <a:pt x="319477" y="73091"/>
                  <a:pt x="338603" y="78728"/>
                </a:cubicBezTo>
                <a:cubicBezTo>
                  <a:pt x="357729" y="84365"/>
                  <a:pt x="382658" y="96400"/>
                  <a:pt x="399156" y="85401"/>
                </a:cubicBezTo>
                <a:cubicBezTo>
                  <a:pt x="402806" y="79926"/>
                  <a:pt x="438882" y="76858"/>
                  <a:pt x="454557" y="68975"/>
                </a:cubicBezTo>
                <a:cubicBezTo>
                  <a:pt x="470232" y="61092"/>
                  <a:pt x="487439" y="38252"/>
                  <a:pt x="493209" y="38100"/>
                </a:cubicBezTo>
                <a:cubicBezTo>
                  <a:pt x="557067" y="36420"/>
                  <a:pt x="547944" y="0"/>
                  <a:pt x="611824" y="0"/>
                </a:cubicBezTo>
              </a:path>
            </a:pathLst>
          </a:cu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152580" name="Picture 4" descr="Black clouds icon - Free black weather icons">
            <a:extLst>
              <a:ext uri="{FF2B5EF4-FFF2-40B4-BE49-F238E27FC236}">
                <a16:creationId xmlns:a16="http://schemas.microsoft.com/office/drawing/2014/main" id="{083A94DF-7D15-1842-AD89-672A14C6C60B}"/>
              </a:ext>
            </a:extLst>
          </p:cNvPr>
          <p:cNvPicPr>
            <a:picLocks noChangeAspect="1" noChangeArrowheads="1"/>
          </p:cNvPicPr>
          <p:nvPr/>
        </p:nvPicPr>
        <p:blipFill rotWithShape="1">
          <a:blip r:embed="rId30" cstate="screen">
            <a:duotone>
              <a:schemeClr val="bg2">
                <a:shade val="45000"/>
                <a:satMod val="135000"/>
              </a:schemeClr>
              <a:prstClr val="white"/>
            </a:duotone>
            <a:alphaModFix amt="20000"/>
            <a:extLst>
              <a:ext uri="{28A0092B-C50C-407E-A947-70E740481C1C}">
                <a14:useLocalDpi xmlns:a14="http://schemas.microsoft.com/office/drawing/2010/main"/>
              </a:ext>
            </a:extLst>
          </a:blip>
          <a:srcRect t="19132" b="20384"/>
          <a:stretch/>
        </p:blipFill>
        <p:spPr bwMode="auto">
          <a:xfrm rot="16200000">
            <a:off x="5494757" y="1977828"/>
            <a:ext cx="4499024" cy="2546252"/>
          </a:xfrm>
          <a:prstGeom prst="rect">
            <a:avLst/>
          </a:prstGeom>
          <a:noFill/>
          <a:extLst>
            <a:ext uri="{909E8E84-426E-40DD-AFC4-6F175D3DCCD1}">
              <a14:hiddenFill xmlns:a14="http://schemas.microsoft.com/office/drawing/2010/main">
                <a:solidFill>
                  <a:srgbClr val="FFFFFF"/>
                </a:solidFill>
              </a14:hiddenFill>
            </a:ext>
          </a:extLst>
        </p:spPr>
      </p:pic>
      <p:sp>
        <p:nvSpPr>
          <p:cNvPr id="475" name="TextBox 474">
            <a:extLst>
              <a:ext uri="{FF2B5EF4-FFF2-40B4-BE49-F238E27FC236}">
                <a16:creationId xmlns:a16="http://schemas.microsoft.com/office/drawing/2014/main" id="{892C88A3-868A-D04C-8649-6A8122B09D5B}"/>
              </a:ext>
            </a:extLst>
          </p:cNvPr>
          <p:cNvSpPr txBox="1"/>
          <p:nvPr/>
        </p:nvSpPr>
        <p:spPr>
          <a:xfrm>
            <a:off x="5712324" y="6244166"/>
            <a:ext cx="3431676" cy="452432"/>
          </a:xfrm>
          <a:prstGeom prst="rect">
            <a:avLst/>
          </a:prstGeom>
          <a:solidFill>
            <a:schemeClr val="accent5">
              <a:lumMod val="20000"/>
              <a:lumOff val="80000"/>
            </a:schemeClr>
          </a:solidFill>
          <a:ln>
            <a:noFill/>
          </a:ln>
        </p:spPr>
        <p:txBody>
          <a:bodyPr wrap="square" lIns="91440" tIns="45720" rIns="91440" bIns="0" rtlCol="0">
            <a:spAutoFit/>
          </a:bodyPr>
          <a:lstStyle/>
          <a:p>
            <a:pPr>
              <a:lnSpc>
                <a:spcPct val="80000"/>
              </a:lnSpc>
            </a:pPr>
            <a:r>
              <a:rPr lang="en-US" sz="1600" dirty="0">
                <a:latin typeface="Bradley Hand" pitchFamily="2" charset="77"/>
              </a:rPr>
              <a:t>Recent years witnessed rapid growth of giant cloud service providers</a:t>
            </a:r>
          </a:p>
        </p:txBody>
      </p:sp>
    </p:spTree>
    <p:extLst>
      <p:ext uri="{BB962C8B-B14F-4D97-AF65-F5344CB8AC3E}">
        <p14:creationId xmlns:p14="http://schemas.microsoft.com/office/powerpoint/2010/main" val="36766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5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ja-JP" dirty="0">
                <a:latin typeface="Helvetica Neue" panose="02000503000000020004" pitchFamily="2" charset="0"/>
                <a:ea typeface="Helvetica Neue" panose="02000503000000020004" pitchFamily="2" charset="0"/>
                <a:cs typeface="Helvetica Neue" panose="02000503000000020004" pitchFamily="2" charset="0"/>
              </a:rPr>
              <a:t>“Nuts and Bolts”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Footer Placeholder 2"/>
          <p:cNvSpPr>
            <a:spLocks noGrp="1"/>
          </p:cNvSpPr>
          <p:nvPr>
            <p:ph type="ftr" sz="quarter" idx="11"/>
          </p:nvPr>
        </p:nvSpPr>
        <p:spPr>
          <a:xfrm>
            <a:off x="7571232" y="6675661"/>
            <a:ext cx="1572768" cy="182339"/>
          </a:xfrm>
          <a:prstGeom prst="rect">
            <a:avLst/>
          </a:prstGeom>
        </p:spPr>
        <p:txBody>
          <a:bodyPr/>
          <a:lstStyle/>
          <a:p>
            <a:pPr>
              <a:defRPr/>
            </a:pPr>
            <a:r>
              <a:rPr lang="nl-NL" dirty="0"/>
              <a:t>CS118 - Winter 2025</a:t>
            </a:r>
            <a:endParaRPr lang="en-US" dirty="0"/>
          </a:p>
        </p:txBody>
      </p:sp>
      <p:sp>
        <p:nvSpPr>
          <p:cNvPr id="38914" name="Rectangle 3"/>
          <p:cNvSpPr>
            <a:spLocks noGrp="1" noChangeArrowheads="1"/>
          </p:cNvSpPr>
          <p:nvPr>
            <p:ph type="body" sz="half" idx="4294967295"/>
          </p:nvPr>
        </p:nvSpPr>
        <p:spPr>
          <a:xfrm>
            <a:off x="260925" y="1216818"/>
            <a:ext cx="5097884" cy="5310188"/>
          </a:xfrm>
        </p:spPr>
        <p:txBody>
          <a:bodyPr>
            <a:normAutofit lnSpcReduction="10000"/>
          </a:bodyPr>
          <a:lstStyle/>
          <a:p>
            <a:pPr eaLnBrk="1" hangingPunct="1">
              <a:buSzPct val="75000"/>
            </a:pPr>
            <a:r>
              <a:rPr lang="en-US" sz="2800" i="1" dirty="0">
                <a:solidFill>
                  <a:srgbClr val="3A1FFF"/>
                </a:solidFill>
                <a:latin typeface="Gill Sans MT" charset="0"/>
              </a:rPr>
              <a:t>Internet: </a:t>
            </a:r>
            <a:r>
              <a:rPr lang="ja-JP" altLang="en-US" sz="2800" dirty="0">
                <a:solidFill>
                  <a:srgbClr val="3A1FFF"/>
                </a:solidFill>
                <a:latin typeface="Gill Sans MT" charset="0"/>
              </a:rPr>
              <a:t>“</a:t>
            </a:r>
            <a:r>
              <a:rPr lang="en-US" altLang="ja-JP" sz="2800" dirty="0">
                <a:solidFill>
                  <a:srgbClr val="3A1FFF"/>
                </a:solidFill>
                <a:latin typeface="Gill Sans MT" charset="0"/>
              </a:rPr>
              <a:t>network of networks</a:t>
            </a:r>
            <a:r>
              <a:rPr lang="ja-JP" altLang="en-US" sz="2800" dirty="0">
                <a:solidFill>
                  <a:srgbClr val="3A1FFF"/>
                </a:solidFill>
                <a:latin typeface="Gill Sans MT" charset="0"/>
              </a:rPr>
              <a:t>”</a:t>
            </a:r>
            <a:endParaRPr lang="en-US" altLang="ja-JP" sz="2800" dirty="0">
              <a:solidFill>
                <a:srgbClr val="3A1FFF"/>
              </a:solidFill>
              <a:latin typeface="Gill Sans MT" charset="0"/>
            </a:endParaRPr>
          </a:p>
          <a:p>
            <a:pPr lvl="1" eaLnBrk="1" hangingPunct="1"/>
            <a:r>
              <a:rPr lang="en-US" sz="2400" dirty="0">
                <a:latin typeface="Gill Sans MT" charset="0"/>
                <a:cs typeface="Arial" charset="0"/>
              </a:rPr>
              <a:t>Interconnected ISPs, enterprise networks, now also cloud service providers</a:t>
            </a:r>
          </a:p>
          <a:p>
            <a:pPr eaLnBrk="1" hangingPunct="1">
              <a:buSzPct val="75000"/>
            </a:pPr>
            <a:r>
              <a:rPr lang="en-US" sz="2800" i="1" dirty="0">
                <a:solidFill>
                  <a:srgbClr val="3A1FFF"/>
                </a:solidFill>
                <a:latin typeface="Gill Sans MT" charset="0"/>
              </a:rPr>
              <a:t>Protocols:</a:t>
            </a:r>
            <a:r>
              <a:rPr lang="en-US" sz="2800" dirty="0">
                <a:solidFill>
                  <a:srgbClr val="FF0000"/>
                </a:solidFill>
                <a:latin typeface="Gill Sans MT" charset="0"/>
              </a:rPr>
              <a:t> </a:t>
            </a:r>
            <a:r>
              <a:rPr lang="en-US" sz="2800" dirty="0">
                <a:latin typeface="Gill Sans MT" charset="0"/>
              </a:rPr>
              <a:t>define how to send, receive packets</a:t>
            </a:r>
          </a:p>
          <a:p>
            <a:pPr lvl="1"/>
            <a:r>
              <a:rPr lang="en-US" sz="2400" dirty="0">
                <a:latin typeface="Gill Sans MT" charset="0"/>
                <a:cs typeface="Arial" charset="0"/>
              </a:rPr>
              <a:t>e.g., HTTP, TCP, IP, 802.11</a:t>
            </a:r>
            <a:endParaRPr lang="en-US" sz="3200" dirty="0">
              <a:latin typeface="Gill Sans MT" charset="0"/>
              <a:cs typeface="Arial" charset="0"/>
            </a:endParaRPr>
          </a:p>
          <a:p>
            <a:pPr eaLnBrk="1" hangingPunct="1">
              <a:buSzPct val="75000"/>
            </a:pPr>
            <a:r>
              <a:rPr lang="en-US" sz="2800" i="1" dirty="0">
                <a:solidFill>
                  <a:srgbClr val="3A1FFF"/>
                </a:solidFill>
                <a:latin typeface="Gill Sans MT" charset="0"/>
              </a:rPr>
              <a:t>Internet protocol standards</a:t>
            </a:r>
          </a:p>
          <a:p>
            <a:pPr lvl="1" eaLnBrk="1" hangingPunct="1"/>
            <a:r>
              <a:rPr lang="en-US" sz="2400" dirty="0">
                <a:latin typeface="Gill Sans MT" charset="0"/>
                <a:cs typeface="Arial" charset="0"/>
              </a:rPr>
              <a:t>RFCs: “Request for Comments”</a:t>
            </a:r>
          </a:p>
          <a:p>
            <a:pPr lvl="2"/>
            <a:r>
              <a:rPr lang="en-US" sz="1800" dirty="0">
                <a:latin typeface="Gill Sans MT" charset="0"/>
                <a:cs typeface="Arial" charset="0"/>
                <a:hlinkClick r:id="rId3"/>
              </a:rPr>
              <a:t>https://www.rfc-editor.org/rfc-index.html</a:t>
            </a:r>
            <a:r>
              <a:rPr lang="en-US" sz="1800" dirty="0">
                <a:latin typeface="Gill Sans MT" charset="0"/>
                <a:cs typeface="Arial" charset="0"/>
              </a:rPr>
              <a:t> </a:t>
            </a:r>
          </a:p>
          <a:p>
            <a:pPr lvl="2"/>
            <a:r>
              <a:rPr lang="en-US" sz="1800" dirty="0">
                <a:latin typeface="Gill Sans MT" charset="0"/>
                <a:cs typeface="Arial" charset="0"/>
              </a:rPr>
              <a:t>Developed by Internet Engineering Task Force (IETF)</a:t>
            </a:r>
          </a:p>
          <a:p>
            <a:pPr lvl="1" eaLnBrk="1" hangingPunct="1"/>
            <a:r>
              <a:rPr lang="en-US" sz="2400" dirty="0">
                <a:latin typeface="Gill Sans MT" charset="0"/>
                <a:cs typeface="Arial" charset="0"/>
              </a:rPr>
              <a:t>IEEE Standards</a:t>
            </a:r>
          </a:p>
          <a:p>
            <a:pPr lvl="1"/>
            <a:r>
              <a:rPr lang="en-US" sz="2400" dirty="0">
                <a:latin typeface="Gill Sans MT" charset="0"/>
                <a:cs typeface="Arial" charset="0"/>
              </a:rPr>
              <a:t>W3C (World Wide Web Consortium), and others</a:t>
            </a:r>
          </a:p>
        </p:txBody>
      </p:sp>
      <p:sp>
        <p:nvSpPr>
          <p:cNvPr id="38915" name="Rectangle 2"/>
          <p:cNvSpPr>
            <a:spLocks noChangeArrowheads="1"/>
          </p:cNvSpPr>
          <p:nvPr/>
        </p:nvSpPr>
        <p:spPr bwMode="auto">
          <a:xfrm>
            <a:off x="212725" y="190500"/>
            <a:ext cx="8382000" cy="93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endParaRPr lang="en-US" sz="4400" dirty="0">
              <a:solidFill>
                <a:srgbClr val="000099"/>
              </a:solidFill>
              <a:latin typeface="Gill Sans MT" charset="0"/>
            </a:endParaRPr>
          </a:p>
        </p:txBody>
      </p:sp>
      <p:grpSp>
        <p:nvGrpSpPr>
          <p:cNvPr id="38917" name="Group 366"/>
          <p:cNvGrpSpPr>
            <a:grpSpLocks/>
          </p:cNvGrpSpPr>
          <p:nvPr/>
        </p:nvGrpSpPr>
        <p:grpSpPr bwMode="auto">
          <a:xfrm>
            <a:off x="5202238" y="1384300"/>
            <a:ext cx="3551237" cy="4743450"/>
            <a:chOff x="5202238" y="1384300"/>
            <a:chExt cx="3551237" cy="4743450"/>
          </a:xfrm>
        </p:grpSpPr>
        <p:sp>
          <p:nvSpPr>
            <p:cNvPr id="3891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20"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21"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8922" name="Group 418"/>
            <p:cNvGrpSpPr>
              <a:grpSpLocks/>
            </p:cNvGrpSpPr>
            <p:nvPr/>
          </p:nvGrpSpPr>
          <p:grpSpPr bwMode="auto">
            <a:xfrm>
              <a:off x="5278438" y="2974975"/>
              <a:ext cx="1458912" cy="933450"/>
              <a:chOff x="2889" y="1631"/>
              <a:chExt cx="980" cy="743"/>
            </a:xfrm>
          </p:grpSpPr>
          <p:sp>
            <p:nvSpPr>
              <p:cNvPr id="3927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927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3892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6"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7"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8"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9"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30"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8931"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8932"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8933"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4"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5"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6"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7"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8"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39"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0"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1"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7"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8"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9"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50"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51"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8952" name="Group 590"/>
            <p:cNvGrpSpPr>
              <a:grpSpLocks/>
            </p:cNvGrpSpPr>
            <p:nvPr/>
          </p:nvGrpSpPr>
          <p:grpSpPr bwMode="auto">
            <a:xfrm flipH="1">
              <a:off x="5775325" y="4533900"/>
              <a:ext cx="414337" cy="373063"/>
              <a:chOff x="2839" y="3501"/>
              <a:chExt cx="755" cy="803"/>
            </a:xfrm>
          </p:grpSpPr>
          <p:pic>
            <p:nvPicPr>
              <p:cNvPr id="39270" name="Picture 591" descr="desktop_computer_stylized_mediu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7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8953" name="Group 593"/>
            <p:cNvGrpSpPr>
              <a:grpSpLocks/>
            </p:cNvGrpSpPr>
            <p:nvPr/>
          </p:nvGrpSpPr>
          <p:grpSpPr bwMode="auto">
            <a:xfrm flipH="1">
              <a:off x="5457825" y="4954588"/>
              <a:ext cx="482600" cy="406400"/>
              <a:chOff x="2839" y="3501"/>
              <a:chExt cx="755" cy="803"/>
            </a:xfrm>
          </p:grpSpPr>
          <p:pic>
            <p:nvPicPr>
              <p:cNvPr id="39268" name="Picture 594" descr="desktop_computer_stylized_medium"/>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6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8954" name="Group 596"/>
            <p:cNvGrpSpPr>
              <a:grpSpLocks/>
            </p:cNvGrpSpPr>
            <p:nvPr/>
          </p:nvGrpSpPr>
          <p:grpSpPr bwMode="auto">
            <a:xfrm flipH="1">
              <a:off x="5935663" y="5256213"/>
              <a:ext cx="427037" cy="349250"/>
              <a:chOff x="2839" y="3501"/>
              <a:chExt cx="755" cy="803"/>
            </a:xfrm>
          </p:grpSpPr>
          <p:pic>
            <p:nvPicPr>
              <p:cNvPr id="39266" name="Picture 597" descr="desktop_computer_stylized_medium"/>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6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8955" name="Group 599"/>
            <p:cNvGrpSpPr>
              <a:grpSpLocks/>
            </p:cNvGrpSpPr>
            <p:nvPr/>
          </p:nvGrpSpPr>
          <p:grpSpPr bwMode="auto">
            <a:xfrm>
              <a:off x="6550025" y="5238750"/>
              <a:ext cx="427037" cy="350838"/>
              <a:chOff x="2839" y="3501"/>
              <a:chExt cx="755" cy="803"/>
            </a:xfrm>
          </p:grpSpPr>
          <p:pic>
            <p:nvPicPr>
              <p:cNvPr id="39264" name="Picture 600" descr="desktop_computer_stylized_medium"/>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6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pic>
          <p:nvPicPr>
            <p:cNvPr id="38956" name="Picture 603" descr="car_icon_small"/>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8957" name="Group 652"/>
            <p:cNvGrpSpPr>
              <a:grpSpLocks/>
            </p:cNvGrpSpPr>
            <p:nvPr/>
          </p:nvGrpSpPr>
          <p:grpSpPr bwMode="auto">
            <a:xfrm>
              <a:off x="5613400" y="1546225"/>
              <a:ext cx="415925" cy="385763"/>
              <a:chOff x="2751" y="1851"/>
              <a:chExt cx="462" cy="478"/>
            </a:xfrm>
          </p:grpSpPr>
          <p:pic>
            <p:nvPicPr>
              <p:cNvPr id="39262" name="Picture 653" descr="iphone_stylized_small"/>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263" name="Picture 654" descr="antenna_radiation_stylize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958" name="Group 665"/>
            <p:cNvGrpSpPr>
              <a:grpSpLocks/>
            </p:cNvGrpSpPr>
            <p:nvPr/>
          </p:nvGrpSpPr>
          <p:grpSpPr bwMode="auto">
            <a:xfrm>
              <a:off x="7689850" y="2395538"/>
              <a:ext cx="390525" cy="169863"/>
              <a:chOff x="4650" y="1129"/>
              <a:chExt cx="246" cy="95"/>
            </a:xfrm>
          </p:grpSpPr>
          <p:sp>
            <p:nvSpPr>
              <p:cNvPr id="392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57" name="Group 659"/>
              <p:cNvGrpSpPr>
                <a:grpSpLocks/>
              </p:cNvGrpSpPr>
              <p:nvPr/>
            </p:nvGrpSpPr>
            <p:grpSpPr bwMode="auto">
              <a:xfrm>
                <a:off x="4699" y="1145"/>
                <a:ext cx="138" cy="29"/>
                <a:chOff x="2468" y="1332"/>
                <a:chExt cx="310" cy="60"/>
              </a:xfrm>
            </p:grpSpPr>
            <p:sp>
              <p:nvSpPr>
                <p:cNvPr id="3926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6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5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5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59" name="Group 666"/>
            <p:cNvGrpSpPr>
              <a:grpSpLocks/>
            </p:cNvGrpSpPr>
            <p:nvPr/>
          </p:nvGrpSpPr>
          <p:grpSpPr bwMode="auto">
            <a:xfrm>
              <a:off x="7762875" y="2757488"/>
              <a:ext cx="390525" cy="176213"/>
              <a:chOff x="4650" y="1129"/>
              <a:chExt cx="246" cy="95"/>
            </a:xfrm>
          </p:grpSpPr>
          <p:sp>
            <p:nvSpPr>
              <p:cNvPr id="392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49" name="Group 670"/>
              <p:cNvGrpSpPr>
                <a:grpSpLocks/>
              </p:cNvGrpSpPr>
              <p:nvPr/>
            </p:nvGrpSpPr>
            <p:grpSpPr bwMode="auto">
              <a:xfrm>
                <a:off x="4699" y="1145"/>
                <a:ext cx="138" cy="29"/>
                <a:chOff x="2468" y="1332"/>
                <a:chExt cx="310" cy="60"/>
              </a:xfrm>
            </p:grpSpPr>
            <p:sp>
              <p:nvSpPr>
                <p:cNvPr id="3925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5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5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5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0" name="Group 675"/>
            <p:cNvGrpSpPr>
              <a:grpSpLocks/>
            </p:cNvGrpSpPr>
            <p:nvPr/>
          </p:nvGrpSpPr>
          <p:grpSpPr bwMode="auto">
            <a:xfrm>
              <a:off x="7204075" y="2493963"/>
              <a:ext cx="390525" cy="169863"/>
              <a:chOff x="4650" y="1129"/>
              <a:chExt cx="246" cy="95"/>
            </a:xfrm>
          </p:grpSpPr>
          <p:sp>
            <p:nvSpPr>
              <p:cNvPr id="392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41" name="Group 679"/>
              <p:cNvGrpSpPr>
                <a:grpSpLocks/>
              </p:cNvGrpSpPr>
              <p:nvPr/>
            </p:nvGrpSpPr>
            <p:grpSpPr bwMode="auto">
              <a:xfrm>
                <a:off x="4699" y="1145"/>
                <a:ext cx="138" cy="29"/>
                <a:chOff x="2468" y="1332"/>
                <a:chExt cx="310" cy="60"/>
              </a:xfrm>
            </p:grpSpPr>
            <p:sp>
              <p:nvSpPr>
                <p:cNvPr id="3924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4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4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4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1" name="Group 684"/>
            <p:cNvGrpSpPr>
              <a:grpSpLocks/>
            </p:cNvGrpSpPr>
            <p:nvPr/>
          </p:nvGrpSpPr>
          <p:grpSpPr bwMode="auto">
            <a:xfrm>
              <a:off x="7215188" y="2757488"/>
              <a:ext cx="390525" cy="169863"/>
              <a:chOff x="4650" y="1129"/>
              <a:chExt cx="246" cy="95"/>
            </a:xfrm>
          </p:grpSpPr>
          <p:sp>
            <p:nvSpPr>
              <p:cNvPr id="39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33" name="Group 688"/>
              <p:cNvGrpSpPr>
                <a:grpSpLocks/>
              </p:cNvGrpSpPr>
              <p:nvPr/>
            </p:nvGrpSpPr>
            <p:grpSpPr bwMode="auto">
              <a:xfrm>
                <a:off x="4699" y="1145"/>
                <a:ext cx="138" cy="29"/>
                <a:chOff x="2468" y="1332"/>
                <a:chExt cx="310" cy="60"/>
              </a:xfrm>
            </p:grpSpPr>
            <p:sp>
              <p:nvSpPr>
                <p:cNvPr id="3923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3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3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3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8962"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8963" name="Group 694"/>
            <p:cNvGrpSpPr>
              <a:grpSpLocks/>
            </p:cNvGrpSpPr>
            <p:nvPr/>
          </p:nvGrpSpPr>
          <p:grpSpPr bwMode="auto">
            <a:xfrm>
              <a:off x="7400925" y="3911600"/>
              <a:ext cx="485775" cy="203200"/>
              <a:chOff x="4650" y="1129"/>
              <a:chExt cx="246" cy="95"/>
            </a:xfrm>
          </p:grpSpPr>
          <p:sp>
            <p:nvSpPr>
              <p:cNvPr id="39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25" name="Group 698"/>
              <p:cNvGrpSpPr>
                <a:grpSpLocks/>
              </p:cNvGrpSpPr>
              <p:nvPr/>
            </p:nvGrpSpPr>
            <p:grpSpPr bwMode="auto">
              <a:xfrm>
                <a:off x="4699" y="1145"/>
                <a:ext cx="138" cy="29"/>
                <a:chOff x="2468" y="1332"/>
                <a:chExt cx="310" cy="60"/>
              </a:xfrm>
            </p:grpSpPr>
            <p:sp>
              <p:nvSpPr>
                <p:cNvPr id="3922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2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2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2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4" name="Group 712"/>
            <p:cNvGrpSpPr>
              <a:grpSpLocks/>
            </p:cNvGrpSpPr>
            <p:nvPr/>
          </p:nvGrpSpPr>
          <p:grpSpPr bwMode="auto">
            <a:xfrm>
              <a:off x="7081838" y="3630613"/>
              <a:ext cx="485775" cy="203200"/>
              <a:chOff x="4650" y="1129"/>
              <a:chExt cx="246" cy="95"/>
            </a:xfrm>
          </p:grpSpPr>
          <p:sp>
            <p:nvSpPr>
              <p:cNvPr id="39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17" name="Group 716"/>
              <p:cNvGrpSpPr>
                <a:grpSpLocks/>
              </p:cNvGrpSpPr>
              <p:nvPr/>
            </p:nvGrpSpPr>
            <p:grpSpPr bwMode="auto">
              <a:xfrm>
                <a:off x="4699" y="1145"/>
                <a:ext cx="138" cy="29"/>
                <a:chOff x="2468" y="1332"/>
                <a:chExt cx="310" cy="60"/>
              </a:xfrm>
            </p:grpSpPr>
            <p:sp>
              <p:nvSpPr>
                <p:cNvPr id="3922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2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1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1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5" name="Group 721"/>
            <p:cNvGrpSpPr>
              <a:grpSpLocks/>
            </p:cNvGrpSpPr>
            <p:nvPr/>
          </p:nvGrpSpPr>
          <p:grpSpPr bwMode="auto">
            <a:xfrm>
              <a:off x="7743825" y="3643313"/>
              <a:ext cx="485775" cy="203200"/>
              <a:chOff x="4650" y="1129"/>
              <a:chExt cx="246" cy="95"/>
            </a:xfrm>
          </p:grpSpPr>
          <p:sp>
            <p:nvSpPr>
              <p:cNvPr id="392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2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09" name="Group 725"/>
              <p:cNvGrpSpPr>
                <a:grpSpLocks/>
              </p:cNvGrpSpPr>
              <p:nvPr/>
            </p:nvGrpSpPr>
            <p:grpSpPr bwMode="auto">
              <a:xfrm>
                <a:off x="4699" y="1145"/>
                <a:ext cx="138" cy="29"/>
                <a:chOff x="2468" y="1332"/>
                <a:chExt cx="310" cy="60"/>
              </a:xfrm>
            </p:grpSpPr>
            <p:sp>
              <p:nvSpPr>
                <p:cNvPr id="3921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1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1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1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6" name="Group 730"/>
            <p:cNvGrpSpPr>
              <a:grpSpLocks/>
            </p:cNvGrpSpPr>
            <p:nvPr/>
          </p:nvGrpSpPr>
          <p:grpSpPr bwMode="auto">
            <a:xfrm>
              <a:off x="6962775" y="4505325"/>
              <a:ext cx="619125" cy="242888"/>
              <a:chOff x="4650" y="1129"/>
              <a:chExt cx="246" cy="95"/>
            </a:xfrm>
          </p:grpSpPr>
          <p:sp>
            <p:nvSpPr>
              <p:cNvPr id="391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1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2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201" name="Group 734"/>
              <p:cNvGrpSpPr>
                <a:grpSpLocks/>
              </p:cNvGrpSpPr>
              <p:nvPr/>
            </p:nvGrpSpPr>
            <p:grpSpPr bwMode="auto">
              <a:xfrm>
                <a:off x="4699" y="1145"/>
                <a:ext cx="138" cy="29"/>
                <a:chOff x="2468" y="1332"/>
                <a:chExt cx="310" cy="60"/>
              </a:xfrm>
            </p:grpSpPr>
            <p:sp>
              <p:nvSpPr>
                <p:cNvPr id="3920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20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20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0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7" name="Group 739"/>
            <p:cNvGrpSpPr>
              <a:grpSpLocks/>
            </p:cNvGrpSpPr>
            <p:nvPr/>
          </p:nvGrpSpPr>
          <p:grpSpPr bwMode="auto">
            <a:xfrm>
              <a:off x="7596188" y="4803775"/>
              <a:ext cx="619125" cy="242888"/>
              <a:chOff x="4650" y="1129"/>
              <a:chExt cx="246" cy="95"/>
            </a:xfrm>
          </p:grpSpPr>
          <p:sp>
            <p:nvSpPr>
              <p:cNvPr id="391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1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1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193" name="Group 743"/>
              <p:cNvGrpSpPr>
                <a:grpSpLocks/>
              </p:cNvGrpSpPr>
              <p:nvPr/>
            </p:nvGrpSpPr>
            <p:grpSpPr bwMode="auto">
              <a:xfrm>
                <a:off x="4699" y="1145"/>
                <a:ext cx="138" cy="29"/>
                <a:chOff x="2468" y="1332"/>
                <a:chExt cx="310" cy="60"/>
              </a:xfrm>
            </p:grpSpPr>
            <p:sp>
              <p:nvSpPr>
                <p:cNvPr id="3919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19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19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9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8" name="Group 748"/>
            <p:cNvGrpSpPr>
              <a:grpSpLocks/>
            </p:cNvGrpSpPr>
            <p:nvPr/>
          </p:nvGrpSpPr>
          <p:grpSpPr bwMode="auto">
            <a:xfrm>
              <a:off x="6246813" y="4848225"/>
              <a:ext cx="619125" cy="242888"/>
              <a:chOff x="4650" y="1129"/>
              <a:chExt cx="246" cy="95"/>
            </a:xfrm>
          </p:grpSpPr>
          <p:sp>
            <p:nvSpPr>
              <p:cNvPr id="391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1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1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185" name="Group 752"/>
              <p:cNvGrpSpPr>
                <a:grpSpLocks/>
              </p:cNvGrpSpPr>
              <p:nvPr/>
            </p:nvGrpSpPr>
            <p:grpSpPr bwMode="auto">
              <a:xfrm>
                <a:off x="4699" y="1145"/>
                <a:ext cx="138" cy="29"/>
                <a:chOff x="2468" y="1332"/>
                <a:chExt cx="310" cy="60"/>
              </a:xfrm>
            </p:grpSpPr>
            <p:sp>
              <p:nvSpPr>
                <p:cNvPr id="3918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18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18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8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69" name="Group 757"/>
            <p:cNvGrpSpPr>
              <a:grpSpLocks/>
            </p:cNvGrpSpPr>
            <p:nvPr/>
          </p:nvGrpSpPr>
          <p:grpSpPr bwMode="auto">
            <a:xfrm>
              <a:off x="6053138" y="3640138"/>
              <a:ext cx="390525" cy="169863"/>
              <a:chOff x="4650" y="1129"/>
              <a:chExt cx="246" cy="95"/>
            </a:xfrm>
          </p:grpSpPr>
          <p:sp>
            <p:nvSpPr>
              <p:cNvPr id="391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1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1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177" name="Group 761"/>
              <p:cNvGrpSpPr>
                <a:grpSpLocks/>
              </p:cNvGrpSpPr>
              <p:nvPr/>
            </p:nvGrpSpPr>
            <p:grpSpPr bwMode="auto">
              <a:xfrm>
                <a:off x="4699" y="1145"/>
                <a:ext cx="138" cy="29"/>
                <a:chOff x="2468" y="1332"/>
                <a:chExt cx="310" cy="60"/>
              </a:xfrm>
            </p:grpSpPr>
            <p:sp>
              <p:nvSpPr>
                <p:cNvPr id="3918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18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17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7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70" name="Group 767"/>
            <p:cNvGrpSpPr>
              <a:grpSpLocks/>
            </p:cNvGrpSpPr>
            <p:nvPr/>
          </p:nvGrpSpPr>
          <p:grpSpPr bwMode="auto">
            <a:xfrm>
              <a:off x="6353175" y="2487613"/>
              <a:ext cx="390525" cy="169863"/>
              <a:chOff x="4650" y="1129"/>
              <a:chExt cx="246" cy="95"/>
            </a:xfrm>
          </p:grpSpPr>
          <p:sp>
            <p:nvSpPr>
              <p:cNvPr id="391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391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391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9169" name="Group 771"/>
              <p:cNvGrpSpPr>
                <a:grpSpLocks/>
              </p:cNvGrpSpPr>
              <p:nvPr/>
            </p:nvGrpSpPr>
            <p:grpSpPr bwMode="auto">
              <a:xfrm>
                <a:off x="4699" y="1145"/>
                <a:ext cx="138" cy="29"/>
                <a:chOff x="2468" y="1332"/>
                <a:chExt cx="310" cy="60"/>
              </a:xfrm>
            </p:grpSpPr>
            <p:sp>
              <p:nvSpPr>
                <p:cNvPr id="3917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17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917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7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71" name="Group 776"/>
            <p:cNvGrpSpPr>
              <a:grpSpLocks/>
            </p:cNvGrpSpPr>
            <p:nvPr/>
          </p:nvGrpSpPr>
          <p:grpSpPr bwMode="auto">
            <a:xfrm>
              <a:off x="5611813" y="3500438"/>
              <a:ext cx="506412" cy="352425"/>
              <a:chOff x="2967" y="478"/>
              <a:chExt cx="788" cy="625"/>
            </a:xfrm>
          </p:grpSpPr>
          <p:pic>
            <p:nvPicPr>
              <p:cNvPr id="39164" name="Picture 777" descr="access_point_stylized_small"/>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165" name="Picture 778" descr="antenna_radiation_stylize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972" name="Group 779"/>
            <p:cNvGrpSpPr>
              <a:grpSpLocks/>
            </p:cNvGrpSpPr>
            <p:nvPr/>
          </p:nvGrpSpPr>
          <p:grpSpPr bwMode="auto">
            <a:xfrm>
              <a:off x="7132638" y="5003800"/>
              <a:ext cx="563562" cy="420688"/>
              <a:chOff x="2967" y="478"/>
              <a:chExt cx="788" cy="625"/>
            </a:xfrm>
          </p:grpSpPr>
          <p:pic>
            <p:nvPicPr>
              <p:cNvPr id="39162" name="Picture 780" descr="access_point_stylized_small"/>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163" name="Picture 781" descr="antenna_radiation_stylized"/>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973" name="Group 782"/>
            <p:cNvGrpSpPr>
              <a:grpSpLocks/>
            </p:cNvGrpSpPr>
            <p:nvPr/>
          </p:nvGrpSpPr>
          <p:grpSpPr bwMode="auto">
            <a:xfrm>
              <a:off x="6061075" y="1844675"/>
              <a:ext cx="457200" cy="631825"/>
              <a:chOff x="742" y="2409"/>
              <a:chExt cx="576" cy="881"/>
            </a:xfrm>
          </p:grpSpPr>
          <p:grpSp>
            <p:nvGrpSpPr>
              <p:cNvPr id="39144" name="Group 783"/>
              <p:cNvGrpSpPr>
                <a:grpSpLocks/>
              </p:cNvGrpSpPr>
              <p:nvPr/>
            </p:nvGrpSpPr>
            <p:grpSpPr bwMode="auto">
              <a:xfrm>
                <a:off x="832" y="2643"/>
                <a:ext cx="376" cy="647"/>
                <a:chOff x="3130" y="3288"/>
                <a:chExt cx="410" cy="742"/>
              </a:xfrm>
            </p:grpSpPr>
            <p:sp>
              <p:nvSpPr>
                <p:cNvPr id="3914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4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4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5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6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916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pic>
            <p:nvPicPr>
              <p:cNvPr id="39145" name="Picture 799" descr="cell_tower_radiation copy"/>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14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3897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mobile network</a:t>
              </a:r>
            </a:p>
          </p:txBody>
        </p:sp>
        <p:sp>
          <p:nvSpPr>
            <p:cNvPr id="3897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global ISP</a:t>
              </a:r>
            </a:p>
          </p:txBody>
        </p:sp>
        <p:sp>
          <p:nvSpPr>
            <p:cNvPr id="38976"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regional ISP</a:t>
              </a:r>
            </a:p>
          </p:txBody>
        </p:sp>
        <p:sp>
          <p:nvSpPr>
            <p:cNvPr id="3897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sz="1600"/>
                <a:t>home </a:t>
              </a:r>
            </a:p>
            <a:p>
              <a:pPr>
                <a:lnSpc>
                  <a:spcPct val="80000"/>
                </a:lnSpc>
              </a:pPr>
              <a:r>
                <a:rPr lang="en-US" sz="1600"/>
                <a:t>network</a:t>
              </a:r>
            </a:p>
          </p:txBody>
        </p:sp>
        <p:sp>
          <p:nvSpPr>
            <p:cNvPr id="3897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sz="1600"/>
                <a:t>institutional</a:t>
              </a:r>
            </a:p>
            <a:p>
              <a:pPr>
                <a:lnSpc>
                  <a:spcPct val="80000"/>
                </a:lnSpc>
              </a:pPr>
              <a:r>
                <a:rPr lang="en-US" sz="1600"/>
                <a:t>       network</a:t>
              </a:r>
            </a:p>
          </p:txBody>
        </p:sp>
        <p:grpSp>
          <p:nvGrpSpPr>
            <p:cNvPr id="38979" name="Group 950"/>
            <p:cNvGrpSpPr>
              <a:grpSpLocks/>
            </p:cNvGrpSpPr>
            <p:nvPr/>
          </p:nvGrpSpPr>
          <p:grpSpPr bwMode="auto">
            <a:xfrm>
              <a:off x="8240713" y="5002213"/>
              <a:ext cx="227012" cy="481013"/>
              <a:chOff x="4140" y="429"/>
              <a:chExt cx="1425" cy="2396"/>
            </a:xfrm>
          </p:grpSpPr>
          <p:sp>
            <p:nvSpPr>
              <p:cNvPr id="39112"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1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9114"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15"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1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17" name="Group 956"/>
              <p:cNvGrpSpPr>
                <a:grpSpLocks/>
              </p:cNvGrpSpPr>
              <p:nvPr/>
            </p:nvGrpSpPr>
            <p:grpSpPr bwMode="auto">
              <a:xfrm>
                <a:off x="4749" y="668"/>
                <a:ext cx="581" cy="145"/>
                <a:chOff x="614" y="2568"/>
                <a:chExt cx="725" cy="139"/>
              </a:xfrm>
            </p:grpSpPr>
            <p:sp>
              <p:nvSpPr>
                <p:cNvPr id="3914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4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11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19" name="Group 960"/>
              <p:cNvGrpSpPr>
                <a:grpSpLocks/>
              </p:cNvGrpSpPr>
              <p:nvPr/>
            </p:nvGrpSpPr>
            <p:grpSpPr bwMode="auto">
              <a:xfrm>
                <a:off x="4747" y="994"/>
                <a:ext cx="581" cy="134"/>
                <a:chOff x="614" y="2568"/>
                <a:chExt cx="725" cy="139"/>
              </a:xfrm>
            </p:grpSpPr>
            <p:sp>
              <p:nvSpPr>
                <p:cNvPr id="3914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4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12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912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22" name="Group 965"/>
              <p:cNvGrpSpPr>
                <a:grpSpLocks/>
              </p:cNvGrpSpPr>
              <p:nvPr/>
            </p:nvGrpSpPr>
            <p:grpSpPr bwMode="auto">
              <a:xfrm>
                <a:off x="4735" y="1627"/>
                <a:ext cx="582" cy="151"/>
                <a:chOff x="614" y="2568"/>
                <a:chExt cx="725" cy="139"/>
              </a:xfrm>
            </p:grpSpPr>
            <p:sp>
              <p:nvSpPr>
                <p:cNvPr id="3913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3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123"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9124" name="Group 969"/>
              <p:cNvGrpSpPr>
                <a:grpSpLocks/>
              </p:cNvGrpSpPr>
              <p:nvPr/>
            </p:nvGrpSpPr>
            <p:grpSpPr bwMode="auto">
              <a:xfrm>
                <a:off x="4739" y="1327"/>
                <a:ext cx="582" cy="139"/>
                <a:chOff x="614" y="2568"/>
                <a:chExt cx="725" cy="139"/>
              </a:xfrm>
            </p:grpSpPr>
            <p:sp>
              <p:nvSpPr>
                <p:cNvPr id="3913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3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12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9126"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27"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2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29"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3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913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913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3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913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3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8980" name="Group 983"/>
            <p:cNvGrpSpPr>
              <a:grpSpLocks/>
            </p:cNvGrpSpPr>
            <p:nvPr/>
          </p:nvGrpSpPr>
          <p:grpSpPr bwMode="auto">
            <a:xfrm>
              <a:off x="7924800" y="5303838"/>
              <a:ext cx="227012" cy="481013"/>
              <a:chOff x="4140" y="429"/>
              <a:chExt cx="1425" cy="2396"/>
            </a:xfrm>
          </p:grpSpPr>
          <p:sp>
            <p:nvSpPr>
              <p:cNvPr id="39080"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8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9082"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83"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8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85" name="Group 989"/>
              <p:cNvGrpSpPr>
                <a:grpSpLocks/>
              </p:cNvGrpSpPr>
              <p:nvPr/>
            </p:nvGrpSpPr>
            <p:grpSpPr bwMode="auto">
              <a:xfrm>
                <a:off x="4749" y="668"/>
                <a:ext cx="581" cy="145"/>
                <a:chOff x="614" y="2568"/>
                <a:chExt cx="725" cy="139"/>
              </a:xfrm>
            </p:grpSpPr>
            <p:sp>
              <p:nvSpPr>
                <p:cNvPr id="3911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1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08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87" name="Group 993"/>
              <p:cNvGrpSpPr>
                <a:grpSpLocks/>
              </p:cNvGrpSpPr>
              <p:nvPr/>
            </p:nvGrpSpPr>
            <p:grpSpPr bwMode="auto">
              <a:xfrm>
                <a:off x="4747" y="994"/>
                <a:ext cx="581" cy="134"/>
                <a:chOff x="614" y="2568"/>
                <a:chExt cx="725" cy="139"/>
              </a:xfrm>
            </p:grpSpPr>
            <p:sp>
              <p:nvSpPr>
                <p:cNvPr id="3910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0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08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908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90" name="Group 998"/>
              <p:cNvGrpSpPr>
                <a:grpSpLocks/>
              </p:cNvGrpSpPr>
              <p:nvPr/>
            </p:nvGrpSpPr>
            <p:grpSpPr bwMode="auto">
              <a:xfrm>
                <a:off x="4735" y="1627"/>
                <a:ext cx="582" cy="151"/>
                <a:chOff x="614" y="2568"/>
                <a:chExt cx="725" cy="139"/>
              </a:xfrm>
            </p:grpSpPr>
            <p:sp>
              <p:nvSpPr>
                <p:cNvPr id="3910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0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091"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9092" name="Group 1002"/>
              <p:cNvGrpSpPr>
                <a:grpSpLocks/>
              </p:cNvGrpSpPr>
              <p:nvPr/>
            </p:nvGrpSpPr>
            <p:grpSpPr bwMode="auto">
              <a:xfrm>
                <a:off x="4739" y="1327"/>
                <a:ext cx="582" cy="139"/>
                <a:chOff x="614" y="2568"/>
                <a:chExt cx="725" cy="139"/>
              </a:xfrm>
            </p:grpSpPr>
            <p:sp>
              <p:nvSpPr>
                <p:cNvPr id="3910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0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909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9094"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95"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9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097"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9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909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910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0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910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10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8981" name="Group 1016"/>
            <p:cNvGrpSpPr>
              <a:grpSpLocks/>
            </p:cNvGrpSpPr>
            <p:nvPr/>
          </p:nvGrpSpPr>
          <p:grpSpPr bwMode="auto">
            <a:xfrm>
              <a:off x="5302250" y="2043113"/>
              <a:ext cx="534987" cy="407988"/>
              <a:chOff x="877" y="1008"/>
              <a:chExt cx="2747" cy="2591"/>
            </a:xfrm>
          </p:grpSpPr>
          <p:pic>
            <p:nvPicPr>
              <p:cNvPr id="39057" name="Picture 1017" descr="antenna_stylized"/>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058" name="Picture 1018" descr="laptop_keyboar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59"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60" name="Picture 1020" descr="screen"/>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61"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2"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3"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4"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5"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6"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9067" name="Group 1027"/>
              <p:cNvGrpSpPr>
                <a:grpSpLocks/>
              </p:cNvGrpSpPr>
              <p:nvPr/>
            </p:nvGrpSpPr>
            <p:grpSpPr bwMode="auto">
              <a:xfrm>
                <a:off x="1709" y="3008"/>
                <a:ext cx="507" cy="234"/>
                <a:chOff x="1740" y="2642"/>
                <a:chExt cx="752" cy="327"/>
              </a:xfrm>
            </p:grpSpPr>
            <p:sp>
              <p:nvSpPr>
                <p:cNvPr id="3907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9068"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69"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0"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1"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2"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7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8982" name="Group 1064"/>
            <p:cNvGrpSpPr>
              <a:grpSpLocks/>
            </p:cNvGrpSpPr>
            <p:nvPr/>
          </p:nvGrpSpPr>
          <p:grpSpPr bwMode="auto">
            <a:xfrm>
              <a:off x="6872288" y="5486400"/>
              <a:ext cx="474662" cy="407988"/>
              <a:chOff x="877" y="1008"/>
              <a:chExt cx="2747" cy="2591"/>
            </a:xfrm>
          </p:grpSpPr>
          <p:pic>
            <p:nvPicPr>
              <p:cNvPr id="39034" name="Picture 1065" descr="antenna_stylized"/>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035" name="Picture 1066" descr="laptop_keyboar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36"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37" name="Picture 1068" descr="screen"/>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38"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39"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0"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1"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2"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3"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9044" name="Group 1075"/>
              <p:cNvGrpSpPr>
                <a:grpSpLocks/>
              </p:cNvGrpSpPr>
              <p:nvPr/>
            </p:nvGrpSpPr>
            <p:grpSpPr bwMode="auto">
              <a:xfrm>
                <a:off x="1709" y="3008"/>
                <a:ext cx="507" cy="234"/>
                <a:chOff x="1740" y="2642"/>
                <a:chExt cx="752" cy="327"/>
              </a:xfrm>
            </p:grpSpPr>
            <p:sp>
              <p:nvSpPr>
                <p:cNvPr id="3905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9045"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6"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7"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8"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49"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5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8983" name="Group 1114"/>
            <p:cNvGrpSpPr>
              <a:grpSpLocks/>
            </p:cNvGrpSpPr>
            <p:nvPr/>
          </p:nvGrpSpPr>
          <p:grpSpPr bwMode="auto">
            <a:xfrm>
              <a:off x="5561013" y="3041650"/>
              <a:ext cx="444500" cy="407988"/>
              <a:chOff x="877" y="1008"/>
              <a:chExt cx="2747" cy="2591"/>
            </a:xfrm>
          </p:grpSpPr>
          <p:pic>
            <p:nvPicPr>
              <p:cNvPr id="39011" name="Picture 1115" descr="antenna_stylized"/>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012" name="Picture 1116" descr="laptop_keyboard"/>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13"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14" name="Picture 1118" descr="screen"/>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15"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16"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17"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18"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19"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0"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9021" name="Group 1125"/>
              <p:cNvGrpSpPr>
                <a:grpSpLocks/>
              </p:cNvGrpSpPr>
              <p:nvPr/>
            </p:nvGrpSpPr>
            <p:grpSpPr bwMode="auto">
              <a:xfrm>
                <a:off x="1709" y="3008"/>
                <a:ext cx="507" cy="234"/>
                <a:chOff x="1740" y="2642"/>
                <a:chExt cx="752" cy="327"/>
              </a:xfrm>
            </p:grpSpPr>
            <p:sp>
              <p:nvSpPr>
                <p:cNvPr id="3902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3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3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3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3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9022"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3"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4"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5"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6"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2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8984" name="Group 1139"/>
            <p:cNvGrpSpPr>
              <a:grpSpLocks/>
            </p:cNvGrpSpPr>
            <p:nvPr/>
          </p:nvGrpSpPr>
          <p:grpSpPr bwMode="auto">
            <a:xfrm flipH="1">
              <a:off x="5940425" y="3222625"/>
              <a:ext cx="414337" cy="373063"/>
              <a:chOff x="2839" y="3501"/>
              <a:chExt cx="755" cy="803"/>
            </a:xfrm>
          </p:grpSpPr>
          <p:pic>
            <p:nvPicPr>
              <p:cNvPr id="39009" name="Picture 1140" descr="desktop_computer_stylized_mediu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1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38985" name="Group 1142"/>
            <p:cNvGrpSpPr>
              <a:grpSpLocks/>
            </p:cNvGrpSpPr>
            <p:nvPr/>
          </p:nvGrpSpPr>
          <p:grpSpPr bwMode="auto">
            <a:xfrm>
              <a:off x="7307263" y="5422900"/>
              <a:ext cx="474662" cy="407988"/>
              <a:chOff x="877" y="1008"/>
              <a:chExt cx="2747" cy="2591"/>
            </a:xfrm>
          </p:grpSpPr>
          <p:pic>
            <p:nvPicPr>
              <p:cNvPr id="38986" name="Picture 1143" descr="antenna_stylized"/>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87" name="Picture 1144" descr="laptop_keyboar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88"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8989" name="Picture 1146" descr="screen"/>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90"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1"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2"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3"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4"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5"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8996" name="Group 1153"/>
              <p:cNvGrpSpPr>
                <a:grpSpLocks/>
              </p:cNvGrpSpPr>
              <p:nvPr/>
            </p:nvGrpSpPr>
            <p:grpSpPr bwMode="auto">
              <a:xfrm>
                <a:off x="1709" y="3008"/>
                <a:ext cx="507" cy="234"/>
                <a:chOff x="1740" y="2642"/>
                <a:chExt cx="752" cy="327"/>
              </a:xfrm>
            </p:grpSpPr>
            <p:sp>
              <p:nvSpPr>
                <p:cNvPr id="3900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38997"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8"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99"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0"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1"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0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sp>
        <p:nvSpPr>
          <p:cNvPr id="5" name="Slide Number Placeholder 4">
            <a:extLst>
              <a:ext uri="{FF2B5EF4-FFF2-40B4-BE49-F238E27FC236}">
                <a16:creationId xmlns:a16="http://schemas.microsoft.com/office/drawing/2014/main" id="{011103B2-ACB8-4D49-8663-DEDED9F5AAE7}"/>
              </a:ext>
            </a:extLst>
          </p:cNvPr>
          <p:cNvSpPr>
            <a:spLocks noGrp="1"/>
          </p:cNvSpPr>
          <p:nvPr>
            <p:ph type="sldNum" sz="quarter" idx="12"/>
          </p:nvPr>
        </p:nvSpPr>
        <p:spPr>
          <a:xfrm>
            <a:off x="4343400" y="6673850"/>
            <a:ext cx="457200" cy="184150"/>
          </a:xfrm>
          <a:prstGeom prst="rect">
            <a:avLst/>
          </a:prstGeom>
        </p:spPr>
        <p:txBody>
          <a:bodyPr/>
          <a:lstStyle/>
          <a:p>
            <a:pPr>
              <a:defRPr/>
            </a:pPr>
            <a:fld id="{B846B7D9-7BDB-7541-8325-00A37CD224A3}" type="slidenum">
              <a:rPr lang="en-US" smtClean="0"/>
              <a:pPr>
                <a:defRPr/>
              </a:pPr>
              <a:t>13</a:t>
            </a:fld>
            <a:endParaRPr lang="en-US" dirty="0"/>
          </a:p>
        </p:txBody>
      </p:sp>
    </p:spTree>
    <p:extLst>
      <p:ext uri="{BB962C8B-B14F-4D97-AF65-F5344CB8AC3E}">
        <p14:creationId xmlns:p14="http://schemas.microsoft.com/office/powerpoint/2010/main" val="231923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1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9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dirty="0">
                <a:latin typeface="Helvetica Neue" panose="02000503000000020004" pitchFamily="2" charset="0"/>
                <a:ea typeface="Helvetica Neue" panose="02000503000000020004" pitchFamily="2" charset="0"/>
                <a:cs typeface="Helvetica Neue" panose="02000503000000020004" pitchFamily="2" charset="0"/>
              </a:rPr>
              <a:t>What i</a:t>
            </a:r>
            <a:r>
              <a:rPr lang="en-US" altLang="ja-JP" dirty="0">
                <a:latin typeface="Helvetica Neue" panose="02000503000000020004" pitchFamily="2" charset="0"/>
                <a:ea typeface="Helvetica Neue" panose="02000503000000020004" pitchFamily="2" charset="0"/>
                <a:cs typeface="Helvetica Neue" panose="02000503000000020004" pitchFamily="2" charset="0"/>
              </a:rPr>
              <a:t>s a protocol?</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013" name="Rectangle 4"/>
          <p:cNvSpPr>
            <a:spLocks noGrp="1" noChangeArrowheads="1"/>
          </p:cNvSpPr>
          <p:nvPr>
            <p:ph sz="half" idx="2"/>
          </p:nvPr>
        </p:nvSpPr>
        <p:spPr>
          <a:xfrm>
            <a:off x="4868605" y="995177"/>
            <a:ext cx="4204275" cy="2208893"/>
          </a:xfrm>
        </p:spPr>
        <p:txBody>
          <a:bodyPr>
            <a:normAutofit/>
          </a:bodyPr>
          <a:lstStyle/>
          <a:p>
            <a:pPr>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 specific messages sent</a:t>
            </a:r>
          </a:p>
          <a:p>
            <a:pPr>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 specific actions taken when the messages received</a:t>
            </a:r>
          </a:p>
        </p:txBody>
      </p:sp>
      <p:sp>
        <p:nvSpPr>
          <p:cNvPr id="3" name="Footer Placeholder 2"/>
          <p:cNvSpPr>
            <a:spLocks noGrp="1"/>
          </p:cNvSpPr>
          <p:nvPr>
            <p:ph type="ftr" sz="quarter" idx="11"/>
          </p:nvPr>
        </p:nvSpPr>
        <p:spPr>
          <a:xfrm>
            <a:off x="7595616" y="6675661"/>
            <a:ext cx="1548384" cy="182339"/>
          </a:xfrm>
        </p:spPr>
        <p:txBody>
          <a:bodyPr/>
          <a:lstStyle/>
          <a:p>
            <a:pPr>
              <a:defRPr/>
            </a:pPr>
            <a:r>
              <a:rPr lang="nl-NL" dirty="0"/>
              <a:t>CS118 - Winter 2025</a:t>
            </a:r>
            <a:endParaRPr lang="en-US" dirty="0"/>
          </a:p>
        </p:txBody>
      </p:sp>
      <p:sp>
        <p:nvSpPr>
          <p:cNvPr id="4" name="Slide Number Placeholder 3">
            <a:extLst>
              <a:ext uri="{FF2B5EF4-FFF2-40B4-BE49-F238E27FC236}">
                <a16:creationId xmlns:a16="http://schemas.microsoft.com/office/drawing/2014/main" id="{833C1E87-AAE9-8741-8931-718FF52EE720}"/>
              </a:ext>
            </a:extLst>
          </p:cNvPr>
          <p:cNvSpPr>
            <a:spLocks noGrp="1"/>
          </p:cNvSpPr>
          <p:nvPr>
            <p:ph type="sldNum" sz="quarter" idx="12"/>
          </p:nvPr>
        </p:nvSpPr>
        <p:spPr>
          <a:xfrm>
            <a:off x="4343400" y="6673850"/>
            <a:ext cx="457200" cy="184150"/>
          </a:xfrm>
        </p:spPr>
        <p:txBody>
          <a:bodyPr/>
          <a:lstStyle/>
          <a:p>
            <a:pPr>
              <a:defRPr/>
            </a:pPr>
            <a:fld id="{FAAFCD32-5067-474B-BE6E-487EE984DCED}" type="slidenum">
              <a:rPr lang="en-US" smtClean="0"/>
              <a:pPr>
                <a:defRPr/>
              </a:pPr>
              <a:t>14</a:t>
            </a:fld>
            <a:endParaRPr lang="en-US" dirty="0"/>
          </a:p>
        </p:txBody>
      </p:sp>
      <p:sp>
        <p:nvSpPr>
          <p:cNvPr id="24" name="Rectangle 3">
            <a:extLst>
              <a:ext uri="{FF2B5EF4-FFF2-40B4-BE49-F238E27FC236}">
                <a16:creationId xmlns:a16="http://schemas.microsoft.com/office/drawing/2014/main" id="{C3B5FE1D-7536-3C4D-864A-3B120696DD0F}"/>
              </a:ext>
            </a:extLst>
          </p:cNvPr>
          <p:cNvSpPr>
            <a:spLocks noGrp="1" noChangeArrowheads="1"/>
          </p:cNvSpPr>
          <p:nvPr>
            <p:ph sz="half" idx="1"/>
          </p:nvPr>
        </p:nvSpPr>
        <p:spPr>
          <a:xfrm>
            <a:off x="309819" y="2999863"/>
            <a:ext cx="4235450" cy="3174795"/>
          </a:xfrm>
        </p:spPr>
        <p:txBody>
          <a:bodyPr>
            <a:normAutofit/>
          </a:bodyPr>
          <a:lstStyle/>
          <a:p>
            <a:pPr eaLnBrk="1" hangingPunct="1">
              <a:buFont typeface="Wingdings" charset="0"/>
              <a:buNone/>
            </a:pPr>
            <a:r>
              <a:rPr lang="en-US"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human protocols:</a:t>
            </a: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a:t>
            </a: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eaLnBrk="1" hangingPunct="1">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600"/>
              </a:spcBef>
              <a:spcAft>
                <a:spcPts val="0"/>
              </a:spcAft>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Rectangle 3">
            <a:extLst>
              <a:ext uri="{FF2B5EF4-FFF2-40B4-BE49-F238E27FC236}">
                <a16:creationId xmlns:a16="http://schemas.microsoft.com/office/drawing/2014/main" id="{9C5D7A87-38E7-2E4C-B457-76F75356CC27}"/>
              </a:ext>
            </a:extLst>
          </p:cNvPr>
          <p:cNvSpPr txBox="1">
            <a:spLocks noChangeArrowheads="1"/>
          </p:cNvSpPr>
          <p:nvPr/>
        </p:nvSpPr>
        <p:spPr bwMode="auto">
          <a:xfrm>
            <a:off x="250825" y="984250"/>
            <a:ext cx="4235450" cy="1926098"/>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a:bodyPr>
          <a:lstStyle>
            <a:lvl1pPr marL="365760" indent="-365760" algn="l" rtl="0" eaLnBrk="1" fontAlgn="base" hangingPunct="1">
              <a:spcBef>
                <a:spcPts val="1200"/>
              </a:spcBef>
              <a:spcAft>
                <a:spcPts val="0"/>
              </a:spcAft>
              <a:buClr>
                <a:srgbClr val="000099"/>
              </a:buClr>
              <a:buFont typeface="Wingdings" pitchFamily="-65" charset="2"/>
              <a:buChar char="w"/>
              <a:defRPr sz="2800">
                <a:solidFill>
                  <a:schemeClr val="tx1"/>
                </a:solidFill>
                <a:latin typeface="Helvetica Neue"/>
                <a:ea typeface="+mn-ea"/>
                <a:cs typeface="Helvetica Neue"/>
              </a:defRPr>
            </a:lvl1pPr>
            <a:lvl2pPr marL="731520" indent="-365760" algn="l" rtl="0" eaLnBrk="1" fontAlgn="base" hangingPunct="1">
              <a:spcBef>
                <a:spcPts val="0"/>
              </a:spcBef>
              <a:spcAft>
                <a:spcPts val="0"/>
              </a:spcAft>
              <a:buClr>
                <a:srgbClr val="000099"/>
              </a:buClr>
              <a:buSzPct val="50000"/>
              <a:buFont typeface="Wingdings" pitchFamily="-65" charset="2"/>
              <a:buChar char="n"/>
              <a:defRPr sz="2400">
                <a:solidFill>
                  <a:schemeClr val="tx1"/>
                </a:solidFill>
                <a:latin typeface="Helvetica Neue"/>
                <a:ea typeface="ＭＳ Ｐゴシック" pitchFamily="-65" charset="-128"/>
                <a:cs typeface="Helvetica Neue"/>
              </a:defRPr>
            </a:lvl2pPr>
            <a:lvl3pPr marL="1005840" indent="-274320" algn="l" rtl="0" eaLnBrk="1" fontAlgn="base" hangingPunct="1">
              <a:spcBef>
                <a:spcPts val="0"/>
              </a:spcBef>
              <a:spcAft>
                <a:spcPct val="0"/>
              </a:spcAft>
              <a:buClr>
                <a:srgbClr val="000099"/>
              </a:buClr>
              <a:buSzPct val="60000"/>
              <a:buFont typeface="Wingdings" pitchFamily="-65" charset="2"/>
              <a:buChar char="l"/>
              <a:defRPr sz="20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18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18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18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18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18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1800">
                <a:solidFill>
                  <a:schemeClr val="tx1"/>
                </a:solidFill>
                <a:latin typeface="+mn-lt"/>
                <a:ea typeface="ＭＳ Ｐゴシック" pitchFamily="-65" charset="-128"/>
              </a:defRPr>
            </a:lvl9pPr>
          </a:lstStyle>
          <a:p>
            <a:pPr marL="91440" indent="0">
              <a:buFont typeface="Wingdings" pitchFamily="-65" charset="2"/>
              <a:buNone/>
            </a:pPr>
            <a:r>
              <a:rPr lang="en-US" i="1" kern="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Traffic light protocol</a:t>
            </a:r>
          </a:p>
          <a:p>
            <a:pPr marL="457200">
              <a:spcBef>
                <a:spcPts val="600"/>
              </a:spcBef>
            </a:pPr>
            <a:r>
              <a:rPr lang="en-US" sz="2400" kern="0" dirty="0">
                <a:latin typeface="Helvetica Neue" panose="02000503000000020004" pitchFamily="2" charset="0"/>
                <a:ea typeface="Helvetica Neue" panose="02000503000000020004" pitchFamily="2" charset="0"/>
                <a:cs typeface="Helvetica Neue" panose="02000503000000020004" pitchFamily="2" charset="0"/>
              </a:rPr>
              <a:t>Green: go</a:t>
            </a:r>
          </a:p>
          <a:p>
            <a:pPr marL="457200">
              <a:spcBef>
                <a:spcPts val="600"/>
              </a:spcBef>
            </a:pPr>
            <a:r>
              <a:rPr lang="en-US" sz="2400" kern="0" dirty="0">
                <a:latin typeface="Helvetica Neue" panose="02000503000000020004" pitchFamily="2" charset="0"/>
                <a:ea typeface="Helvetica Neue" panose="02000503000000020004" pitchFamily="2" charset="0"/>
                <a:cs typeface="Helvetica Neue" panose="02000503000000020004" pitchFamily="2" charset="0"/>
              </a:rPr>
              <a:t>Red:    stop</a:t>
            </a:r>
          </a:p>
          <a:p>
            <a:pPr marL="457200">
              <a:spcBef>
                <a:spcPts val="600"/>
              </a:spcBef>
            </a:pPr>
            <a:r>
              <a:rPr lang="en-US" sz="2400" kern="0" dirty="0">
                <a:latin typeface="Helvetica Neue" panose="02000503000000020004" pitchFamily="2" charset="0"/>
                <a:ea typeface="Helvetica Neue" panose="02000503000000020004" pitchFamily="2" charset="0"/>
                <a:cs typeface="Helvetica Neue" panose="02000503000000020004" pitchFamily="2" charset="0"/>
              </a:rPr>
              <a:t>Yellow: slow down - stop</a:t>
            </a:r>
          </a:p>
        </p:txBody>
      </p:sp>
      <p:grpSp>
        <p:nvGrpSpPr>
          <p:cNvPr id="28" name="Group 27">
            <a:extLst>
              <a:ext uri="{FF2B5EF4-FFF2-40B4-BE49-F238E27FC236}">
                <a16:creationId xmlns:a16="http://schemas.microsoft.com/office/drawing/2014/main" id="{CA840B0E-1827-5740-BF24-C76467422CC2}"/>
              </a:ext>
            </a:extLst>
          </p:cNvPr>
          <p:cNvGrpSpPr/>
          <p:nvPr/>
        </p:nvGrpSpPr>
        <p:grpSpPr>
          <a:xfrm>
            <a:off x="746306" y="3492220"/>
            <a:ext cx="3171010" cy="2470924"/>
            <a:chOff x="954940" y="1409700"/>
            <a:chExt cx="3095625" cy="2514600"/>
          </a:xfrm>
        </p:grpSpPr>
        <p:sp>
          <p:nvSpPr>
            <p:cNvPr id="29" name="Line 10">
              <a:extLst>
                <a:ext uri="{FF2B5EF4-FFF2-40B4-BE49-F238E27FC236}">
                  <a16:creationId xmlns:a16="http://schemas.microsoft.com/office/drawing/2014/main" id="{85D9B4B3-D06B-B84D-8E28-B14E1D7610D4}"/>
                </a:ext>
              </a:extLst>
            </p:cNvPr>
            <p:cNvSpPr>
              <a:spLocks noChangeShapeType="1"/>
            </p:cNvSpPr>
            <p:nvPr/>
          </p:nvSpPr>
          <p:spPr bwMode="auto">
            <a:xfrm>
              <a:off x="1502627" y="1804987"/>
              <a:ext cx="1762125" cy="276225"/>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pic>
          <p:nvPicPr>
            <p:cNvPr id="30" name="Picture 62" descr="Alice">
              <a:extLst>
                <a:ext uri="{FF2B5EF4-FFF2-40B4-BE49-F238E27FC236}">
                  <a16:creationId xmlns:a16="http://schemas.microsoft.com/office/drawing/2014/main" id="{9616C5F4-2FCB-0247-BAE1-8C4E6398DE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940" y="1409700"/>
              <a:ext cx="56197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63" descr="Bob">
              <a:extLst>
                <a:ext uri="{FF2B5EF4-FFF2-40B4-BE49-F238E27FC236}">
                  <a16:creationId xmlns:a16="http://schemas.microsoft.com/office/drawing/2014/main" id="{2AEA6037-3C45-1A46-AB3F-4227E72679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74290" y="1804987"/>
              <a:ext cx="676275" cy="69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 Box 64">
              <a:extLst>
                <a:ext uri="{FF2B5EF4-FFF2-40B4-BE49-F238E27FC236}">
                  <a16:creationId xmlns:a16="http://schemas.microsoft.com/office/drawing/2014/main" id="{89FE4BAE-438B-154A-9F40-8720840F38A0}"/>
                </a:ext>
              </a:extLst>
            </p:cNvPr>
            <p:cNvSpPr txBox="1">
              <a:spLocks noChangeArrowheads="1"/>
            </p:cNvSpPr>
            <p:nvPr/>
          </p:nvSpPr>
          <p:spPr bwMode="auto">
            <a:xfrm>
              <a:off x="1943952" y="1517650"/>
              <a:ext cx="453201" cy="479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t>Hi</a:t>
              </a:r>
            </a:p>
          </p:txBody>
        </p:sp>
        <p:sp>
          <p:nvSpPr>
            <p:cNvPr id="33" name="Line 66">
              <a:extLst>
                <a:ext uri="{FF2B5EF4-FFF2-40B4-BE49-F238E27FC236}">
                  <a16:creationId xmlns:a16="http://schemas.microsoft.com/office/drawing/2014/main" id="{0C516E48-2DE4-3149-8447-31AC0D7C2001}"/>
                </a:ext>
              </a:extLst>
            </p:cNvPr>
            <p:cNvSpPr>
              <a:spLocks noChangeShapeType="1"/>
            </p:cNvSpPr>
            <p:nvPr/>
          </p:nvSpPr>
          <p:spPr bwMode="auto">
            <a:xfrm flipV="1">
              <a:off x="1194652" y="2363787"/>
              <a:ext cx="2085975" cy="361950"/>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Text Box 67">
              <a:extLst>
                <a:ext uri="{FF2B5EF4-FFF2-40B4-BE49-F238E27FC236}">
                  <a16:creationId xmlns:a16="http://schemas.microsoft.com/office/drawing/2014/main" id="{9A720BAF-C5AE-F146-BCC0-6243F9E3C841}"/>
                </a:ext>
              </a:extLst>
            </p:cNvPr>
            <p:cNvSpPr txBox="1">
              <a:spLocks noChangeArrowheads="1"/>
            </p:cNvSpPr>
            <p:nvPr/>
          </p:nvSpPr>
          <p:spPr bwMode="auto">
            <a:xfrm>
              <a:off x="1934427" y="2141538"/>
              <a:ext cx="453201" cy="479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Hi</a:t>
              </a:r>
            </a:p>
          </p:txBody>
        </p:sp>
        <p:sp>
          <p:nvSpPr>
            <p:cNvPr id="35" name="Line 70">
              <a:extLst>
                <a:ext uri="{FF2B5EF4-FFF2-40B4-BE49-F238E27FC236}">
                  <a16:creationId xmlns:a16="http://schemas.microsoft.com/office/drawing/2014/main" id="{8826C88F-E23F-2F40-89A5-4D76FA76D21F}"/>
                </a:ext>
              </a:extLst>
            </p:cNvPr>
            <p:cNvSpPr>
              <a:spLocks noChangeShapeType="1"/>
            </p:cNvSpPr>
            <p:nvPr/>
          </p:nvSpPr>
          <p:spPr bwMode="auto">
            <a:xfrm>
              <a:off x="1178777" y="2795587"/>
              <a:ext cx="2162175" cy="43815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6" name="Group 72">
              <a:extLst>
                <a:ext uri="{FF2B5EF4-FFF2-40B4-BE49-F238E27FC236}">
                  <a16:creationId xmlns:a16="http://schemas.microsoft.com/office/drawing/2014/main" id="{3DDA43ED-3942-3B4D-A72B-4CE38871104F}"/>
                </a:ext>
              </a:extLst>
            </p:cNvPr>
            <p:cNvGrpSpPr>
              <a:grpSpLocks/>
            </p:cNvGrpSpPr>
            <p:nvPr/>
          </p:nvGrpSpPr>
          <p:grpSpPr bwMode="auto">
            <a:xfrm>
              <a:off x="1683602" y="2727325"/>
              <a:ext cx="1082674" cy="847725"/>
              <a:chOff x="740" y="2747"/>
              <a:chExt cx="682" cy="534"/>
            </a:xfrm>
          </p:grpSpPr>
          <p:sp>
            <p:nvSpPr>
              <p:cNvPr id="41" name="Rectangle 71">
                <a:extLst>
                  <a:ext uri="{FF2B5EF4-FFF2-40B4-BE49-F238E27FC236}">
                    <a16:creationId xmlns:a16="http://schemas.microsoft.com/office/drawing/2014/main" id="{AD78BF49-805E-0248-8145-55080349035F}"/>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2" name="Text Box 69">
                <a:extLst>
                  <a:ext uri="{FF2B5EF4-FFF2-40B4-BE49-F238E27FC236}">
                    <a16:creationId xmlns:a16="http://schemas.microsoft.com/office/drawing/2014/main" id="{D3A27ACD-026F-D44F-8ADD-3DFD2776BACE}"/>
                  </a:ext>
                </a:extLst>
              </p:cNvPr>
              <p:cNvSpPr txBox="1">
                <a:spLocks noChangeArrowheads="1"/>
              </p:cNvSpPr>
              <p:nvPr/>
            </p:nvSpPr>
            <p:spPr bwMode="auto">
              <a:xfrm>
                <a:off x="740" y="2747"/>
                <a:ext cx="682" cy="53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dirty="0"/>
                  <a:t>Got the</a:t>
                </a:r>
              </a:p>
              <a:p>
                <a:pPr algn="ctr"/>
                <a:r>
                  <a:rPr lang="en-US" sz="2000" dirty="0"/>
                  <a:t>time?</a:t>
                </a:r>
              </a:p>
            </p:txBody>
          </p:sp>
        </p:grpSp>
        <p:sp>
          <p:nvSpPr>
            <p:cNvPr id="37" name="Line 73">
              <a:extLst>
                <a:ext uri="{FF2B5EF4-FFF2-40B4-BE49-F238E27FC236}">
                  <a16:creationId xmlns:a16="http://schemas.microsoft.com/office/drawing/2014/main" id="{2725FF3E-117A-444F-A4B4-6622D3A34DF5}"/>
                </a:ext>
              </a:extLst>
            </p:cNvPr>
            <p:cNvSpPr>
              <a:spLocks noChangeShapeType="1"/>
            </p:cNvSpPr>
            <p:nvPr/>
          </p:nvSpPr>
          <p:spPr bwMode="auto">
            <a:xfrm flipV="1">
              <a:off x="1340702" y="3367087"/>
              <a:ext cx="1952625" cy="333375"/>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8" name="Group 76">
              <a:extLst>
                <a:ext uri="{FF2B5EF4-FFF2-40B4-BE49-F238E27FC236}">
                  <a16:creationId xmlns:a16="http://schemas.microsoft.com/office/drawing/2014/main" id="{D8260505-4132-F24D-AB38-8E02347DFB85}"/>
                </a:ext>
              </a:extLst>
            </p:cNvPr>
            <p:cNvGrpSpPr>
              <a:grpSpLocks/>
            </p:cNvGrpSpPr>
            <p:nvPr/>
          </p:nvGrpSpPr>
          <p:grpSpPr bwMode="auto">
            <a:xfrm>
              <a:off x="1810603" y="3371850"/>
              <a:ext cx="830263" cy="552450"/>
              <a:chOff x="1046" y="2771"/>
              <a:chExt cx="523" cy="348"/>
            </a:xfrm>
          </p:grpSpPr>
          <p:sp>
            <p:nvSpPr>
              <p:cNvPr id="39" name="Rectangle 75">
                <a:extLst>
                  <a:ext uri="{FF2B5EF4-FFF2-40B4-BE49-F238E27FC236}">
                    <a16:creationId xmlns:a16="http://schemas.microsoft.com/office/drawing/2014/main" id="{DEE8ED12-AFEF-C248-82A5-5B655B4E93C2}"/>
                  </a:ext>
                </a:extLst>
              </p:cNvPr>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0" name="Text Box 74">
                <a:extLst>
                  <a:ext uri="{FF2B5EF4-FFF2-40B4-BE49-F238E27FC236}">
                    <a16:creationId xmlns:a16="http://schemas.microsoft.com/office/drawing/2014/main" id="{F4AADC4B-7B5E-8C49-98E1-8129E6780173}"/>
                  </a:ext>
                </a:extLst>
              </p:cNvPr>
              <p:cNvSpPr txBox="1">
                <a:spLocks noChangeArrowheads="1"/>
              </p:cNvSpPr>
              <p:nvPr/>
            </p:nvSpPr>
            <p:spPr bwMode="auto">
              <a:xfrm>
                <a:off x="1046" y="2771"/>
                <a:ext cx="523" cy="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2:00</a:t>
                </a:r>
              </a:p>
            </p:txBody>
          </p:sp>
        </p:grpSp>
      </p:grpSp>
      <p:grpSp>
        <p:nvGrpSpPr>
          <p:cNvPr id="7" name="Group 6">
            <a:extLst>
              <a:ext uri="{FF2B5EF4-FFF2-40B4-BE49-F238E27FC236}">
                <a16:creationId xmlns:a16="http://schemas.microsoft.com/office/drawing/2014/main" id="{2708E6DE-C1DD-7A41-B147-A6C4F50760F1}"/>
              </a:ext>
            </a:extLst>
          </p:cNvPr>
          <p:cNvGrpSpPr/>
          <p:nvPr/>
        </p:nvGrpSpPr>
        <p:grpSpPr>
          <a:xfrm>
            <a:off x="5222751" y="2911910"/>
            <a:ext cx="3820647" cy="3452970"/>
            <a:chOff x="5222751" y="2911910"/>
            <a:chExt cx="3820647" cy="3452970"/>
          </a:xfrm>
        </p:grpSpPr>
        <p:grpSp>
          <p:nvGrpSpPr>
            <p:cNvPr id="43" name="Group 42">
              <a:extLst>
                <a:ext uri="{FF2B5EF4-FFF2-40B4-BE49-F238E27FC236}">
                  <a16:creationId xmlns:a16="http://schemas.microsoft.com/office/drawing/2014/main" id="{676A5777-C6FE-2140-970B-A382D5843F67}"/>
                </a:ext>
              </a:extLst>
            </p:cNvPr>
            <p:cNvGrpSpPr/>
            <p:nvPr/>
          </p:nvGrpSpPr>
          <p:grpSpPr>
            <a:xfrm>
              <a:off x="5222751" y="3427999"/>
              <a:ext cx="3820647" cy="2936881"/>
              <a:chOff x="4275138" y="2339975"/>
              <a:chExt cx="3820647" cy="2936881"/>
            </a:xfrm>
          </p:grpSpPr>
          <p:sp>
            <p:nvSpPr>
              <p:cNvPr id="44" name="Rectangle 96">
                <a:extLst>
                  <a:ext uri="{FF2B5EF4-FFF2-40B4-BE49-F238E27FC236}">
                    <a16:creationId xmlns:a16="http://schemas.microsoft.com/office/drawing/2014/main" id="{C9AA1472-4337-C945-A721-77F2E2DAADE2}"/>
                  </a:ext>
                </a:extLst>
              </p:cNvPr>
              <p:cNvSpPr>
                <a:spLocks noChangeArrowheads="1"/>
              </p:cNvSpPr>
              <p:nvPr/>
            </p:nvSpPr>
            <p:spPr bwMode="auto">
              <a:xfrm>
                <a:off x="5441950" y="4078288"/>
                <a:ext cx="2653835" cy="2149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solidFill>
                    <a:srgbClr val="CC0000"/>
                  </a:solidFill>
                </a:endParaRPr>
              </a:p>
            </p:txBody>
          </p:sp>
          <p:sp>
            <p:nvSpPr>
              <p:cNvPr id="45" name="Line 85">
                <a:extLst>
                  <a:ext uri="{FF2B5EF4-FFF2-40B4-BE49-F238E27FC236}">
                    <a16:creationId xmlns:a16="http://schemas.microsoft.com/office/drawing/2014/main" id="{3CDAA091-9E29-9744-9B6B-29190A4BECBC}"/>
                  </a:ext>
                </a:extLst>
              </p:cNvPr>
              <p:cNvSpPr>
                <a:spLocks noChangeShapeType="1"/>
              </p:cNvSpPr>
              <p:nvPr/>
            </p:nvSpPr>
            <p:spPr bwMode="auto">
              <a:xfrm flipV="1">
                <a:off x="5131435" y="4835531"/>
                <a:ext cx="2343150" cy="428625"/>
              </a:xfrm>
              <a:prstGeom prst="line">
                <a:avLst/>
              </a:prstGeom>
              <a:noFill/>
              <a:ln w="28575">
                <a:solidFill>
                  <a:srgbClr val="3A1FFF"/>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Line 89">
                <a:extLst>
                  <a:ext uri="{FF2B5EF4-FFF2-40B4-BE49-F238E27FC236}">
                    <a16:creationId xmlns:a16="http://schemas.microsoft.com/office/drawing/2014/main" id="{DCE0813F-A616-3948-93C9-1CA96FD4DC1D}"/>
                  </a:ext>
                </a:extLst>
              </p:cNvPr>
              <p:cNvSpPr>
                <a:spLocks noChangeShapeType="1"/>
              </p:cNvSpPr>
              <p:nvPr/>
            </p:nvSpPr>
            <p:spPr bwMode="auto">
              <a:xfrm>
                <a:off x="5180013" y="2811463"/>
                <a:ext cx="2176462" cy="347662"/>
              </a:xfrm>
              <a:prstGeom prst="line">
                <a:avLst/>
              </a:prstGeom>
              <a:noFill/>
              <a:ln w="28575">
                <a:solidFill>
                  <a:srgbClr val="3A1F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7" name="Line 90">
                <a:extLst>
                  <a:ext uri="{FF2B5EF4-FFF2-40B4-BE49-F238E27FC236}">
                    <a16:creationId xmlns:a16="http://schemas.microsoft.com/office/drawing/2014/main" id="{F813E286-6EE8-6741-B92C-D8ECA23CC9EF}"/>
                  </a:ext>
                </a:extLst>
              </p:cNvPr>
              <p:cNvSpPr>
                <a:spLocks noChangeShapeType="1"/>
              </p:cNvSpPr>
              <p:nvPr/>
            </p:nvSpPr>
            <p:spPr bwMode="auto">
              <a:xfrm flipV="1">
                <a:off x="5118100" y="3317875"/>
                <a:ext cx="2216150" cy="398463"/>
              </a:xfrm>
              <a:prstGeom prst="line">
                <a:avLst/>
              </a:prstGeom>
              <a:noFill/>
              <a:ln w="28575">
                <a:solidFill>
                  <a:srgbClr val="3A1FFF"/>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Rectangle 92">
                <a:extLst>
                  <a:ext uri="{FF2B5EF4-FFF2-40B4-BE49-F238E27FC236}">
                    <a16:creationId xmlns:a16="http://schemas.microsoft.com/office/drawing/2014/main" id="{601BD9C4-1A70-9244-AD3F-60866DFE046B}"/>
                  </a:ext>
                </a:extLst>
              </p:cNvPr>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9" name="Text Box 91">
                <a:extLst>
                  <a:ext uri="{FF2B5EF4-FFF2-40B4-BE49-F238E27FC236}">
                    <a16:creationId xmlns:a16="http://schemas.microsoft.com/office/drawing/2014/main" id="{DA21F38F-9706-BA44-8168-FBFCC84ACB76}"/>
                  </a:ext>
                </a:extLst>
              </p:cNvPr>
              <p:cNvSpPr txBox="1">
                <a:spLocks noChangeArrowheads="1"/>
              </p:cNvSpPr>
              <p:nvPr/>
            </p:nvSpPr>
            <p:spPr bwMode="auto">
              <a:xfrm>
                <a:off x="5370513" y="3341688"/>
                <a:ext cx="18097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TCP connection</a:t>
                </a:r>
              </a:p>
              <a:p>
                <a:pPr algn="ctr">
                  <a:lnSpc>
                    <a:spcPct val="85000"/>
                  </a:lnSpc>
                </a:pPr>
                <a:r>
                  <a:rPr lang="en-US" sz="1800"/>
                  <a:t>response</a:t>
                </a:r>
              </a:p>
            </p:txBody>
          </p:sp>
          <p:sp>
            <p:nvSpPr>
              <p:cNvPr id="50" name="Line 94">
                <a:extLst>
                  <a:ext uri="{FF2B5EF4-FFF2-40B4-BE49-F238E27FC236}">
                    <a16:creationId xmlns:a16="http://schemas.microsoft.com/office/drawing/2014/main" id="{B571FE83-83E0-FB45-8368-6A5F46954475}"/>
                  </a:ext>
                </a:extLst>
              </p:cNvPr>
              <p:cNvSpPr>
                <a:spLocks noChangeShapeType="1"/>
              </p:cNvSpPr>
              <p:nvPr/>
            </p:nvSpPr>
            <p:spPr bwMode="auto">
              <a:xfrm>
                <a:off x="5131435" y="4139743"/>
                <a:ext cx="2339045" cy="585709"/>
              </a:xfrm>
              <a:prstGeom prst="line">
                <a:avLst/>
              </a:prstGeom>
              <a:noFill/>
              <a:ln w="28575">
                <a:solidFill>
                  <a:srgbClr val="3A1F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1" name="Rectangle 99">
                <a:extLst>
                  <a:ext uri="{FF2B5EF4-FFF2-40B4-BE49-F238E27FC236}">
                    <a16:creationId xmlns:a16="http://schemas.microsoft.com/office/drawing/2014/main" id="{0A25B103-1FC4-FA4F-8C9F-E5F649B82305}"/>
                  </a:ext>
                </a:extLst>
              </p:cNvPr>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2" name="Text Box 100">
                <a:extLst>
                  <a:ext uri="{FF2B5EF4-FFF2-40B4-BE49-F238E27FC236}">
                    <a16:creationId xmlns:a16="http://schemas.microsoft.com/office/drawing/2014/main" id="{DC5D06FC-E370-5D43-9BC9-C2D50B6D5D05}"/>
                  </a:ext>
                </a:extLst>
              </p:cNvPr>
              <p:cNvSpPr txBox="1">
                <a:spLocks noChangeArrowheads="1"/>
              </p:cNvSpPr>
              <p:nvPr/>
            </p:nvSpPr>
            <p:spPr bwMode="auto">
              <a:xfrm>
                <a:off x="5866448" y="4819656"/>
                <a:ext cx="930275" cy="4572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&lt;file&gt;</a:t>
                </a:r>
              </a:p>
            </p:txBody>
          </p:sp>
          <p:sp>
            <p:nvSpPr>
              <p:cNvPr id="53" name="Rectangle 52">
                <a:extLst>
                  <a:ext uri="{FF2B5EF4-FFF2-40B4-BE49-F238E27FC236}">
                    <a16:creationId xmlns:a16="http://schemas.microsoft.com/office/drawing/2014/main" id="{A1AE4130-820C-4141-89CF-2D0897D02794}"/>
                  </a:ext>
                </a:extLst>
              </p:cNvPr>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4" name="Text Box 91">
                <a:extLst>
                  <a:ext uri="{FF2B5EF4-FFF2-40B4-BE49-F238E27FC236}">
                    <a16:creationId xmlns:a16="http://schemas.microsoft.com/office/drawing/2014/main" id="{336954B9-C279-2148-ABDD-5BA239CA5FB3}"/>
                  </a:ext>
                </a:extLst>
              </p:cNvPr>
              <p:cNvSpPr txBox="1">
                <a:spLocks noChangeArrowheads="1"/>
              </p:cNvSpPr>
              <p:nvPr/>
            </p:nvSpPr>
            <p:spPr bwMode="auto">
              <a:xfrm>
                <a:off x="5414963" y="2682875"/>
                <a:ext cx="18097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dirty="0"/>
                  <a:t>TCP connection</a:t>
                </a:r>
              </a:p>
              <a:p>
                <a:pPr algn="ctr">
                  <a:lnSpc>
                    <a:spcPct val="85000"/>
                  </a:lnSpc>
                </a:pPr>
                <a:r>
                  <a:rPr lang="en-US" sz="1800" dirty="0"/>
                  <a:t>request</a:t>
                </a:r>
              </a:p>
            </p:txBody>
          </p:sp>
          <p:grpSp>
            <p:nvGrpSpPr>
              <p:cNvPr id="55" name="Group 57">
                <a:extLst>
                  <a:ext uri="{FF2B5EF4-FFF2-40B4-BE49-F238E27FC236}">
                    <a16:creationId xmlns:a16="http://schemas.microsoft.com/office/drawing/2014/main" id="{8DB85751-30CE-8641-9CE3-C7C0B72F22C2}"/>
                  </a:ext>
                </a:extLst>
              </p:cNvPr>
              <p:cNvGrpSpPr>
                <a:grpSpLocks/>
              </p:cNvGrpSpPr>
              <p:nvPr/>
            </p:nvGrpSpPr>
            <p:grpSpPr bwMode="auto">
              <a:xfrm>
                <a:off x="7412038" y="2782888"/>
                <a:ext cx="431800" cy="755650"/>
                <a:chOff x="4140" y="429"/>
                <a:chExt cx="1425" cy="2396"/>
              </a:xfrm>
            </p:grpSpPr>
            <p:sp>
              <p:nvSpPr>
                <p:cNvPr id="60" name="Freeform 58">
                  <a:extLst>
                    <a:ext uri="{FF2B5EF4-FFF2-40B4-BE49-F238E27FC236}">
                      <a16:creationId xmlns:a16="http://schemas.microsoft.com/office/drawing/2014/main" id="{EA830981-BA23-B843-9E25-8996BE2ECB5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Rectangle 59">
                  <a:extLst>
                    <a:ext uri="{FF2B5EF4-FFF2-40B4-BE49-F238E27FC236}">
                      <a16:creationId xmlns:a16="http://schemas.microsoft.com/office/drawing/2014/main" id="{FF86A47F-E466-F345-AAD3-CC01EDAC507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2" name="Freeform 60">
                  <a:extLst>
                    <a:ext uri="{FF2B5EF4-FFF2-40B4-BE49-F238E27FC236}">
                      <a16:creationId xmlns:a16="http://schemas.microsoft.com/office/drawing/2014/main" id="{87E4EB33-20E5-964B-937E-3C1DEFBE40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61">
                  <a:extLst>
                    <a:ext uri="{FF2B5EF4-FFF2-40B4-BE49-F238E27FC236}">
                      <a16:creationId xmlns:a16="http://schemas.microsoft.com/office/drawing/2014/main" id="{02DA3A55-E625-F043-8530-7DEF2C1BC1D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Rectangle 62">
                  <a:extLst>
                    <a:ext uri="{FF2B5EF4-FFF2-40B4-BE49-F238E27FC236}">
                      <a16:creationId xmlns:a16="http://schemas.microsoft.com/office/drawing/2014/main" id="{C67A8C12-807A-5B48-9F56-CE6663CC459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5" name="Group 63">
                  <a:extLst>
                    <a:ext uri="{FF2B5EF4-FFF2-40B4-BE49-F238E27FC236}">
                      <a16:creationId xmlns:a16="http://schemas.microsoft.com/office/drawing/2014/main" id="{6FBECD8B-F591-A74D-BAAA-0771EAEC1D96}"/>
                    </a:ext>
                  </a:extLst>
                </p:cNvPr>
                <p:cNvGrpSpPr>
                  <a:grpSpLocks/>
                </p:cNvGrpSpPr>
                <p:nvPr/>
              </p:nvGrpSpPr>
              <p:grpSpPr bwMode="auto">
                <a:xfrm>
                  <a:off x="4749" y="668"/>
                  <a:ext cx="581" cy="145"/>
                  <a:chOff x="614" y="2568"/>
                  <a:chExt cx="725" cy="139"/>
                </a:xfrm>
              </p:grpSpPr>
              <p:sp>
                <p:nvSpPr>
                  <p:cNvPr id="90" name="AutoShape 64">
                    <a:extLst>
                      <a:ext uri="{FF2B5EF4-FFF2-40B4-BE49-F238E27FC236}">
                        <a16:creationId xmlns:a16="http://schemas.microsoft.com/office/drawing/2014/main" id="{0393F26C-9F81-784B-86AB-2694AF988601}"/>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1" name="AutoShape 65">
                    <a:extLst>
                      <a:ext uri="{FF2B5EF4-FFF2-40B4-BE49-F238E27FC236}">
                        <a16:creationId xmlns:a16="http://schemas.microsoft.com/office/drawing/2014/main" id="{1C593306-232E-224C-BD77-4D59B414B6DB}"/>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66" name="Rectangle 66">
                  <a:extLst>
                    <a:ext uri="{FF2B5EF4-FFF2-40B4-BE49-F238E27FC236}">
                      <a16:creationId xmlns:a16="http://schemas.microsoft.com/office/drawing/2014/main" id="{716D611D-0129-104C-861C-653D4284B98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7" name="Group 67">
                  <a:extLst>
                    <a:ext uri="{FF2B5EF4-FFF2-40B4-BE49-F238E27FC236}">
                      <a16:creationId xmlns:a16="http://schemas.microsoft.com/office/drawing/2014/main" id="{100AC5BF-B3BE-0141-9EBB-AC793134BAC6}"/>
                    </a:ext>
                  </a:extLst>
                </p:cNvPr>
                <p:cNvGrpSpPr>
                  <a:grpSpLocks/>
                </p:cNvGrpSpPr>
                <p:nvPr/>
              </p:nvGrpSpPr>
              <p:grpSpPr bwMode="auto">
                <a:xfrm>
                  <a:off x="4747" y="994"/>
                  <a:ext cx="581" cy="134"/>
                  <a:chOff x="614" y="2568"/>
                  <a:chExt cx="725" cy="139"/>
                </a:xfrm>
              </p:grpSpPr>
              <p:sp>
                <p:nvSpPr>
                  <p:cNvPr id="88" name="AutoShape 68">
                    <a:extLst>
                      <a:ext uri="{FF2B5EF4-FFF2-40B4-BE49-F238E27FC236}">
                        <a16:creationId xmlns:a16="http://schemas.microsoft.com/office/drawing/2014/main" id="{5C3D792C-5DBA-714D-BD8D-362E678EC9A4}"/>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9" name="AutoShape 69">
                    <a:extLst>
                      <a:ext uri="{FF2B5EF4-FFF2-40B4-BE49-F238E27FC236}">
                        <a16:creationId xmlns:a16="http://schemas.microsoft.com/office/drawing/2014/main" id="{B3E7768B-9679-F544-B671-97BD48AD5771}"/>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68" name="Rectangle 70">
                  <a:extLst>
                    <a:ext uri="{FF2B5EF4-FFF2-40B4-BE49-F238E27FC236}">
                      <a16:creationId xmlns:a16="http://schemas.microsoft.com/office/drawing/2014/main" id="{8E123C0E-26FC-894A-8F95-E8C435FCB64D}"/>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9" name="Rectangle 71">
                  <a:extLst>
                    <a:ext uri="{FF2B5EF4-FFF2-40B4-BE49-F238E27FC236}">
                      <a16:creationId xmlns:a16="http://schemas.microsoft.com/office/drawing/2014/main" id="{A2CCBC1A-3C65-3D4B-B3DB-32369E976F42}"/>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70" name="Group 72">
                  <a:extLst>
                    <a:ext uri="{FF2B5EF4-FFF2-40B4-BE49-F238E27FC236}">
                      <a16:creationId xmlns:a16="http://schemas.microsoft.com/office/drawing/2014/main" id="{894FE84D-0AD8-614E-BB7D-6A905B3435E8}"/>
                    </a:ext>
                  </a:extLst>
                </p:cNvPr>
                <p:cNvGrpSpPr>
                  <a:grpSpLocks/>
                </p:cNvGrpSpPr>
                <p:nvPr/>
              </p:nvGrpSpPr>
              <p:grpSpPr bwMode="auto">
                <a:xfrm>
                  <a:off x="4735" y="1627"/>
                  <a:ext cx="582" cy="151"/>
                  <a:chOff x="614" y="2568"/>
                  <a:chExt cx="725" cy="139"/>
                </a:xfrm>
              </p:grpSpPr>
              <p:sp>
                <p:nvSpPr>
                  <p:cNvPr id="86" name="AutoShape 73">
                    <a:extLst>
                      <a:ext uri="{FF2B5EF4-FFF2-40B4-BE49-F238E27FC236}">
                        <a16:creationId xmlns:a16="http://schemas.microsoft.com/office/drawing/2014/main" id="{D39D423C-0D57-FA4F-95CE-ABC5B9D86227}"/>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7" name="AutoShape 74">
                    <a:extLst>
                      <a:ext uri="{FF2B5EF4-FFF2-40B4-BE49-F238E27FC236}">
                        <a16:creationId xmlns:a16="http://schemas.microsoft.com/office/drawing/2014/main" id="{71BD279F-7A73-F94C-8129-E8936234531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71" name="Freeform 75">
                  <a:extLst>
                    <a:ext uri="{FF2B5EF4-FFF2-40B4-BE49-F238E27FC236}">
                      <a16:creationId xmlns:a16="http://schemas.microsoft.com/office/drawing/2014/main" id="{304DA1D2-152F-6549-9D6C-95470E3FC2F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72" name="Group 76">
                  <a:extLst>
                    <a:ext uri="{FF2B5EF4-FFF2-40B4-BE49-F238E27FC236}">
                      <a16:creationId xmlns:a16="http://schemas.microsoft.com/office/drawing/2014/main" id="{DC70DFE8-565B-5843-B741-23067E305110}"/>
                    </a:ext>
                  </a:extLst>
                </p:cNvPr>
                <p:cNvGrpSpPr>
                  <a:grpSpLocks/>
                </p:cNvGrpSpPr>
                <p:nvPr/>
              </p:nvGrpSpPr>
              <p:grpSpPr bwMode="auto">
                <a:xfrm>
                  <a:off x="4739" y="1327"/>
                  <a:ext cx="582" cy="139"/>
                  <a:chOff x="614" y="2568"/>
                  <a:chExt cx="725" cy="139"/>
                </a:xfrm>
              </p:grpSpPr>
              <p:sp>
                <p:nvSpPr>
                  <p:cNvPr id="84" name="AutoShape 77">
                    <a:extLst>
                      <a:ext uri="{FF2B5EF4-FFF2-40B4-BE49-F238E27FC236}">
                        <a16:creationId xmlns:a16="http://schemas.microsoft.com/office/drawing/2014/main" id="{56A70787-4485-BC42-B5E3-51864AFE5C3C}"/>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5" name="AutoShape 78">
                    <a:extLst>
                      <a:ext uri="{FF2B5EF4-FFF2-40B4-BE49-F238E27FC236}">
                        <a16:creationId xmlns:a16="http://schemas.microsoft.com/office/drawing/2014/main" id="{3AA32CD6-B69A-4743-995A-0F1C11437D4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73" name="Rectangle 79">
                  <a:extLst>
                    <a:ext uri="{FF2B5EF4-FFF2-40B4-BE49-F238E27FC236}">
                      <a16:creationId xmlns:a16="http://schemas.microsoft.com/office/drawing/2014/main" id="{32922F91-8049-A44C-A523-EE89C46DFDF1}"/>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4" name="Freeform 80">
                  <a:extLst>
                    <a:ext uri="{FF2B5EF4-FFF2-40B4-BE49-F238E27FC236}">
                      <a16:creationId xmlns:a16="http://schemas.microsoft.com/office/drawing/2014/main" id="{A5E39208-C3F0-EA49-BF11-4F15875D9C0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 name="Freeform 81">
                  <a:extLst>
                    <a:ext uri="{FF2B5EF4-FFF2-40B4-BE49-F238E27FC236}">
                      <a16:creationId xmlns:a16="http://schemas.microsoft.com/office/drawing/2014/main" id="{7DBD9CE4-D271-8448-9AD7-19BEAE066F1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6" name="Oval 82">
                  <a:extLst>
                    <a:ext uri="{FF2B5EF4-FFF2-40B4-BE49-F238E27FC236}">
                      <a16:creationId xmlns:a16="http://schemas.microsoft.com/office/drawing/2014/main" id="{AEDC107A-D0D0-B04A-9F84-589D43266BCE}"/>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7" name="Freeform 83">
                  <a:extLst>
                    <a:ext uri="{FF2B5EF4-FFF2-40B4-BE49-F238E27FC236}">
                      <a16:creationId xmlns:a16="http://schemas.microsoft.com/office/drawing/2014/main" id="{0C14BCDC-744E-8744-BDAA-DDE5CF34BB3B}"/>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AutoShape 84">
                  <a:extLst>
                    <a:ext uri="{FF2B5EF4-FFF2-40B4-BE49-F238E27FC236}">
                      <a16:creationId xmlns:a16="http://schemas.microsoft.com/office/drawing/2014/main" id="{D299BFF3-0BA3-B744-AC23-89E93B2DA492}"/>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79" name="AutoShape 85">
                  <a:extLst>
                    <a:ext uri="{FF2B5EF4-FFF2-40B4-BE49-F238E27FC236}">
                      <a16:creationId xmlns:a16="http://schemas.microsoft.com/office/drawing/2014/main" id="{29E31A1F-695D-6444-BA80-D9A69B755BB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80" name="Oval 86">
                  <a:extLst>
                    <a:ext uri="{FF2B5EF4-FFF2-40B4-BE49-F238E27FC236}">
                      <a16:creationId xmlns:a16="http://schemas.microsoft.com/office/drawing/2014/main" id="{DA5D16A8-739B-9C46-B203-D03118B81BBC}"/>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1" name="Oval 87">
                  <a:extLst>
                    <a:ext uri="{FF2B5EF4-FFF2-40B4-BE49-F238E27FC236}">
                      <a16:creationId xmlns:a16="http://schemas.microsoft.com/office/drawing/2014/main" id="{E063E8C0-AB9C-CB4C-AA0B-A9308A76DDAA}"/>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p>
              </p:txBody>
            </p:sp>
            <p:sp>
              <p:nvSpPr>
                <p:cNvPr id="82" name="Oval 88">
                  <a:extLst>
                    <a:ext uri="{FF2B5EF4-FFF2-40B4-BE49-F238E27FC236}">
                      <a16:creationId xmlns:a16="http://schemas.microsoft.com/office/drawing/2014/main" id="{13BE90E0-10A4-3246-8652-308F5E215149}"/>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3" name="Rectangle 89">
                  <a:extLst>
                    <a:ext uri="{FF2B5EF4-FFF2-40B4-BE49-F238E27FC236}">
                      <a16:creationId xmlns:a16="http://schemas.microsoft.com/office/drawing/2014/main" id="{04DB38C7-65F3-6B46-9D27-5E58D166C370}"/>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56" name="Group 90">
                <a:extLst>
                  <a:ext uri="{FF2B5EF4-FFF2-40B4-BE49-F238E27FC236}">
                    <a16:creationId xmlns:a16="http://schemas.microsoft.com/office/drawing/2014/main" id="{C71414CF-60CF-C64F-BFC1-942818FB1852}"/>
                  </a:ext>
                </a:extLst>
              </p:cNvPr>
              <p:cNvGrpSpPr>
                <a:grpSpLocks/>
              </p:cNvGrpSpPr>
              <p:nvPr/>
            </p:nvGrpSpPr>
            <p:grpSpPr bwMode="auto">
              <a:xfrm>
                <a:off x="4275138" y="2339975"/>
                <a:ext cx="893762" cy="828675"/>
                <a:chOff x="-44" y="1473"/>
                <a:chExt cx="981" cy="1105"/>
              </a:xfrm>
            </p:grpSpPr>
            <p:pic>
              <p:nvPicPr>
                <p:cNvPr id="58" name="Picture 91" descr="desktop_computer_stylized_medium">
                  <a:extLst>
                    <a:ext uri="{FF2B5EF4-FFF2-40B4-BE49-F238E27FC236}">
                      <a16:creationId xmlns:a16="http://schemas.microsoft.com/office/drawing/2014/main" id="{A4AD2EC0-29F0-1A4B-8D9C-7C8C07EAE7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Freeform 92">
                  <a:extLst>
                    <a:ext uri="{FF2B5EF4-FFF2-40B4-BE49-F238E27FC236}">
                      <a16:creationId xmlns:a16="http://schemas.microsoft.com/office/drawing/2014/main" id="{28D7DF4C-AFA5-C040-A72D-FD35F689061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sp>
            <p:nvSpPr>
              <p:cNvPr id="57" name="Text Box 95">
                <a:extLst>
                  <a:ext uri="{FF2B5EF4-FFF2-40B4-BE49-F238E27FC236}">
                    <a16:creationId xmlns:a16="http://schemas.microsoft.com/office/drawing/2014/main" id="{2236501D-99C7-324B-AE22-DFA17D75D5EC}"/>
                  </a:ext>
                </a:extLst>
              </p:cNvPr>
              <p:cNvSpPr txBox="1">
                <a:spLocks noChangeArrowheads="1"/>
              </p:cNvSpPr>
              <p:nvPr/>
            </p:nvSpPr>
            <p:spPr bwMode="auto">
              <a:xfrm>
                <a:off x="5065380" y="4257101"/>
                <a:ext cx="2996115" cy="225233"/>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o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Get http://</a:t>
                </a:r>
                <a:r>
                  <a:rPr lang="en-US" sz="1400" dirty="0" err="1"/>
                  <a:t>www.awl.com</a:t>
                </a:r>
                <a:r>
                  <a:rPr lang="en-US" sz="1400" dirty="0"/>
                  <a:t>/</a:t>
                </a:r>
                <a:r>
                  <a:rPr lang="en-US" sz="1400" dirty="0" err="1"/>
                  <a:t>kurose</a:t>
                </a:r>
                <a:r>
                  <a:rPr lang="en-US" sz="1400" dirty="0"/>
                  <a:t>-ross</a:t>
                </a:r>
                <a:endParaRPr lang="en-US" dirty="0"/>
              </a:p>
            </p:txBody>
          </p:sp>
        </p:grpSp>
        <p:sp>
          <p:nvSpPr>
            <p:cNvPr id="92" name="TextBox 91">
              <a:extLst>
                <a:ext uri="{FF2B5EF4-FFF2-40B4-BE49-F238E27FC236}">
                  <a16:creationId xmlns:a16="http://schemas.microsoft.com/office/drawing/2014/main" id="{33DEA1FC-2FEC-9745-86B5-01BB69A39D4C}"/>
                </a:ext>
              </a:extLst>
            </p:cNvPr>
            <p:cNvSpPr txBox="1"/>
            <p:nvPr/>
          </p:nvSpPr>
          <p:spPr>
            <a:xfrm>
              <a:off x="5370091" y="2911910"/>
              <a:ext cx="3441968" cy="523220"/>
            </a:xfrm>
            <a:prstGeom prst="rect">
              <a:avLst/>
            </a:prstGeom>
            <a:noFill/>
          </p:spPr>
          <p:txBody>
            <a:bodyPr wrap="none" rtlCol="0">
              <a:spAutoFit/>
            </a:bodyPr>
            <a:lstStyle/>
            <a:p>
              <a:pPr marL="365760" lvl="0" indent="-365760" eaLnBrk="1" hangingPunct="1">
                <a:spcBef>
                  <a:spcPts val="1200"/>
                </a:spcBef>
                <a:spcAft>
                  <a:spcPts val="0"/>
                </a:spcAft>
                <a:buClr>
                  <a:srgbClr val="000099"/>
                </a:buClr>
              </a:pPr>
              <a:r>
                <a:rPr lang="en-US" sz="2800" i="1" kern="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computer protocols:</a:t>
              </a:r>
            </a:p>
          </p:txBody>
        </p:sp>
      </p:grpSp>
    </p:spTree>
    <p:extLst>
      <p:ext uri="{BB962C8B-B14F-4D97-AF65-F5344CB8AC3E}">
        <p14:creationId xmlns:p14="http://schemas.microsoft.com/office/powerpoint/2010/main" val="1815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uiExpand="1" build="p"/>
      <p:bldP spid="2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Internet protocols</a:t>
            </a:r>
          </a:p>
        </p:txBody>
      </p:sp>
      <p:sp>
        <p:nvSpPr>
          <p:cNvPr id="43013" name="Rectangle 4"/>
          <p:cNvSpPr>
            <a:spLocks noGrp="1" noChangeArrowheads="1"/>
          </p:cNvSpPr>
          <p:nvPr>
            <p:ph sz="half" idx="2"/>
          </p:nvPr>
        </p:nvSpPr>
        <p:spPr>
          <a:xfrm>
            <a:off x="4638675" y="984250"/>
            <a:ext cx="4237038" cy="2208893"/>
          </a:xfrm>
        </p:spPr>
        <p:txBody>
          <a:bodyPr>
            <a:normAutofit/>
          </a:bodyPr>
          <a:lstStyle/>
          <a:p>
            <a:pPr eaLnBrk="1" hangingPunct="1">
              <a:buSzPct val="75000"/>
            </a:pPr>
            <a:r>
              <a:rPr lang="en-US" sz="2400" dirty="0">
                <a:latin typeface="Helvetica Neue" panose="02000503000000020004" pitchFamily="2" charset="0"/>
                <a:ea typeface="Helvetica Neue" panose="02000503000000020004" pitchFamily="2" charset="0"/>
                <a:cs typeface="Helvetica Neue" panose="02000503000000020004" pitchFamily="2" charset="0"/>
              </a:rPr>
              <a:t>Communication between machines rather than humans</a:t>
            </a:r>
          </a:p>
          <a:p>
            <a:pPr eaLnBrk="1" hangingPunct="1">
              <a:buSzPct val="75000"/>
            </a:pPr>
            <a:r>
              <a:rPr lang="en-US" sz="2400" dirty="0">
                <a:latin typeface="Helvetica Neue" panose="02000503000000020004" pitchFamily="2" charset="0"/>
                <a:ea typeface="Helvetica Neue" panose="02000503000000020004" pitchFamily="2" charset="0"/>
                <a:cs typeface="Helvetica Neue" panose="02000503000000020004" pitchFamily="2" charset="0"/>
              </a:rPr>
              <a:t>all communication activity  governed by protocols</a:t>
            </a:r>
          </a:p>
        </p:txBody>
      </p:sp>
      <p:sp>
        <p:nvSpPr>
          <p:cNvPr id="3" name="Footer Placeholder 2"/>
          <p:cNvSpPr>
            <a:spLocks noGrp="1"/>
          </p:cNvSpPr>
          <p:nvPr>
            <p:ph type="ftr" sz="quarter" idx="11"/>
          </p:nvPr>
        </p:nvSpPr>
        <p:spPr>
          <a:xfrm>
            <a:off x="7595616" y="6675661"/>
            <a:ext cx="1548384" cy="182339"/>
          </a:xfrm>
        </p:spPr>
        <p:txBody>
          <a:bodyPr/>
          <a:lstStyle/>
          <a:p>
            <a:pPr>
              <a:defRPr/>
            </a:pPr>
            <a:r>
              <a:rPr lang="nl-NL" dirty="0"/>
              <a:t>CS118 - Winter 2025</a:t>
            </a:r>
            <a:endParaRPr lang="en-US" dirty="0"/>
          </a:p>
        </p:txBody>
      </p:sp>
      <p:sp>
        <p:nvSpPr>
          <p:cNvPr id="43014" name="Rectangle 5"/>
          <p:cNvSpPr>
            <a:spLocks noChangeArrowheads="1"/>
          </p:cNvSpPr>
          <p:nvPr/>
        </p:nvSpPr>
        <p:spPr bwMode="auto">
          <a:xfrm>
            <a:off x="4638675" y="3826669"/>
            <a:ext cx="4267200" cy="2362200"/>
          </a:xfrm>
          <a:prstGeom prst="rect">
            <a:avLst/>
          </a:prstGeom>
          <a:solidFill>
            <a:schemeClr val="bg1">
              <a:lumMod val="95000"/>
            </a:schemeClr>
          </a:solidFill>
          <a:ln>
            <a:solidFill>
              <a:schemeClr val="accent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ts val="0"/>
              </a:spcBef>
              <a:buClr>
                <a:schemeClr val="accent2"/>
              </a:buClr>
              <a:buSzPct val="85000"/>
              <a:buFont typeface="Wingdings" charset="0"/>
              <a:buNone/>
            </a:pPr>
            <a:r>
              <a:rPr lang="en-US" sz="2800" i="1" dirty="0">
                <a:solidFill>
                  <a:srgbClr val="3A1FFF"/>
                </a:solidFill>
                <a:latin typeface="Gill Sans MT" charset="0"/>
              </a:rPr>
              <a:t>protocols</a:t>
            </a:r>
            <a:r>
              <a:rPr lang="en-US" sz="2800" i="1" dirty="0">
                <a:latin typeface="Gill Sans MT" charset="0"/>
              </a:rPr>
              <a:t> </a:t>
            </a:r>
            <a:r>
              <a:rPr lang="en-US" sz="2800" dirty="0">
                <a:latin typeface="Gill Sans MT" charset="0"/>
              </a:rPr>
              <a:t>define</a:t>
            </a:r>
            <a:r>
              <a:rPr lang="en-US" sz="2800" i="1" dirty="0">
                <a:latin typeface="Gill Sans MT" charset="0"/>
              </a:rPr>
              <a:t> </a:t>
            </a:r>
            <a:r>
              <a:rPr lang="en-US" sz="2800" i="1" dirty="0">
                <a:solidFill>
                  <a:srgbClr val="3A1FFF"/>
                </a:solidFill>
                <a:latin typeface="Gill Sans MT" charset="0"/>
              </a:rPr>
              <a:t>format</a:t>
            </a:r>
            <a:r>
              <a:rPr lang="en-US" sz="2800" i="1" dirty="0">
                <a:latin typeface="Gill Sans MT" charset="0"/>
              </a:rPr>
              <a:t>, </a:t>
            </a:r>
            <a:r>
              <a:rPr lang="en-US" sz="2800" i="1" dirty="0">
                <a:solidFill>
                  <a:srgbClr val="3A1FFF"/>
                </a:solidFill>
                <a:latin typeface="Gill Sans MT" charset="0"/>
              </a:rPr>
              <a:t>order </a:t>
            </a:r>
            <a:r>
              <a:rPr lang="en-US" sz="2800" dirty="0">
                <a:latin typeface="Gill Sans MT" charset="0"/>
              </a:rPr>
              <a:t>of</a:t>
            </a:r>
            <a:r>
              <a:rPr lang="en-US" sz="2800" i="1" dirty="0">
                <a:latin typeface="Gill Sans MT" charset="0"/>
              </a:rPr>
              <a:t> </a:t>
            </a:r>
            <a:r>
              <a:rPr lang="en-US" sz="2800" i="1" dirty="0">
                <a:solidFill>
                  <a:srgbClr val="3A1FFF"/>
                </a:solidFill>
                <a:latin typeface="Gill Sans MT" charset="0"/>
              </a:rPr>
              <a:t>packets sent and received</a:t>
            </a:r>
            <a:r>
              <a:rPr lang="en-US" sz="2800" i="1" dirty="0">
                <a:latin typeface="Gill Sans MT" charset="0"/>
              </a:rPr>
              <a:t> </a:t>
            </a:r>
            <a:r>
              <a:rPr lang="en-US" sz="2800" dirty="0">
                <a:latin typeface="Gill Sans MT" charset="0"/>
              </a:rPr>
              <a:t>among network entities, and</a:t>
            </a:r>
            <a:r>
              <a:rPr lang="en-US" sz="2800" i="1" dirty="0">
                <a:latin typeface="Gill Sans MT" charset="0"/>
              </a:rPr>
              <a:t> </a:t>
            </a:r>
            <a:r>
              <a:rPr lang="en-US" sz="2800" i="1" dirty="0">
                <a:solidFill>
                  <a:srgbClr val="3A1FFF"/>
                </a:solidFill>
                <a:latin typeface="Gill Sans MT" charset="0"/>
              </a:rPr>
              <a:t>actions taken</a:t>
            </a:r>
            <a:r>
              <a:rPr lang="en-US" sz="2800" i="1" dirty="0">
                <a:latin typeface="Gill Sans MT" charset="0"/>
              </a:rPr>
              <a:t> </a:t>
            </a:r>
            <a:r>
              <a:rPr lang="en-US" sz="2800" dirty="0">
                <a:latin typeface="Gill Sans MT" charset="0"/>
              </a:rPr>
              <a:t>on packet transmission, receipt</a:t>
            </a:r>
            <a:r>
              <a:rPr lang="en-US" i="1" dirty="0">
                <a:solidFill>
                  <a:srgbClr val="FF0000"/>
                </a:solidFill>
              </a:rPr>
              <a:t> </a:t>
            </a:r>
          </a:p>
        </p:txBody>
      </p:sp>
      <p:sp>
        <p:nvSpPr>
          <p:cNvPr id="4" name="Slide Number Placeholder 3">
            <a:extLst>
              <a:ext uri="{FF2B5EF4-FFF2-40B4-BE49-F238E27FC236}">
                <a16:creationId xmlns:a16="http://schemas.microsoft.com/office/drawing/2014/main" id="{833C1E87-AAE9-8741-8931-718FF52EE720}"/>
              </a:ext>
            </a:extLst>
          </p:cNvPr>
          <p:cNvSpPr>
            <a:spLocks noGrp="1"/>
          </p:cNvSpPr>
          <p:nvPr>
            <p:ph type="sldNum" sz="quarter" idx="12"/>
          </p:nvPr>
        </p:nvSpPr>
        <p:spPr>
          <a:xfrm>
            <a:off x="4343400" y="6673850"/>
            <a:ext cx="457200" cy="184150"/>
          </a:xfrm>
        </p:spPr>
        <p:txBody>
          <a:bodyPr/>
          <a:lstStyle/>
          <a:p>
            <a:pPr>
              <a:defRPr/>
            </a:pPr>
            <a:fld id="{FAAFCD32-5067-474B-BE6E-487EE984DCED}" type="slidenum">
              <a:rPr lang="en-US" smtClean="0"/>
              <a:pPr>
                <a:defRPr/>
              </a:pPr>
              <a:t>15</a:t>
            </a:fld>
            <a:endParaRPr lang="en-US" dirty="0"/>
          </a:p>
        </p:txBody>
      </p:sp>
      <p:grpSp>
        <p:nvGrpSpPr>
          <p:cNvPr id="25" name="Group 24">
            <a:extLst>
              <a:ext uri="{FF2B5EF4-FFF2-40B4-BE49-F238E27FC236}">
                <a16:creationId xmlns:a16="http://schemas.microsoft.com/office/drawing/2014/main" id="{6DAAB402-2FFB-434D-B28D-D122D214A83A}"/>
              </a:ext>
            </a:extLst>
          </p:cNvPr>
          <p:cNvGrpSpPr/>
          <p:nvPr/>
        </p:nvGrpSpPr>
        <p:grpSpPr>
          <a:xfrm>
            <a:off x="316455" y="2228463"/>
            <a:ext cx="3820647" cy="3104025"/>
            <a:chOff x="4275138" y="2339975"/>
            <a:chExt cx="3820647" cy="3104025"/>
          </a:xfrm>
        </p:grpSpPr>
        <p:sp>
          <p:nvSpPr>
            <p:cNvPr id="26" name="Rectangle 96">
              <a:extLst>
                <a:ext uri="{FF2B5EF4-FFF2-40B4-BE49-F238E27FC236}">
                  <a16:creationId xmlns:a16="http://schemas.microsoft.com/office/drawing/2014/main" id="{4AA384AD-8465-4A40-BA95-99018213D693}"/>
                </a:ext>
              </a:extLst>
            </p:cNvPr>
            <p:cNvSpPr>
              <a:spLocks noChangeArrowheads="1"/>
            </p:cNvSpPr>
            <p:nvPr/>
          </p:nvSpPr>
          <p:spPr bwMode="auto">
            <a:xfrm>
              <a:off x="5441950" y="4078288"/>
              <a:ext cx="2653835" cy="2149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solidFill>
                  <a:srgbClr val="CC0000"/>
                </a:solidFill>
              </a:endParaRPr>
            </a:p>
          </p:txBody>
        </p:sp>
        <p:sp>
          <p:nvSpPr>
            <p:cNvPr id="28" name="Line 85">
              <a:extLst>
                <a:ext uri="{FF2B5EF4-FFF2-40B4-BE49-F238E27FC236}">
                  <a16:creationId xmlns:a16="http://schemas.microsoft.com/office/drawing/2014/main" id="{8B42FC08-E85E-1F43-AA02-0586E8576876}"/>
                </a:ext>
              </a:extLst>
            </p:cNvPr>
            <p:cNvSpPr>
              <a:spLocks noChangeShapeType="1"/>
            </p:cNvSpPr>
            <p:nvPr/>
          </p:nvSpPr>
          <p:spPr bwMode="auto">
            <a:xfrm flipV="1">
              <a:off x="5131435" y="5002675"/>
              <a:ext cx="2343150" cy="428625"/>
            </a:xfrm>
            <a:prstGeom prst="line">
              <a:avLst/>
            </a:prstGeom>
            <a:noFill/>
            <a:ln w="28575">
              <a:solidFill>
                <a:srgbClr val="3A1FFF"/>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 name="Line 89">
              <a:extLst>
                <a:ext uri="{FF2B5EF4-FFF2-40B4-BE49-F238E27FC236}">
                  <a16:creationId xmlns:a16="http://schemas.microsoft.com/office/drawing/2014/main" id="{470E06BE-3C08-FA4B-9B74-214AE17259FD}"/>
                </a:ext>
              </a:extLst>
            </p:cNvPr>
            <p:cNvSpPr>
              <a:spLocks noChangeShapeType="1"/>
            </p:cNvSpPr>
            <p:nvPr/>
          </p:nvSpPr>
          <p:spPr bwMode="auto">
            <a:xfrm>
              <a:off x="5180013" y="2811463"/>
              <a:ext cx="2176462" cy="347662"/>
            </a:xfrm>
            <a:prstGeom prst="line">
              <a:avLst/>
            </a:prstGeom>
            <a:noFill/>
            <a:ln w="28575">
              <a:solidFill>
                <a:srgbClr val="3A1F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0" name="Line 90">
              <a:extLst>
                <a:ext uri="{FF2B5EF4-FFF2-40B4-BE49-F238E27FC236}">
                  <a16:creationId xmlns:a16="http://schemas.microsoft.com/office/drawing/2014/main" id="{1FD21777-16A5-324B-BE4F-AE8454FE7462}"/>
                </a:ext>
              </a:extLst>
            </p:cNvPr>
            <p:cNvSpPr>
              <a:spLocks noChangeShapeType="1"/>
            </p:cNvSpPr>
            <p:nvPr/>
          </p:nvSpPr>
          <p:spPr bwMode="auto">
            <a:xfrm flipV="1">
              <a:off x="5118100" y="3317875"/>
              <a:ext cx="2216150" cy="398463"/>
            </a:xfrm>
            <a:prstGeom prst="line">
              <a:avLst/>
            </a:prstGeom>
            <a:noFill/>
            <a:ln w="28575">
              <a:solidFill>
                <a:srgbClr val="3A1FFF"/>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1" name="Rectangle 92">
              <a:extLst>
                <a:ext uri="{FF2B5EF4-FFF2-40B4-BE49-F238E27FC236}">
                  <a16:creationId xmlns:a16="http://schemas.microsoft.com/office/drawing/2014/main" id="{321298A1-C0B7-2240-8C50-79047957B5DB}"/>
                </a:ext>
              </a:extLst>
            </p:cNvPr>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2" name="Text Box 91">
              <a:extLst>
                <a:ext uri="{FF2B5EF4-FFF2-40B4-BE49-F238E27FC236}">
                  <a16:creationId xmlns:a16="http://schemas.microsoft.com/office/drawing/2014/main" id="{98751257-8640-C444-89A5-CE9D76B2F1F7}"/>
                </a:ext>
              </a:extLst>
            </p:cNvPr>
            <p:cNvSpPr txBox="1">
              <a:spLocks noChangeArrowheads="1"/>
            </p:cNvSpPr>
            <p:nvPr/>
          </p:nvSpPr>
          <p:spPr bwMode="auto">
            <a:xfrm>
              <a:off x="5370513" y="3341688"/>
              <a:ext cx="18097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TCP connection</a:t>
              </a:r>
            </a:p>
            <a:p>
              <a:pPr algn="ctr">
                <a:lnSpc>
                  <a:spcPct val="85000"/>
                </a:lnSpc>
              </a:pPr>
              <a:r>
                <a:rPr lang="en-US" sz="1800"/>
                <a:t>response</a:t>
              </a:r>
            </a:p>
          </p:txBody>
        </p:sp>
        <p:sp>
          <p:nvSpPr>
            <p:cNvPr id="33" name="Line 94">
              <a:extLst>
                <a:ext uri="{FF2B5EF4-FFF2-40B4-BE49-F238E27FC236}">
                  <a16:creationId xmlns:a16="http://schemas.microsoft.com/office/drawing/2014/main" id="{E780B7BF-E7DD-A046-B7ED-82692A251316}"/>
                </a:ext>
              </a:extLst>
            </p:cNvPr>
            <p:cNvSpPr>
              <a:spLocks noChangeShapeType="1"/>
            </p:cNvSpPr>
            <p:nvPr/>
          </p:nvSpPr>
          <p:spPr bwMode="auto">
            <a:xfrm>
              <a:off x="5131435" y="4306887"/>
              <a:ext cx="2339045" cy="585709"/>
            </a:xfrm>
            <a:prstGeom prst="line">
              <a:avLst/>
            </a:prstGeom>
            <a:noFill/>
            <a:ln w="28575">
              <a:solidFill>
                <a:srgbClr val="3A1F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99">
              <a:extLst>
                <a:ext uri="{FF2B5EF4-FFF2-40B4-BE49-F238E27FC236}">
                  <a16:creationId xmlns:a16="http://schemas.microsoft.com/office/drawing/2014/main" id="{B6453B2B-08F0-844B-A342-E7AE4BA3D20C}"/>
                </a:ext>
              </a:extLst>
            </p:cNvPr>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5" name="Text Box 100">
              <a:extLst>
                <a:ext uri="{FF2B5EF4-FFF2-40B4-BE49-F238E27FC236}">
                  <a16:creationId xmlns:a16="http://schemas.microsoft.com/office/drawing/2014/main" id="{B7441DC4-4B7D-7A4E-BF8E-055A64757752}"/>
                </a:ext>
              </a:extLst>
            </p:cNvPr>
            <p:cNvSpPr txBox="1">
              <a:spLocks noChangeArrowheads="1"/>
            </p:cNvSpPr>
            <p:nvPr/>
          </p:nvSpPr>
          <p:spPr bwMode="auto">
            <a:xfrm>
              <a:off x="5866448" y="4986800"/>
              <a:ext cx="930275" cy="4572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&lt;file&gt;</a:t>
              </a:r>
            </a:p>
          </p:txBody>
        </p:sp>
        <p:sp>
          <p:nvSpPr>
            <p:cNvPr id="36" name="Rectangle 52">
              <a:extLst>
                <a:ext uri="{FF2B5EF4-FFF2-40B4-BE49-F238E27FC236}">
                  <a16:creationId xmlns:a16="http://schemas.microsoft.com/office/drawing/2014/main" id="{DF54DE6B-514E-C94B-ABA1-D41425E9B914}"/>
                </a:ext>
              </a:extLst>
            </p:cNvPr>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7" name="Text Box 91">
              <a:extLst>
                <a:ext uri="{FF2B5EF4-FFF2-40B4-BE49-F238E27FC236}">
                  <a16:creationId xmlns:a16="http://schemas.microsoft.com/office/drawing/2014/main" id="{CA43F2EA-9A92-6C46-9F9C-6CD9ADBE89D3}"/>
                </a:ext>
              </a:extLst>
            </p:cNvPr>
            <p:cNvSpPr txBox="1">
              <a:spLocks noChangeArrowheads="1"/>
            </p:cNvSpPr>
            <p:nvPr/>
          </p:nvSpPr>
          <p:spPr bwMode="auto">
            <a:xfrm>
              <a:off x="5414963" y="2682875"/>
              <a:ext cx="18097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dirty="0"/>
                <a:t>TCP connection</a:t>
              </a:r>
            </a:p>
            <a:p>
              <a:pPr algn="ctr">
                <a:lnSpc>
                  <a:spcPct val="85000"/>
                </a:lnSpc>
              </a:pPr>
              <a:r>
                <a:rPr lang="en-US" sz="1800" dirty="0"/>
                <a:t>request</a:t>
              </a:r>
            </a:p>
          </p:txBody>
        </p:sp>
        <p:grpSp>
          <p:nvGrpSpPr>
            <p:cNvPr id="38" name="Group 57">
              <a:extLst>
                <a:ext uri="{FF2B5EF4-FFF2-40B4-BE49-F238E27FC236}">
                  <a16:creationId xmlns:a16="http://schemas.microsoft.com/office/drawing/2014/main" id="{1477ECA6-2BA1-834A-A8F1-9223648BEA8A}"/>
                </a:ext>
              </a:extLst>
            </p:cNvPr>
            <p:cNvGrpSpPr>
              <a:grpSpLocks/>
            </p:cNvGrpSpPr>
            <p:nvPr/>
          </p:nvGrpSpPr>
          <p:grpSpPr bwMode="auto">
            <a:xfrm>
              <a:off x="7412038" y="2782888"/>
              <a:ext cx="431800" cy="755650"/>
              <a:chOff x="4140" y="429"/>
              <a:chExt cx="1425" cy="2396"/>
            </a:xfrm>
          </p:grpSpPr>
          <p:sp>
            <p:nvSpPr>
              <p:cNvPr id="42" name="Freeform 58">
                <a:extLst>
                  <a:ext uri="{FF2B5EF4-FFF2-40B4-BE49-F238E27FC236}">
                    <a16:creationId xmlns:a16="http://schemas.microsoft.com/office/drawing/2014/main" id="{68FC4469-3C41-0342-9584-85A383374BD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Rectangle 59">
                <a:extLst>
                  <a:ext uri="{FF2B5EF4-FFF2-40B4-BE49-F238E27FC236}">
                    <a16:creationId xmlns:a16="http://schemas.microsoft.com/office/drawing/2014/main" id="{B19784B1-E41A-6448-8859-ED6B8ABF51DF}"/>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 name="Freeform 60">
                <a:extLst>
                  <a:ext uri="{FF2B5EF4-FFF2-40B4-BE49-F238E27FC236}">
                    <a16:creationId xmlns:a16="http://schemas.microsoft.com/office/drawing/2014/main" id="{2A008391-679B-254E-AEA2-A50F47E5B58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61">
                <a:extLst>
                  <a:ext uri="{FF2B5EF4-FFF2-40B4-BE49-F238E27FC236}">
                    <a16:creationId xmlns:a16="http://schemas.microsoft.com/office/drawing/2014/main" id="{4025D43B-E185-B64B-9555-69F89014A0F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Rectangle 62">
                <a:extLst>
                  <a:ext uri="{FF2B5EF4-FFF2-40B4-BE49-F238E27FC236}">
                    <a16:creationId xmlns:a16="http://schemas.microsoft.com/office/drawing/2014/main" id="{8369C9D4-E185-6645-A071-8366E3570630}"/>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7" name="Group 63">
                <a:extLst>
                  <a:ext uri="{FF2B5EF4-FFF2-40B4-BE49-F238E27FC236}">
                    <a16:creationId xmlns:a16="http://schemas.microsoft.com/office/drawing/2014/main" id="{B11A0681-812B-9943-AD32-4976B2FD3FD1}"/>
                  </a:ext>
                </a:extLst>
              </p:cNvPr>
              <p:cNvGrpSpPr>
                <a:grpSpLocks/>
              </p:cNvGrpSpPr>
              <p:nvPr/>
            </p:nvGrpSpPr>
            <p:grpSpPr bwMode="auto">
              <a:xfrm>
                <a:off x="4749" y="668"/>
                <a:ext cx="581" cy="145"/>
                <a:chOff x="614" y="2568"/>
                <a:chExt cx="725" cy="139"/>
              </a:xfrm>
            </p:grpSpPr>
            <p:sp>
              <p:nvSpPr>
                <p:cNvPr id="72" name="AutoShape 64">
                  <a:extLst>
                    <a:ext uri="{FF2B5EF4-FFF2-40B4-BE49-F238E27FC236}">
                      <a16:creationId xmlns:a16="http://schemas.microsoft.com/office/drawing/2014/main" id="{840AA841-D7A8-0246-9C4F-C4D13822C17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3" name="AutoShape 65">
                  <a:extLst>
                    <a:ext uri="{FF2B5EF4-FFF2-40B4-BE49-F238E27FC236}">
                      <a16:creationId xmlns:a16="http://schemas.microsoft.com/office/drawing/2014/main" id="{6128336A-ED83-F54F-B7D3-90354E33D7A6}"/>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48" name="Rectangle 66">
                <a:extLst>
                  <a:ext uri="{FF2B5EF4-FFF2-40B4-BE49-F238E27FC236}">
                    <a16:creationId xmlns:a16="http://schemas.microsoft.com/office/drawing/2014/main" id="{06E0847C-FD5C-614D-A38E-BCDE4AA6074B}"/>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 name="Group 67">
                <a:extLst>
                  <a:ext uri="{FF2B5EF4-FFF2-40B4-BE49-F238E27FC236}">
                    <a16:creationId xmlns:a16="http://schemas.microsoft.com/office/drawing/2014/main" id="{64960F04-3E86-5240-9F92-4D786359F745}"/>
                  </a:ext>
                </a:extLst>
              </p:cNvPr>
              <p:cNvGrpSpPr>
                <a:grpSpLocks/>
              </p:cNvGrpSpPr>
              <p:nvPr/>
            </p:nvGrpSpPr>
            <p:grpSpPr bwMode="auto">
              <a:xfrm>
                <a:off x="4747" y="994"/>
                <a:ext cx="581" cy="134"/>
                <a:chOff x="614" y="2568"/>
                <a:chExt cx="725" cy="139"/>
              </a:xfrm>
            </p:grpSpPr>
            <p:sp>
              <p:nvSpPr>
                <p:cNvPr id="70" name="AutoShape 68">
                  <a:extLst>
                    <a:ext uri="{FF2B5EF4-FFF2-40B4-BE49-F238E27FC236}">
                      <a16:creationId xmlns:a16="http://schemas.microsoft.com/office/drawing/2014/main" id="{D6E735DE-9D6F-8641-8CC9-A8EB6D0A47D2}"/>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1" name="AutoShape 69">
                  <a:extLst>
                    <a:ext uri="{FF2B5EF4-FFF2-40B4-BE49-F238E27FC236}">
                      <a16:creationId xmlns:a16="http://schemas.microsoft.com/office/drawing/2014/main" id="{54643658-A8DC-E34B-A0F3-816AEF357973}"/>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0" name="Rectangle 70">
                <a:extLst>
                  <a:ext uri="{FF2B5EF4-FFF2-40B4-BE49-F238E27FC236}">
                    <a16:creationId xmlns:a16="http://schemas.microsoft.com/office/drawing/2014/main" id="{BF9FC561-097F-AA47-98ED-2E326DE38164}"/>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 name="Rectangle 71">
                <a:extLst>
                  <a:ext uri="{FF2B5EF4-FFF2-40B4-BE49-F238E27FC236}">
                    <a16:creationId xmlns:a16="http://schemas.microsoft.com/office/drawing/2014/main" id="{1DB28AF1-DBC4-1049-A3A0-4CC8C6381709}"/>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2" name="Group 72">
                <a:extLst>
                  <a:ext uri="{FF2B5EF4-FFF2-40B4-BE49-F238E27FC236}">
                    <a16:creationId xmlns:a16="http://schemas.microsoft.com/office/drawing/2014/main" id="{A6987CCF-A912-074A-8B08-CD97FB5D5676}"/>
                  </a:ext>
                </a:extLst>
              </p:cNvPr>
              <p:cNvGrpSpPr>
                <a:grpSpLocks/>
              </p:cNvGrpSpPr>
              <p:nvPr/>
            </p:nvGrpSpPr>
            <p:grpSpPr bwMode="auto">
              <a:xfrm>
                <a:off x="4735" y="1627"/>
                <a:ext cx="582" cy="151"/>
                <a:chOff x="614" y="2568"/>
                <a:chExt cx="725" cy="139"/>
              </a:xfrm>
            </p:grpSpPr>
            <p:sp>
              <p:nvSpPr>
                <p:cNvPr id="68" name="AutoShape 73">
                  <a:extLst>
                    <a:ext uri="{FF2B5EF4-FFF2-40B4-BE49-F238E27FC236}">
                      <a16:creationId xmlns:a16="http://schemas.microsoft.com/office/drawing/2014/main" id="{81968BE1-75C5-1A49-AD01-731CAAA2BDB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9" name="AutoShape 74">
                  <a:extLst>
                    <a:ext uri="{FF2B5EF4-FFF2-40B4-BE49-F238E27FC236}">
                      <a16:creationId xmlns:a16="http://schemas.microsoft.com/office/drawing/2014/main" id="{A332CBB4-46D1-2C4C-8CE7-2FFCBA39F83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3" name="Freeform 75">
                <a:extLst>
                  <a:ext uri="{FF2B5EF4-FFF2-40B4-BE49-F238E27FC236}">
                    <a16:creationId xmlns:a16="http://schemas.microsoft.com/office/drawing/2014/main" id="{E553717B-92FA-8F45-B8DD-79FE5095426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54" name="Group 76">
                <a:extLst>
                  <a:ext uri="{FF2B5EF4-FFF2-40B4-BE49-F238E27FC236}">
                    <a16:creationId xmlns:a16="http://schemas.microsoft.com/office/drawing/2014/main" id="{A92115A4-CD4A-5145-8275-6E741C503684}"/>
                  </a:ext>
                </a:extLst>
              </p:cNvPr>
              <p:cNvGrpSpPr>
                <a:grpSpLocks/>
              </p:cNvGrpSpPr>
              <p:nvPr/>
            </p:nvGrpSpPr>
            <p:grpSpPr bwMode="auto">
              <a:xfrm>
                <a:off x="4739" y="1327"/>
                <a:ext cx="582" cy="139"/>
                <a:chOff x="614" y="2568"/>
                <a:chExt cx="725" cy="139"/>
              </a:xfrm>
            </p:grpSpPr>
            <p:sp>
              <p:nvSpPr>
                <p:cNvPr id="66" name="AutoShape 77">
                  <a:extLst>
                    <a:ext uri="{FF2B5EF4-FFF2-40B4-BE49-F238E27FC236}">
                      <a16:creationId xmlns:a16="http://schemas.microsoft.com/office/drawing/2014/main" id="{CE89ACFC-198B-F845-942E-D13BE2F2AC57}"/>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7" name="AutoShape 78">
                  <a:extLst>
                    <a:ext uri="{FF2B5EF4-FFF2-40B4-BE49-F238E27FC236}">
                      <a16:creationId xmlns:a16="http://schemas.microsoft.com/office/drawing/2014/main" id="{86558805-C2C3-6942-84AD-BEFE12DB302D}"/>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5" name="Rectangle 79">
                <a:extLst>
                  <a:ext uri="{FF2B5EF4-FFF2-40B4-BE49-F238E27FC236}">
                    <a16:creationId xmlns:a16="http://schemas.microsoft.com/office/drawing/2014/main" id="{E86441BD-D2C3-8440-894D-9D2742589967}"/>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6" name="Freeform 80">
                <a:extLst>
                  <a:ext uri="{FF2B5EF4-FFF2-40B4-BE49-F238E27FC236}">
                    <a16:creationId xmlns:a16="http://schemas.microsoft.com/office/drawing/2014/main" id="{B36311ED-D415-7243-B307-6250AFA63F9E}"/>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81">
                <a:extLst>
                  <a:ext uri="{FF2B5EF4-FFF2-40B4-BE49-F238E27FC236}">
                    <a16:creationId xmlns:a16="http://schemas.microsoft.com/office/drawing/2014/main" id="{F0B26670-9695-014D-A51D-C040FB4F695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Oval 82">
                <a:extLst>
                  <a:ext uri="{FF2B5EF4-FFF2-40B4-BE49-F238E27FC236}">
                    <a16:creationId xmlns:a16="http://schemas.microsoft.com/office/drawing/2014/main" id="{D6918695-D009-D240-8CB0-0FAD5970428C}"/>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9" name="Freeform 83">
                <a:extLst>
                  <a:ext uri="{FF2B5EF4-FFF2-40B4-BE49-F238E27FC236}">
                    <a16:creationId xmlns:a16="http://schemas.microsoft.com/office/drawing/2014/main" id="{081D785A-251B-F544-AA6E-D6755485BE0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AutoShape 84">
                <a:extLst>
                  <a:ext uri="{FF2B5EF4-FFF2-40B4-BE49-F238E27FC236}">
                    <a16:creationId xmlns:a16="http://schemas.microsoft.com/office/drawing/2014/main" id="{838795C9-EC4A-744F-A2D7-1D92AEC8C0B9}"/>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61" name="AutoShape 85">
                <a:extLst>
                  <a:ext uri="{FF2B5EF4-FFF2-40B4-BE49-F238E27FC236}">
                    <a16:creationId xmlns:a16="http://schemas.microsoft.com/office/drawing/2014/main" id="{FEC3A5DD-F20D-B743-BBC0-BAFAA1A510DF}"/>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62" name="Oval 86">
                <a:extLst>
                  <a:ext uri="{FF2B5EF4-FFF2-40B4-BE49-F238E27FC236}">
                    <a16:creationId xmlns:a16="http://schemas.microsoft.com/office/drawing/2014/main" id="{8F64EBF4-1FBA-CA46-A170-594E30BCFC00}"/>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3" name="Oval 87">
                <a:extLst>
                  <a:ext uri="{FF2B5EF4-FFF2-40B4-BE49-F238E27FC236}">
                    <a16:creationId xmlns:a16="http://schemas.microsoft.com/office/drawing/2014/main" id="{7740DAA1-6728-5A4E-8D69-C671B48C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1800"/>
              </a:p>
            </p:txBody>
          </p:sp>
          <p:sp>
            <p:nvSpPr>
              <p:cNvPr id="64" name="Oval 88">
                <a:extLst>
                  <a:ext uri="{FF2B5EF4-FFF2-40B4-BE49-F238E27FC236}">
                    <a16:creationId xmlns:a16="http://schemas.microsoft.com/office/drawing/2014/main" id="{E5E2CA68-BDB3-8441-922D-4EC41E79EC7C}"/>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5" name="Rectangle 89">
                <a:extLst>
                  <a:ext uri="{FF2B5EF4-FFF2-40B4-BE49-F238E27FC236}">
                    <a16:creationId xmlns:a16="http://schemas.microsoft.com/office/drawing/2014/main" id="{241EA008-4109-BF4B-98F1-73CB96426ECF}"/>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9" name="Group 90">
              <a:extLst>
                <a:ext uri="{FF2B5EF4-FFF2-40B4-BE49-F238E27FC236}">
                  <a16:creationId xmlns:a16="http://schemas.microsoft.com/office/drawing/2014/main" id="{CD0ADB4F-CD3E-7346-9F25-18116DCD165A}"/>
                </a:ext>
              </a:extLst>
            </p:cNvPr>
            <p:cNvGrpSpPr>
              <a:grpSpLocks/>
            </p:cNvGrpSpPr>
            <p:nvPr/>
          </p:nvGrpSpPr>
          <p:grpSpPr bwMode="auto">
            <a:xfrm>
              <a:off x="4275138" y="2339975"/>
              <a:ext cx="893762" cy="828675"/>
              <a:chOff x="-44" y="1473"/>
              <a:chExt cx="981" cy="1105"/>
            </a:xfrm>
          </p:grpSpPr>
          <p:pic>
            <p:nvPicPr>
              <p:cNvPr id="40" name="Picture 91" descr="desktop_computer_stylized_medium">
                <a:extLst>
                  <a:ext uri="{FF2B5EF4-FFF2-40B4-BE49-F238E27FC236}">
                    <a16:creationId xmlns:a16="http://schemas.microsoft.com/office/drawing/2014/main" id="{7D292799-E7AA-9F41-B69C-0764079934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92">
                <a:extLst>
                  <a:ext uri="{FF2B5EF4-FFF2-40B4-BE49-F238E27FC236}">
                    <a16:creationId xmlns:a16="http://schemas.microsoft.com/office/drawing/2014/main" id="{1A75C318-461F-0C43-B948-374229C7C01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sp>
          <p:nvSpPr>
            <p:cNvPr id="27" name="Text Box 95">
              <a:extLst>
                <a:ext uri="{FF2B5EF4-FFF2-40B4-BE49-F238E27FC236}">
                  <a16:creationId xmlns:a16="http://schemas.microsoft.com/office/drawing/2014/main" id="{91813BCF-A1CC-3D43-96B9-FD98A5DC5AA0}"/>
                </a:ext>
              </a:extLst>
            </p:cNvPr>
            <p:cNvSpPr txBox="1">
              <a:spLocks noChangeArrowheads="1"/>
            </p:cNvSpPr>
            <p:nvPr/>
          </p:nvSpPr>
          <p:spPr bwMode="auto">
            <a:xfrm>
              <a:off x="5065380" y="4424245"/>
              <a:ext cx="2996115" cy="225233"/>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o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Get http://</a:t>
              </a:r>
              <a:r>
                <a:rPr lang="en-US" sz="1400" dirty="0" err="1"/>
                <a:t>www.awl.com</a:t>
              </a:r>
              <a:r>
                <a:rPr lang="en-US" sz="1400" dirty="0"/>
                <a:t>/</a:t>
              </a:r>
              <a:r>
                <a:rPr lang="en-US" sz="1400" dirty="0" err="1"/>
                <a:t>kurose</a:t>
              </a:r>
              <a:r>
                <a:rPr lang="en-US" sz="1400" dirty="0"/>
                <a:t>-ross</a:t>
              </a:r>
              <a:endParaRPr lang="en-US" dirty="0"/>
            </a:p>
          </p:txBody>
        </p:sp>
      </p:grpSp>
      <p:sp>
        <p:nvSpPr>
          <p:cNvPr id="7" name="TextBox 6">
            <a:extLst>
              <a:ext uri="{FF2B5EF4-FFF2-40B4-BE49-F238E27FC236}">
                <a16:creationId xmlns:a16="http://schemas.microsoft.com/office/drawing/2014/main" id="{7DD3CDD0-E4A4-E04F-865C-D0ABE1DC7517}"/>
              </a:ext>
            </a:extLst>
          </p:cNvPr>
          <p:cNvSpPr txBox="1"/>
          <p:nvPr/>
        </p:nvSpPr>
        <p:spPr>
          <a:xfrm>
            <a:off x="512956" y="1260088"/>
            <a:ext cx="3441968" cy="523220"/>
          </a:xfrm>
          <a:prstGeom prst="rect">
            <a:avLst/>
          </a:prstGeom>
          <a:noFill/>
        </p:spPr>
        <p:txBody>
          <a:bodyPr wrap="none" rtlCol="0">
            <a:spAutoFit/>
          </a:bodyPr>
          <a:lstStyle/>
          <a:p>
            <a:pPr marL="365760" lvl="0" indent="-365760" eaLnBrk="1" hangingPunct="1">
              <a:spcBef>
                <a:spcPts val="1200"/>
              </a:spcBef>
              <a:spcAft>
                <a:spcPts val="0"/>
              </a:spcAft>
              <a:buClr>
                <a:srgbClr val="000099"/>
              </a:buClr>
            </a:pPr>
            <a:r>
              <a:rPr lang="en-US" sz="2800" i="1" kern="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computer protocols:</a:t>
            </a:r>
          </a:p>
        </p:txBody>
      </p:sp>
    </p:spTree>
    <p:extLst>
      <p:ext uri="{BB962C8B-B14F-4D97-AF65-F5344CB8AC3E}">
        <p14:creationId xmlns:p14="http://schemas.microsoft.com/office/powerpoint/2010/main" val="111439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4B440F-4CED-2447-9DF3-2E72EC4F5C1A}"/>
              </a:ext>
            </a:extLst>
          </p:cNvPr>
          <p:cNvSpPr>
            <a:spLocks noGrp="1"/>
          </p:cNvSpPr>
          <p:nvPr>
            <p:ph type="ctrTitle"/>
          </p:nvPr>
        </p:nvSpPr>
        <p:spPr>
          <a:xfrm>
            <a:off x="685800" y="1446835"/>
            <a:ext cx="7772400" cy="2153615"/>
          </a:xfrm>
        </p:spPr>
        <p:txBody>
          <a:bodyPr>
            <a:normAutofit/>
          </a:bodyPr>
          <a:lstStyle/>
          <a:p>
            <a:r>
              <a:rPr lang="en-US" dirty="0"/>
              <a:t>Delivering data over the global Internet is a complicated process, involving many many steps</a:t>
            </a:r>
          </a:p>
        </p:txBody>
      </p:sp>
      <p:sp>
        <p:nvSpPr>
          <p:cNvPr id="8" name="Subtitle 7">
            <a:extLst>
              <a:ext uri="{FF2B5EF4-FFF2-40B4-BE49-F238E27FC236}">
                <a16:creationId xmlns:a16="http://schemas.microsoft.com/office/drawing/2014/main" id="{1630D0B6-666C-CB4C-805B-073D612DA654}"/>
              </a:ext>
            </a:extLst>
          </p:cNvPr>
          <p:cNvSpPr>
            <a:spLocks noGrp="1"/>
          </p:cNvSpPr>
          <p:nvPr>
            <p:ph type="subTitle" idx="1"/>
          </p:nvPr>
        </p:nvSpPr>
        <p:spPr>
          <a:xfrm>
            <a:off x="428263" y="3886200"/>
            <a:ext cx="8229599" cy="1752600"/>
          </a:xfrm>
        </p:spPr>
        <p:txBody>
          <a:bodyPr>
            <a:normAutofit/>
          </a:bodyPr>
          <a:lstStyle/>
          <a:p>
            <a:r>
              <a:rPr lang="en-US" sz="3000" dirty="0"/>
              <a:t>How to get the work done: divide and conquer </a:t>
            </a:r>
          </a:p>
          <a:p>
            <a:r>
              <a:rPr lang="en-US" dirty="0"/>
              <a:t>Group functions to a few modules  </a:t>
            </a:r>
          </a:p>
        </p:txBody>
      </p:sp>
      <p:grpSp>
        <p:nvGrpSpPr>
          <p:cNvPr id="11" name="Group 10">
            <a:extLst>
              <a:ext uri="{FF2B5EF4-FFF2-40B4-BE49-F238E27FC236}">
                <a16:creationId xmlns:a16="http://schemas.microsoft.com/office/drawing/2014/main" id="{C72FA991-8208-6C4C-AFC9-075FF3179582}"/>
              </a:ext>
            </a:extLst>
          </p:cNvPr>
          <p:cNvGrpSpPr/>
          <p:nvPr/>
        </p:nvGrpSpPr>
        <p:grpSpPr>
          <a:xfrm>
            <a:off x="5104435" y="5011838"/>
            <a:ext cx="1811714" cy="1329766"/>
            <a:chOff x="5104435" y="5011838"/>
            <a:chExt cx="1811714" cy="1329766"/>
          </a:xfrm>
        </p:grpSpPr>
        <p:sp>
          <p:nvSpPr>
            <p:cNvPr id="9" name="Up Arrow 8">
              <a:extLst>
                <a:ext uri="{FF2B5EF4-FFF2-40B4-BE49-F238E27FC236}">
                  <a16:creationId xmlns:a16="http://schemas.microsoft.com/office/drawing/2014/main" id="{313ACECD-D977-624A-870F-1950820BBBE2}"/>
                </a:ext>
              </a:extLst>
            </p:cNvPr>
            <p:cNvSpPr/>
            <p:nvPr/>
          </p:nvSpPr>
          <p:spPr bwMode="auto">
            <a:xfrm>
              <a:off x="5741042" y="5011838"/>
              <a:ext cx="729205" cy="844952"/>
            </a:xfrm>
            <a:prstGeom prst="upArrow">
              <a:avLst>
                <a:gd name="adj1" fmla="val 34127"/>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 name="TextBox 9">
              <a:extLst>
                <a:ext uri="{FF2B5EF4-FFF2-40B4-BE49-F238E27FC236}">
                  <a16:creationId xmlns:a16="http://schemas.microsoft.com/office/drawing/2014/main" id="{C83E7FD5-5158-DA4E-B2F2-82F804657C36}"/>
                </a:ext>
              </a:extLst>
            </p:cNvPr>
            <p:cNvSpPr txBox="1"/>
            <p:nvPr/>
          </p:nvSpPr>
          <p:spPr>
            <a:xfrm>
              <a:off x="5104435" y="5879939"/>
              <a:ext cx="1811714" cy="461665"/>
            </a:xfrm>
            <a:prstGeom prst="rect">
              <a:avLst/>
            </a:prstGeom>
            <a:noFill/>
          </p:spPr>
          <p:txBody>
            <a:bodyPr wrap="none" rtlCol="0">
              <a:spAutoFit/>
            </a:bodyPr>
            <a:lstStyle/>
            <a:p>
              <a:r>
                <a:rPr lang="en-US" dirty="0"/>
                <a:t>How many?</a:t>
              </a:r>
            </a:p>
          </p:txBody>
        </p:sp>
      </p:grpSp>
    </p:spTree>
    <p:extLst>
      <p:ext uri="{BB962C8B-B14F-4D97-AF65-F5344CB8AC3E}">
        <p14:creationId xmlns:p14="http://schemas.microsoft.com/office/powerpoint/2010/main" val="7856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p:txBody>
          <a:bodyPr/>
          <a:lstStyle/>
          <a:p>
            <a:pPr eaLnBrk="1" hangingPunct="1"/>
            <a:r>
              <a:rPr lang="en-US"/>
              <a:t>Internet protocol stack</a:t>
            </a:r>
          </a:p>
        </p:txBody>
      </p:sp>
      <p:sp>
        <p:nvSpPr>
          <p:cNvPr id="57347" name="Rectangle 4"/>
          <p:cNvSpPr>
            <a:spLocks noGrp="1" noChangeArrowheads="1"/>
          </p:cNvSpPr>
          <p:nvPr>
            <p:ph idx="1"/>
          </p:nvPr>
        </p:nvSpPr>
        <p:spPr/>
        <p:txBody>
          <a:bodyPr/>
          <a:lstStyle/>
          <a:p>
            <a:pPr eaLnBrk="1" hangingPunct="1"/>
            <a:r>
              <a:rPr lang="en-US" sz="2400" dirty="0">
                <a:solidFill>
                  <a:srgbClr val="3A1FFF"/>
                </a:solidFill>
              </a:rPr>
              <a:t>Application layer protocols</a:t>
            </a:r>
          </a:p>
          <a:p>
            <a:pPr lvl="1" eaLnBrk="1" hangingPunct="1"/>
            <a:r>
              <a:rPr lang="en-US" sz="1800" dirty="0"/>
              <a:t>Support data exchange between application processes</a:t>
            </a:r>
          </a:p>
          <a:p>
            <a:pPr lvl="1" eaLnBrk="1" hangingPunct="1"/>
            <a:r>
              <a:rPr lang="en-US" sz="1800" dirty="0"/>
              <a:t>Example: SMTP, HTTP, DNS</a:t>
            </a:r>
          </a:p>
          <a:p>
            <a:pPr marL="640080" lvl="2" indent="0">
              <a:buNone/>
            </a:pPr>
            <a:r>
              <a:rPr lang="en-US" sz="1400" dirty="0"/>
              <a:t>                      </a:t>
            </a:r>
          </a:p>
          <a:p>
            <a:r>
              <a:rPr lang="en-US" sz="2400" dirty="0">
                <a:solidFill>
                  <a:srgbClr val="3A1FFF"/>
                </a:solidFill>
              </a:rPr>
              <a:t>Transport layer protocols</a:t>
            </a:r>
          </a:p>
          <a:p>
            <a:pPr lvl="1" eaLnBrk="1" hangingPunct="1"/>
            <a:r>
              <a:rPr lang="en-US" sz="1800" dirty="0"/>
              <a:t>handling delivery reliability, multiplex within a host</a:t>
            </a:r>
          </a:p>
          <a:p>
            <a:pPr lvl="1" eaLnBrk="1" hangingPunct="1"/>
            <a:r>
              <a:rPr lang="en-US" sz="1800" dirty="0"/>
              <a:t>Example: TCP, UDP</a:t>
            </a:r>
          </a:p>
          <a:p>
            <a:r>
              <a:rPr lang="en-US" sz="2400" dirty="0">
                <a:solidFill>
                  <a:srgbClr val="3A1FFF"/>
                </a:solidFill>
              </a:rPr>
              <a:t>Network layer protocols</a:t>
            </a:r>
          </a:p>
          <a:p>
            <a:pPr lvl="1" eaLnBrk="1" hangingPunct="1"/>
            <a:r>
              <a:rPr lang="en-US" sz="1800" dirty="0"/>
              <a:t>forward packets from source to destination</a:t>
            </a:r>
          </a:p>
          <a:p>
            <a:pPr lvl="1"/>
            <a:r>
              <a:rPr lang="en-US" sz="1800" dirty="0"/>
              <a:t>Example: IP</a:t>
            </a:r>
          </a:p>
          <a:p>
            <a:r>
              <a:rPr lang="en-US" sz="2400" dirty="0">
                <a:solidFill>
                  <a:srgbClr val="3A1FFF"/>
                </a:solidFill>
              </a:rPr>
              <a:t>Link layer protocols</a:t>
            </a:r>
          </a:p>
          <a:p>
            <a:pPr lvl="1" eaLnBrk="1" hangingPunct="1"/>
            <a:r>
              <a:rPr lang="en-US" sz="1800" dirty="0"/>
              <a:t>transfer data between directly connected network elements</a:t>
            </a:r>
          </a:p>
          <a:p>
            <a:pPr lvl="1"/>
            <a:r>
              <a:rPr lang="en-US" sz="1800" dirty="0"/>
              <a:t>Example: Ethernet protocol, WiFi</a:t>
            </a:r>
          </a:p>
          <a:p>
            <a:pPr eaLnBrk="1" hangingPunct="1"/>
            <a:r>
              <a:rPr lang="en-US" sz="2400" dirty="0">
                <a:solidFill>
                  <a:srgbClr val="3A1FFF"/>
                </a:solidFill>
              </a:rPr>
              <a:t>Physical layer:</a:t>
            </a:r>
            <a:r>
              <a:rPr lang="en-US" sz="2400" dirty="0"/>
              <a:t> bits “on the wire”</a:t>
            </a:r>
          </a:p>
        </p:txBody>
      </p:sp>
      <p:grpSp>
        <p:nvGrpSpPr>
          <p:cNvPr id="57352" name="Group 5"/>
          <p:cNvGrpSpPr>
            <a:grpSpLocks/>
          </p:cNvGrpSpPr>
          <p:nvPr/>
        </p:nvGrpSpPr>
        <p:grpSpPr bwMode="auto">
          <a:xfrm>
            <a:off x="7065629" y="1949952"/>
            <a:ext cx="1962251" cy="3467104"/>
            <a:chOff x="3070" y="820"/>
            <a:chExt cx="1234" cy="2184"/>
          </a:xfrm>
        </p:grpSpPr>
        <p:sp>
          <p:nvSpPr>
            <p:cNvPr id="57353" name="Rectangle 6"/>
            <p:cNvSpPr>
              <a:spLocks noChangeArrowheads="1"/>
            </p:cNvSpPr>
            <p:nvPr/>
          </p:nvSpPr>
          <p:spPr bwMode="auto">
            <a:xfrm>
              <a:off x="3080" y="888"/>
              <a:ext cx="1192" cy="2116"/>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pPr>
                <a:lnSpc>
                  <a:spcPct val="150000"/>
                </a:lnSpc>
              </a:pPr>
              <a:endParaRPr lang="en-US" sz="2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54" name="Text Box 7"/>
            <p:cNvSpPr txBox="1">
              <a:spLocks noChangeArrowheads="1"/>
            </p:cNvSpPr>
            <p:nvPr/>
          </p:nvSpPr>
          <p:spPr bwMode="auto">
            <a:xfrm>
              <a:off x="3078" y="820"/>
              <a:ext cx="1226" cy="2171"/>
            </a:xfrm>
            <a:prstGeom prst="rect">
              <a:avLst/>
            </a:prstGeom>
            <a:noFill/>
            <a:ln w="9525">
              <a:noFill/>
              <a:miter lim="800000"/>
              <a:headEnd/>
              <a:tailEnd/>
            </a:ln>
          </p:spPr>
          <p:txBody>
            <a:bodyPr wrap="none">
              <a:prstTxWarp prst="textNoShape">
                <a:avLst/>
              </a:prstTxWarp>
              <a:spAutoFit/>
            </a:bodyPr>
            <a:lstStyle/>
            <a:p>
              <a:pPr algn="ctr">
                <a:lnSpc>
                  <a:spcPct val="160000"/>
                </a:lnSpc>
              </a:pPr>
              <a:r>
                <a:rPr lang="en-US" sz="2800" dirty="0">
                  <a:latin typeface="Helvetica Neue" panose="02000503000000020004" pitchFamily="2" charset="0"/>
                  <a:ea typeface="Helvetica Neue" panose="02000503000000020004" pitchFamily="2" charset="0"/>
                  <a:cs typeface="Helvetica Neue" panose="02000503000000020004" pitchFamily="2" charset="0"/>
                </a:rPr>
                <a:t>application</a:t>
              </a:r>
            </a:p>
            <a:p>
              <a:pPr algn="ctr">
                <a:lnSpc>
                  <a:spcPct val="160000"/>
                </a:lnSpc>
              </a:pPr>
              <a:r>
                <a:rPr lang="en-US" sz="2800" dirty="0">
                  <a:latin typeface="Helvetica Neue" panose="02000503000000020004" pitchFamily="2" charset="0"/>
                  <a:ea typeface="Helvetica Neue" panose="02000503000000020004" pitchFamily="2" charset="0"/>
                  <a:cs typeface="Helvetica Neue" panose="02000503000000020004" pitchFamily="2" charset="0"/>
                </a:rPr>
                <a:t>transport</a:t>
              </a:r>
            </a:p>
            <a:p>
              <a:pPr algn="ctr">
                <a:lnSpc>
                  <a:spcPct val="160000"/>
                </a:lnSpc>
              </a:pPr>
              <a:r>
                <a:rPr lang="en-US" sz="2800" dirty="0">
                  <a:latin typeface="Helvetica Neue" panose="02000503000000020004" pitchFamily="2" charset="0"/>
                  <a:ea typeface="Helvetica Neue" panose="02000503000000020004" pitchFamily="2" charset="0"/>
                  <a:cs typeface="Helvetica Neue" panose="02000503000000020004" pitchFamily="2" charset="0"/>
                </a:rPr>
                <a:t>network</a:t>
              </a:r>
            </a:p>
            <a:p>
              <a:pPr algn="ctr">
                <a:lnSpc>
                  <a:spcPct val="160000"/>
                </a:lnSpc>
              </a:pPr>
              <a:r>
                <a:rPr lang="en-US" sz="2800" dirty="0">
                  <a:latin typeface="Helvetica Neue" panose="02000503000000020004" pitchFamily="2" charset="0"/>
                  <a:ea typeface="Helvetica Neue" panose="02000503000000020004" pitchFamily="2" charset="0"/>
                  <a:cs typeface="Helvetica Neue" panose="02000503000000020004" pitchFamily="2" charset="0"/>
                </a:rPr>
                <a:t>link</a:t>
              </a:r>
            </a:p>
            <a:p>
              <a:pPr algn="ctr">
                <a:lnSpc>
                  <a:spcPct val="160000"/>
                </a:lnSpc>
              </a:pPr>
              <a:r>
                <a:rPr lang="en-US" sz="2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physical</a:t>
              </a:r>
            </a:p>
          </p:txBody>
        </p:sp>
        <p:sp>
          <p:nvSpPr>
            <p:cNvPr id="57355" name="Line 8"/>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2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56" name="Line 9"/>
            <p:cNvSpPr>
              <a:spLocks noChangeShapeType="1"/>
            </p:cNvSpPr>
            <p:nvPr/>
          </p:nvSpPr>
          <p:spPr bwMode="auto">
            <a:xfrm>
              <a:off x="3076" y="1768"/>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2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57" name="Line 10"/>
            <p:cNvSpPr>
              <a:spLocks noChangeShapeType="1"/>
            </p:cNvSpPr>
            <p:nvPr/>
          </p:nvSpPr>
          <p:spPr bwMode="auto">
            <a:xfrm>
              <a:off x="3076" y="2216"/>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28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58" name="Line 11"/>
            <p:cNvSpPr>
              <a:spLocks noChangeShapeType="1"/>
            </p:cNvSpPr>
            <p:nvPr/>
          </p:nvSpPr>
          <p:spPr bwMode="auto">
            <a:xfrm>
              <a:off x="3070" y="2621"/>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28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 name="Footer Placeholder 2"/>
          <p:cNvSpPr>
            <a:spLocks noGrp="1"/>
          </p:cNvSpPr>
          <p:nvPr>
            <p:ph type="ftr" sz="quarter" idx="11"/>
          </p:nvPr>
        </p:nvSpPr>
        <p:spPr/>
        <p:txBody>
          <a:bodyPr/>
          <a:lstStyle/>
          <a:p>
            <a:pPr>
              <a:defRPr/>
            </a:pPr>
            <a:r>
              <a:rPr lang="nl-NL" dirty="0"/>
              <a:t>CS118 - Winter 2025</a:t>
            </a:r>
            <a:endParaRPr lang="en-US" dirty="0"/>
          </a:p>
        </p:txBody>
      </p:sp>
      <p:sp>
        <p:nvSpPr>
          <p:cNvPr id="4" name="Slide Number Placeholder 3">
            <a:extLst>
              <a:ext uri="{FF2B5EF4-FFF2-40B4-BE49-F238E27FC236}">
                <a16:creationId xmlns:a16="http://schemas.microsoft.com/office/drawing/2014/main" id="{4D6A30A1-5085-484A-95AC-A91876152352}"/>
              </a:ext>
            </a:extLst>
          </p:cNvPr>
          <p:cNvSpPr>
            <a:spLocks noGrp="1"/>
          </p:cNvSpPr>
          <p:nvPr>
            <p:ph type="sldNum" sz="quarter" idx="12"/>
          </p:nvPr>
        </p:nvSpPr>
        <p:spPr/>
        <p:txBody>
          <a:bodyPr/>
          <a:lstStyle/>
          <a:p>
            <a:pPr>
              <a:defRPr/>
            </a:pPr>
            <a:fld id="{5839C53E-9712-814C-9BC8-2C6C5C482B7D}" type="slidenum">
              <a:rPr lang="en-US" smtClean="0"/>
              <a:pPr>
                <a:defRPr/>
              </a:pPr>
              <a:t>17</a:t>
            </a:fld>
            <a:endParaRPr lang="en-US" dirty="0"/>
          </a:p>
        </p:txBody>
      </p:sp>
      <p:sp>
        <p:nvSpPr>
          <p:cNvPr id="2" name="Rectangle 1">
            <a:extLst>
              <a:ext uri="{FF2B5EF4-FFF2-40B4-BE49-F238E27FC236}">
                <a16:creationId xmlns:a16="http://schemas.microsoft.com/office/drawing/2014/main" id="{709BB154-78FB-9845-9C04-5659DD5D4605}"/>
              </a:ext>
            </a:extLst>
          </p:cNvPr>
          <p:cNvSpPr/>
          <p:nvPr/>
        </p:nvSpPr>
        <p:spPr bwMode="auto">
          <a:xfrm>
            <a:off x="514763" y="5755480"/>
            <a:ext cx="4562168" cy="462116"/>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5" name="TextBox 4">
            <a:extLst>
              <a:ext uri="{FF2B5EF4-FFF2-40B4-BE49-F238E27FC236}">
                <a16:creationId xmlns:a16="http://schemas.microsoft.com/office/drawing/2014/main" id="{8453DD34-A12E-2446-8726-B2A675B22733}"/>
              </a:ext>
            </a:extLst>
          </p:cNvPr>
          <p:cNvSpPr txBox="1"/>
          <p:nvPr/>
        </p:nvSpPr>
        <p:spPr>
          <a:xfrm>
            <a:off x="1548144" y="1820711"/>
            <a:ext cx="2641749" cy="307777"/>
          </a:xfrm>
          <a:prstGeom prst="rect">
            <a:avLst/>
          </a:prstGeom>
          <a:noFill/>
        </p:spPr>
        <p:txBody>
          <a:bodyPr wrap="none" rtlCol="0">
            <a:spAutoFit/>
          </a:bodyPr>
          <a:lstStyle/>
          <a:p>
            <a:r>
              <a:rPr lang="en-US" sz="1400" dirty="0"/>
              <a:t>(Simple Mail Transfer Protocol)</a:t>
            </a:r>
          </a:p>
        </p:txBody>
      </p:sp>
    </p:spTree>
    <p:extLst>
      <p:ext uri="{BB962C8B-B14F-4D97-AF65-F5344CB8AC3E}">
        <p14:creationId xmlns:p14="http://schemas.microsoft.com/office/powerpoint/2010/main" val="2418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34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7">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34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34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47">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47">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347">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3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 name="Cloud"/>
          <p:cNvSpPr>
            <a:spLocks noChangeAspect="1" noEditPoints="1" noChangeArrowheads="1"/>
          </p:cNvSpPr>
          <p:nvPr/>
        </p:nvSpPr>
        <p:spPr bwMode="auto">
          <a:xfrm>
            <a:off x="1669312" y="1454150"/>
            <a:ext cx="5765962" cy="19050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chemeClr val="accent2"/>
            </a:solidFill>
            <a:miter lim="800000"/>
            <a:headEnd/>
            <a:tailEnd/>
          </a:ln>
          <a:effectLst/>
        </p:spPr>
        <p:txBody>
          <a:bodyPr lIns="101882" tIns="50941" rIns="101882" bIns="50941">
            <a:prstTxWarp prst="textNoShape">
              <a:avLst/>
            </a:prstTxWarp>
          </a:bodyPr>
          <a:lstStyle/>
          <a:p>
            <a:pPr defTabSz="1019175">
              <a:defRPr/>
            </a:pPr>
            <a:endParaRPr lang="en-US" sz="2700" dirty="0">
              <a:latin typeface="Times New Roman" charset="0"/>
            </a:endParaRPr>
          </a:p>
          <a:p>
            <a:pPr algn="ctr" defTabSz="1019175">
              <a:defRPr/>
            </a:pPr>
            <a:r>
              <a:rPr lang="en-US" sz="3200" b="1" dirty="0">
                <a:ln w="6600">
                  <a:solidFill>
                    <a:schemeClr val="accent2"/>
                  </a:solidFill>
                  <a:prstDash val="solid"/>
                </a:ln>
                <a:solidFill>
                  <a:srgbClr val="FFFFFF"/>
                </a:solidFill>
                <a:effectLst>
                  <a:outerShdw dist="38100" dir="2700000" algn="tl" rotWithShape="0">
                    <a:schemeClr val="accent2"/>
                  </a:outerShdw>
                </a:effectLst>
                <a:latin typeface="Helvetica Neue" panose="02000503000000020004" pitchFamily="2" charset="0"/>
                <a:ea typeface="Helvetica Neue" panose="02000503000000020004" pitchFamily="2" charset="0"/>
                <a:cs typeface="Helvetica Neue" panose="02000503000000020004" pitchFamily="2" charset="0"/>
              </a:rPr>
              <a:t>Internet</a:t>
            </a:r>
          </a:p>
        </p:txBody>
      </p:sp>
      <p:sp>
        <p:nvSpPr>
          <p:cNvPr id="40963" name="Rectangle 2"/>
          <p:cNvSpPr>
            <a:spLocks noGrp="1" noChangeArrowheads="1"/>
          </p:cNvSpPr>
          <p:nvPr>
            <p:ph type="title"/>
          </p:nvPr>
        </p:nvSpPr>
        <p:spPr/>
        <p:txBody>
          <a:bodyPr/>
          <a:lstStyle/>
          <a:p>
            <a:r>
              <a:rPr lang="en-US" dirty="0"/>
              <a:t>Application View</a:t>
            </a:r>
          </a:p>
        </p:txBody>
      </p:sp>
      <p:sp>
        <p:nvSpPr>
          <p:cNvPr id="3" name="Footer Placeholder 2"/>
          <p:cNvSpPr>
            <a:spLocks noGrp="1"/>
          </p:cNvSpPr>
          <p:nvPr>
            <p:ph type="ftr" sz="quarter" idx="11"/>
          </p:nvPr>
        </p:nvSpPr>
        <p:spPr/>
        <p:txBody>
          <a:bodyPr/>
          <a:lstStyle/>
          <a:p>
            <a:r>
              <a:rPr lang="nl-NL" dirty="0"/>
              <a:t>CS118 - Winter 2025</a:t>
            </a:r>
            <a:endParaRPr lang="en-US" dirty="0"/>
          </a:p>
        </p:txBody>
      </p:sp>
      <p:sp>
        <p:nvSpPr>
          <p:cNvPr id="4" name="Slide Number Placeholder 3">
            <a:extLst>
              <a:ext uri="{FF2B5EF4-FFF2-40B4-BE49-F238E27FC236}">
                <a16:creationId xmlns:a16="http://schemas.microsoft.com/office/drawing/2014/main" id="{C8B0375D-BDC7-AF46-A88B-9898C705489A}"/>
              </a:ext>
            </a:extLst>
          </p:cNvPr>
          <p:cNvSpPr>
            <a:spLocks noGrp="1"/>
          </p:cNvSpPr>
          <p:nvPr>
            <p:ph type="sldNum" sz="quarter" idx="12"/>
          </p:nvPr>
        </p:nvSpPr>
        <p:spPr/>
        <p:txBody>
          <a:bodyPr/>
          <a:lstStyle/>
          <a:p>
            <a:fld id="{B846B7D9-7BDB-7541-8325-00A37CD224A3}" type="slidenum">
              <a:rPr lang="en-US" smtClean="0"/>
              <a:pPr/>
              <a:t>18</a:t>
            </a:fld>
            <a:endParaRPr lang="en-US" dirty="0"/>
          </a:p>
        </p:txBody>
      </p:sp>
      <p:sp>
        <p:nvSpPr>
          <p:cNvPr id="40967" name="Text Box 34"/>
          <p:cNvSpPr txBox="1">
            <a:spLocks noChangeArrowheads="1"/>
          </p:cNvSpPr>
          <p:nvPr/>
        </p:nvSpPr>
        <p:spPr bwMode="auto">
          <a:xfrm>
            <a:off x="193876" y="4243713"/>
            <a:ext cx="8686800" cy="741037"/>
          </a:xfrm>
          <a:prstGeom prst="rect">
            <a:avLst/>
          </a:prstGeom>
          <a:noFill/>
          <a:ln w="9525">
            <a:noFill/>
            <a:miter lim="800000"/>
            <a:headEnd/>
            <a:tailEnd/>
          </a:ln>
        </p:spPr>
        <p:txBody>
          <a:bodyPr>
            <a:prstTxWarp prst="textNoShape">
              <a:avLst/>
            </a:prstTxWarp>
            <a:spAutoFit/>
          </a:bodyPr>
          <a:lstStyle/>
          <a:p>
            <a:pPr>
              <a:lnSpc>
                <a:spcPct val="110000"/>
              </a:lnSpc>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These are </a:t>
            </a:r>
            <a:r>
              <a:rPr lang="en-US" sz="2000" b="1" i="1" dirty="0">
                <a:latin typeface="Helvetica Neue" panose="02000503000000020004" pitchFamily="2" charset="0"/>
                <a:ea typeface="Helvetica Neue" panose="02000503000000020004" pitchFamily="2" charset="0"/>
                <a:cs typeface="Helvetica Neue" panose="02000503000000020004" pitchFamily="2" charset="0"/>
              </a:rPr>
              <a:t>application </a:t>
            </a:r>
            <a:r>
              <a:rPr lang="en-US" sz="2000" b="1"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programs</a:t>
            </a:r>
            <a:endParaRPr lang="en-US" sz="200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10000"/>
              </a:lnSpc>
            </a:pPr>
            <a:r>
              <a:rPr lang="en-US" sz="2000" dirty="0">
                <a:latin typeface="Helvetica Neue" panose="02000503000000020004" pitchFamily="2" charset="0"/>
                <a:ea typeface="Helvetica Neue" panose="02000503000000020004" pitchFamily="2" charset="0"/>
                <a:cs typeface="Helvetica Neue" panose="02000503000000020004" pitchFamily="2" charset="0"/>
              </a:rPr>
              <a:t>They talk to each other using</a:t>
            </a:r>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i="1" dirty="0">
                <a:latin typeface="Helvetica Neue" panose="02000503000000020004" pitchFamily="2" charset="0"/>
                <a:ea typeface="Helvetica Neue" panose="02000503000000020004" pitchFamily="2" charset="0"/>
                <a:cs typeface="Helvetica Neue" panose="02000503000000020004" pitchFamily="2" charset="0"/>
              </a:rPr>
              <a:t>application </a:t>
            </a:r>
            <a:r>
              <a:rPr lang="en-US" sz="2000"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protocols</a:t>
            </a:r>
            <a:r>
              <a:rPr 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(web protocol: HTTP)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0968" name="Group 36"/>
          <p:cNvGrpSpPr>
            <a:grpSpLocks/>
          </p:cNvGrpSpPr>
          <p:nvPr/>
        </p:nvGrpSpPr>
        <p:grpSpPr bwMode="auto">
          <a:xfrm>
            <a:off x="7461124" y="2256978"/>
            <a:ext cx="628650" cy="1250950"/>
            <a:chOff x="1457" y="1174"/>
            <a:chExt cx="396" cy="788"/>
          </a:xfrm>
        </p:grpSpPr>
        <p:sp>
          <p:nvSpPr>
            <p:cNvPr id="40982" name="Rectangle 37"/>
            <p:cNvSpPr>
              <a:spLocks noChangeArrowheads="1"/>
            </p:cNvSpPr>
            <p:nvPr/>
          </p:nvSpPr>
          <p:spPr bwMode="auto">
            <a:xfrm>
              <a:off x="1461" y="1178"/>
              <a:ext cx="232" cy="784"/>
            </a:xfrm>
            <a:prstGeom prst="rect">
              <a:avLst/>
            </a:prstGeom>
            <a:solidFill>
              <a:srgbClr val="3399CC"/>
            </a:solidFill>
            <a:ln w="9525">
              <a:noFill/>
              <a:miter lim="800000"/>
              <a:headEnd/>
              <a:tailEnd/>
            </a:ln>
          </p:spPr>
          <p:txBody>
            <a:bodyPr>
              <a:prstTxWarp prst="textNoShape">
                <a:avLst/>
              </a:prstTxWarp>
            </a:bodyPr>
            <a:lstStyle/>
            <a:p>
              <a:endParaRPr lang="en-US"/>
            </a:p>
          </p:txBody>
        </p:sp>
        <p:sp>
          <p:nvSpPr>
            <p:cNvPr id="40983" name="Freeform 38"/>
            <p:cNvSpPr>
              <a:spLocks/>
            </p:cNvSpPr>
            <p:nvPr/>
          </p:nvSpPr>
          <p:spPr bwMode="auto">
            <a:xfrm>
              <a:off x="1693" y="1178"/>
              <a:ext cx="160" cy="784"/>
            </a:xfrm>
            <a:custGeom>
              <a:avLst/>
              <a:gdLst>
                <a:gd name="T0" fmla="*/ 0 w 160"/>
                <a:gd name="T1" fmla="*/ 784 h 784"/>
                <a:gd name="T2" fmla="*/ 0 w 160"/>
                <a:gd name="T3" fmla="*/ 0 h 784"/>
                <a:gd name="T4" fmla="*/ 160 w 160"/>
                <a:gd name="T5" fmla="*/ 56 h 784"/>
                <a:gd name="T6" fmla="*/ 160 w 160"/>
                <a:gd name="T7" fmla="*/ 688 h 784"/>
                <a:gd name="T8" fmla="*/ 0 w 160"/>
                <a:gd name="T9" fmla="*/ 784 h 784"/>
                <a:gd name="T10" fmla="*/ 0 60000 65536"/>
                <a:gd name="T11" fmla="*/ 0 60000 65536"/>
                <a:gd name="T12" fmla="*/ 0 60000 65536"/>
                <a:gd name="T13" fmla="*/ 0 60000 65536"/>
                <a:gd name="T14" fmla="*/ 0 60000 65536"/>
                <a:gd name="T15" fmla="*/ 0 w 160"/>
                <a:gd name="T16" fmla="*/ 0 h 784"/>
                <a:gd name="T17" fmla="*/ 160 w 160"/>
                <a:gd name="T18" fmla="*/ 784 h 784"/>
              </a:gdLst>
              <a:ahLst/>
              <a:cxnLst>
                <a:cxn ang="T10">
                  <a:pos x="T0" y="T1"/>
                </a:cxn>
                <a:cxn ang="T11">
                  <a:pos x="T2" y="T3"/>
                </a:cxn>
                <a:cxn ang="T12">
                  <a:pos x="T4" y="T5"/>
                </a:cxn>
                <a:cxn ang="T13">
                  <a:pos x="T6" y="T7"/>
                </a:cxn>
                <a:cxn ang="T14">
                  <a:pos x="T8" y="T9"/>
                </a:cxn>
              </a:cxnLst>
              <a:rect l="T15" t="T16" r="T17" b="T18"/>
              <a:pathLst>
                <a:path w="160" h="784">
                  <a:moveTo>
                    <a:pt x="0" y="784"/>
                  </a:moveTo>
                  <a:lnTo>
                    <a:pt x="0" y="0"/>
                  </a:lnTo>
                  <a:lnTo>
                    <a:pt x="160" y="56"/>
                  </a:lnTo>
                  <a:lnTo>
                    <a:pt x="160" y="688"/>
                  </a:lnTo>
                  <a:lnTo>
                    <a:pt x="0" y="784"/>
                  </a:lnTo>
                  <a:close/>
                </a:path>
              </a:pathLst>
            </a:custGeom>
            <a:solidFill>
              <a:srgbClr val="3399CC"/>
            </a:solidFill>
            <a:ln w="9525">
              <a:noFill/>
              <a:round/>
              <a:headEnd/>
              <a:tailEnd/>
            </a:ln>
          </p:spPr>
          <p:txBody>
            <a:bodyPr>
              <a:prstTxWarp prst="textNoShape">
                <a:avLst/>
              </a:prstTxWarp>
            </a:bodyPr>
            <a:lstStyle/>
            <a:p>
              <a:endParaRPr lang="en-US"/>
            </a:p>
          </p:txBody>
        </p:sp>
        <p:sp>
          <p:nvSpPr>
            <p:cNvPr id="40984" name="Rectangle 39"/>
            <p:cNvSpPr>
              <a:spLocks noChangeArrowheads="1"/>
            </p:cNvSpPr>
            <p:nvPr/>
          </p:nvSpPr>
          <p:spPr bwMode="auto">
            <a:xfrm>
              <a:off x="1477" y="1194"/>
              <a:ext cx="192" cy="544"/>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40985" name="Freeform 40"/>
            <p:cNvSpPr>
              <a:spLocks/>
            </p:cNvSpPr>
            <p:nvPr/>
          </p:nvSpPr>
          <p:spPr bwMode="auto">
            <a:xfrm>
              <a:off x="1457" y="1174"/>
              <a:ext cx="392" cy="784"/>
            </a:xfrm>
            <a:custGeom>
              <a:avLst/>
              <a:gdLst>
                <a:gd name="T0" fmla="*/ 232 w 392"/>
                <a:gd name="T1" fmla="*/ 784 h 784"/>
                <a:gd name="T2" fmla="*/ 232 w 392"/>
                <a:gd name="T3" fmla="*/ 0 h 784"/>
                <a:gd name="T4" fmla="*/ 0 w 392"/>
                <a:gd name="T5" fmla="*/ 0 h 784"/>
                <a:gd name="T6" fmla="*/ 0 w 392"/>
                <a:gd name="T7" fmla="*/ 784 h 784"/>
                <a:gd name="T8" fmla="*/ 232 w 392"/>
                <a:gd name="T9" fmla="*/ 784 h 784"/>
                <a:gd name="T10" fmla="*/ 232 w 392"/>
                <a:gd name="T11" fmla="*/ 0 h 784"/>
                <a:gd name="T12" fmla="*/ 392 w 392"/>
                <a:gd name="T13" fmla="*/ 56 h 784"/>
                <a:gd name="T14" fmla="*/ 392 w 392"/>
                <a:gd name="T15" fmla="*/ 688 h 784"/>
                <a:gd name="T16" fmla="*/ 232 w 392"/>
                <a:gd name="T17" fmla="*/ 784 h 7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2"/>
                <a:gd name="T28" fmla="*/ 0 h 784"/>
                <a:gd name="T29" fmla="*/ 392 w 392"/>
                <a:gd name="T30" fmla="*/ 784 h 7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2" h="784">
                  <a:moveTo>
                    <a:pt x="232" y="784"/>
                  </a:moveTo>
                  <a:lnTo>
                    <a:pt x="232" y="0"/>
                  </a:lnTo>
                  <a:lnTo>
                    <a:pt x="0" y="0"/>
                  </a:lnTo>
                  <a:lnTo>
                    <a:pt x="0" y="784"/>
                  </a:lnTo>
                  <a:lnTo>
                    <a:pt x="232" y="784"/>
                  </a:lnTo>
                  <a:lnTo>
                    <a:pt x="232" y="0"/>
                  </a:lnTo>
                  <a:lnTo>
                    <a:pt x="392" y="56"/>
                  </a:lnTo>
                  <a:lnTo>
                    <a:pt x="392" y="688"/>
                  </a:lnTo>
                  <a:lnTo>
                    <a:pt x="232" y="784"/>
                  </a:lnTo>
                  <a:close/>
                </a:path>
              </a:pathLst>
            </a:custGeom>
            <a:noFill/>
            <a:ln w="12700">
              <a:solidFill>
                <a:srgbClr val="000000"/>
              </a:solidFill>
              <a:round/>
              <a:headEnd/>
              <a:tailEnd/>
            </a:ln>
          </p:spPr>
          <p:txBody>
            <a:bodyPr>
              <a:prstTxWarp prst="textNoShape">
                <a:avLst/>
              </a:prstTxWarp>
            </a:bodyPr>
            <a:lstStyle/>
            <a:p>
              <a:endParaRPr lang="en-US"/>
            </a:p>
          </p:txBody>
        </p:sp>
        <p:sp>
          <p:nvSpPr>
            <p:cNvPr id="40986" name="Rectangle 41"/>
            <p:cNvSpPr>
              <a:spLocks noChangeArrowheads="1"/>
            </p:cNvSpPr>
            <p:nvPr/>
          </p:nvSpPr>
          <p:spPr bwMode="auto">
            <a:xfrm>
              <a:off x="1473" y="1190"/>
              <a:ext cx="192" cy="544"/>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40987" name="Freeform 42"/>
            <p:cNvSpPr>
              <a:spLocks/>
            </p:cNvSpPr>
            <p:nvPr/>
          </p:nvSpPr>
          <p:spPr bwMode="auto">
            <a:xfrm>
              <a:off x="1473" y="1686"/>
              <a:ext cx="184" cy="48"/>
            </a:xfrm>
            <a:custGeom>
              <a:avLst/>
              <a:gdLst>
                <a:gd name="T0" fmla="*/ 184 w 184"/>
                <a:gd name="T1" fmla="*/ 0 h 48"/>
                <a:gd name="T2" fmla="*/ 24 w 184"/>
                <a:gd name="T3" fmla="*/ 0 h 48"/>
                <a:gd name="T4" fmla="*/ 0 w 184"/>
                <a:gd name="T5" fmla="*/ 48 h 48"/>
                <a:gd name="T6" fmla="*/ 0 60000 65536"/>
                <a:gd name="T7" fmla="*/ 0 60000 65536"/>
                <a:gd name="T8" fmla="*/ 0 60000 65536"/>
                <a:gd name="T9" fmla="*/ 0 w 184"/>
                <a:gd name="T10" fmla="*/ 0 h 48"/>
                <a:gd name="T11" fmla="*/ 184 w 184"/>
                <a:gd name="T12" fmla="*/ 48 h 48"/>
              </a:gdLst>
              <a:ahLst/>
              <a:cxnLst>
                <a:cxn ang="T6">
                  <a:pos x="T0" y="T1"/>
                </a:cxn>
                <a:cxn ang="T7">
                  <a:pos x="T2" y="T3"/>
                </a:cxn>
                <a:cxn ang="T8">
                  <a:pos x="T4" y="T5"/>
                </a:cxn>
              </a:cxnLst>
              <a:rect l="T9" t="T10" r="T11" b="T12"/>
              <a:pathLst>
                <a:path w="184" h="48">
                  <a:moveTo>
                    <a:pt x="184" y="0"/>
                  </a:moveTo>
                  <a:lnTo>
                    <a:pt x="24" y="0"/>
                  </a:lnTo>
                  <a:lnTo>
                    <a:pt x="0" y="48"/>
                  </a:lnTo>
                </a:path>
              </a:pathLst>
            </a:custGeom>
            <a:noFill/>
            <a:ln w="12700">
              <a:solidFill>
                <a:srgbClr val="000000"/>
              </a:solidFill>
              <a:round/>
              <a:headEnd/>
              <a:tailEnd/>
            </a:ln>
          </p:spPr>
          <p:txBody>
            <a:bodyPr>
              <a:prstTxWarp prst="textNoShape">
                <a:avLst/>
              </a:prstTxWarp>
            </a:bodyPr>
            <a:lstStyle/>
            <a:p>
              <a:endParaRPr lang="en-US"/>
            </a:p>
          </p:txBody>
        </p:sp>
        <p:sp>
          <p:nvSpPr>
            <p:cNvPr id="40988" name="Line 43"/>
            <p:cNvSpPr>
              <a:spLocks noChangeShapeType="1"/>
            </p:cNvSpPr>
            <p:nvPr/>
          </p:nvSpPr>
          <p:spPr bwMode="auto">
            <a:xfrm flipV="1">
              <a:off x="1497" y="1206"/>
              <a:ext cx="1" cy="48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40989" name="Freeform 44"/>
            <p:cNvSpPr>
              <a:spLocks/>
            </p:cNvSpPr>
            <p:nvPr/>
          </p:nvSpPr>
          <p:spPr bwMode="auto">
            <a:xfrm>
              <a:off x="1477" y="1306"/>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FFFFFF"/>
            </a:solidFill>
            <a:ln w="9525">
              <a:noFill/>
              <a:round/>
              <a:headEnd/>
              <a:tailEnd/>
            </a:ln>
          </p:spPr>
          <p:txBody>
            <a:bodyPr>
              <a:prstTxWarp prst="textNoShape">
                <a:avLst/>
              </a:prstTxWarp>
            </a:bodyPr>
            <a:lstStyle/>
            <a:p>
              <a:endParaRPr lang="en-US"/>
            </a:p>
          </p:txBody>
        </p:sp>
        <p:sp>
          <p:nvSpPr>
            <p:cNvPr id="40990" name="Freeform 45"/>
            <p:cNvSpPr>
              <a:spLocks/>
            </p:cNvSpPr>
            <p:nvPr/>
          </p:nvSpPr>
          <p:spPr bwMode="auto">
            <a:xfrm>
              <a:off x="1477" y="1346"/>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40991" name="Freeform 46"/>
            <p:cNvSpPr>
              <a:spLocks/>
            </p:cNvSpPr>
            <p:nvPr/>
          </p:nvSpPr>
          <p:spPr bwMode="auto">
            <a:xfrm>
              <a:off x="1477" y="1394"/>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40992" name="Freeform 47"/>
            <p:cNvSpPr>
              <a:spLocks/>
            </p:cNvSpPr>
            <p:nvPr/>
          </p:nvSpPr>
          <p:spPr bwMode="auto">
            <a:xfrm>
              <a:off x="1473" y="1294"/>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40993" name="Freeform 48"/>
            <p:cNvSpPr>
              <a:spLocks/>
            </p:cNvSpPr>
            <p:nvPr/>
          </p:nvSpPr>
          <p:spPr bwMode="auto">
            <a:xfrm>
              <a:off x="1473" y="1382"/>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40994" name="Freeform 49"/>
            <p:cNvSpPr>
              <a:spLocks/>
            </p:cNvSpPr>
            <p:nvPr/>
          </p:nvSpPr>
          <p:spPr bwMode="auto">
            <a:xfrm>
              <a:off x="1477" y="1434"/>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40995" name="Freeform 50"/>
            <p:cNvSpPr>
              <a:spLocks/>
            </p:cNvSpPr>
            <p:nvPr/>
          </p:nvSpPr>
          <p:spPr bwMode="auto">
            <a:xfrm>
              <a:off x="1477" y="1218"/>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40996" name="Freeform 51"/>
            <p:cNvSpPr>
              <a:spLocks/>
            </p:cNvSpPr>
            <p:nvPr/>
          </p:nvSpPr>
          <p:spPr bwMode="auto">
            <a:xfrm>
              <a:off x="1477" y="1258"/>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40997" name="Freeform 52"/>
            <p:cNvSpPr>
              <a:spLocks/>
            </p:cNvSpPr>
            <p:nvPr/>
          </p:nvSpPr>
          <p:spPr bwMode="auto">
            <a:xfrm>
              <a:off x="1477" y="1194"/>
              <a:ext cx="192" cy="24"/>
            </a:xfrm>
            <a:custGeom>
              <a:avLst/>
              <a:gdLst>
                <a:gd name="T0" fmla="*/ 0 w 192"/>
                <a:gd name="T1" fmla="*/ 0 h 24"/>
                <a:gd name="T2" fmla="*/ 192 w 192"/>
                <a:gd name="T3" fmla="*/ 0 h 24"/>
                <a:gd name="T4" fmla="*/ 192 w 192"/>
                <a:gd name="T5" fmla="*/ 24 h 24"/>
                <a:gd name="T6" fmla="*/ 24 w 192"/>
                <a:gd name="T7" fmla="*/ 24 h 24"/>
                <a:gd name="T8" fmla="*/ 0 w 192"/>
                <a:gd name="T9" fmla="*/ 0 h 24"/>
                <a:gd name="T10" fmla="*/ 0 60000 65536"/>
                <a:gd name="T11" fmla="*/ 0 60000 65536"/>
                <a:gd name="T12" fmla="*/ 0 60000 65536"/>
                <a:gd name="T13" fmla="*/ 0 60000 65536"/>
                <a:gd name="T14" fmla="*/ 0 60000 65536"/>
                <a:gd name="T15" fmla="*/ 0 w 192"/>
                <a:gd name="T16" fmla="*/ 0 h 24"/>
                <a:gd name="T17" fmla="*/ 192 w 192"/>
                <a:gd name="T18" fmla="*/ 24 h 24"/>
              </a:gdLst>
              <a:ahLst/>
              <a:cxnLst>
                <a:cxn ang="T10">
                  <a:pos x="T0" y="T1"/>
                </a:cxn>
                <a:cxn ang="T11">
                  <a:pos x="T2" y="T3"/>
                </a:cxn>
                <a:cxn ang="T12">
                  <a:pos x="T4" y="T5"/>
                </a:cxn>
                <a:cxn ang="T13">
                  <a:pos x="T6" y="T7"/>
                </a:cxn>
                <a:cxn ang="T14">
                  <a:pos x="T8" y="T9"/>
                </a:cxn>
              </a:cxnLst>
              <a:rect l="T15" t="T16" r="T17" b="T18"/>
              <a:pathLst>
                <a:path w="192" h="24">
                  <a:moveTo>
                    <a:pt x="0" y="0"/>
                  </a:moveTo>
                  <a:lnTo>
                    <a:pt x="192" y="0"/>
                  </a:lnTo>
                  <a:lnTo>
                    <a:pt x="192" y="24"/>
                  </a:lnTo>
                  <a:lnTo>
                    <a:pt x="24" y="24"/>
                  </a:lnTo>
                  <a:lnTo>
                    <a:pt x="0" y="0"/>
                  </a:lnTo>
                  <a:close/>
                </a:path>
              </a:pathLst>
            </a:custGeom>
            <a:solidFill>
              <a:srgbClr val="000000"/>
            </a:solidFill>
            <a:ln w="9525">
              <a:noFill/>
              <a:round/>
              <a:headEnd/>
              <a:tailEnd/>
            </a:ln>
          </p:spPr>
          <p:txBody>
            <a:bodyPr>
              <a:prstTxWarp prst="textNoShape">
                <a:avLst/>
              </a:prstTxWarp>
            </a:bodyPr>
            <a:lstStyle/>
            <a:p>
              <a:endParaRPr lang="en-US"/>
            </a:p>
          </p:txBody>
        </p:sp>
        <p:sp>
          <p:nvSpPr>
            <p:cNvPr id="40998" name="Freeform 53"/>
            <p:cNvSpPr>
              <a:spLocks/>
            </p:cNvSpPr>
            <p:nvPr/>
          </p:nvSpPr>
          <p:spPr bwMode="auto">
            <a:xfrm>
              <a:off x="1509" y="1314"/>
              <a:ext cx="152" cy="24"/>
            </a:xfrm>
            <a:custGeom>
              <a:avLst/>
              <a:gdLst>
                <a:gd name="T0" fmla="*/ 96 w 152"/>
                <a:gd name="T1" fmla="*/ 24 h 24"/>
                <a:gd name="T2" fmla="*/ 96 w 152"/>
                <a:gd name="T3" fmla="*/ 16 h 24"/>
                <a:gd name="T4" fmla="*/ 144 w 152"/>
                <a:gd name="T5" fmla="*/ 16 h 24"/>
                <a:gd name="T6" fmla="*/ 152 w 152"/>
                <a:gd name="T7" fmla="*/ 8 h 24"/>
                <a:gd name="T8" fmla="*/ 96 w 152"/>
                <a:gd name="T9" fmla="*/ 8 h 24"/>
                <a:gd name="T10" fmla="*/ 96 w 152"/>
                <a:gd name="T11" fmla="*/ 0 h 24"/>
                <a:gd name="T12" fmla="*/ 48 w 152"/>
                <a:gd name="T13" fmla="*/ 0 h 24"/>
                <a:gd name="T14" fmla="*/ 48 w 152"/>
                <a:gd name="T15" fmla="*/ 8 h 24"/>
                <a:gd name="T16" fmla="*/ 0 w 152"/>
                <a:gd name="T17" fmla="*/ 8 h 24"/>
                <a:gd name="T18" fmla="*/ 0 w 152"/>
                <a:gd name="T19" fmla="*/ 16 h 24"/>
                <a:gd name="T20" fmla="*/ 48 w 152"/>
                <a:gd name="T21" fmla="*/ 16 h 24"/>
                <a:gd name="T22" fmla="*/ 48 w 152"/>
                <a:gd name="T23" fmla="*/ 24 h 24"/>
                <a:gd name="T24" fmla="*/ 96 w 152"/>
                <a:gd name="T25" fmla="*/ 24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24"/>
                <a:gd name="T41" fmla="*/ 152 w 15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24">
                  <a:moveTo>
                    <a:pt x="96" y="24"/>
                  </a:moveTo>
                  <a:lnTo>
                    <a:pt x="96" y="16"/>
                  </a:lnTo>
                  <a:lnTo>
                    <a:pt x="144" y="16"/>
                  </a:lnTo>
                  <a:lnTo>
                    <a:pt x="152" y="8"/>
                  </a:lnTo>
                  <a:lnTo>
                    <a:pt x="96" y="8"/>
                  </a:lnTo>
                  <a:lnTo>
                    <a:pt x="96" y="0"/>
                  </a:lnTo>
                  <a:lnTo>
                    <a:pt x="48" y="0"/>
                  </a:lnTo>
                  <a:lnTo>
                    <a:pt x="48" y="8"/>
                  </a:lnTo>
                  <a:lnTo>
                    <a:pt x="0" y="8"/>
                  </a:lnTo>
                  <a:lnTo>
                    <a:pt x="0" y="16"/>
                  </a:lnTo>
                  <a:lnTo>
                    <a:pt x="48" y="16"/>
                  </a:lnTo>
                  <a:lnTo>
                    <a:pt x="48" y="24"/>
                  </a:lnTo>
                  <a:lnTo>
                    <a:pt x="96" y="24"/>
                  </a:lnTo>
                  <a:close/>
                </a:path>
              </a:pathLst>
            </a:custGeom>
            <a:solidFill>
              <a:srgbClr val="000000"/>
            </a:solidFill>
            <a:ln w="9525">
              <a:noFill/>
              <a:round/>
              <a:headEnd/>
              <a:tailEnd/>
            </a:ln>
          </p:spPr>
          <p:txBody>
            <a:bodyPr>
              <a:prstTxWarp prst="textNoShape">
                <a:avLst/>
              </a:prstTxWarp>
            </a:bodyPr>
            <a:lstStyle/>
            <a:p>
              <a:endParaRPr lang="en-US"/>
            </a:p>
          </p:txBody>
        </p:sp>
        <p:sp>
          <p:nvSpPr>
            <p:cNvPr id="40999" name="Freeform 54"/>
            <p:cNvSpPr>
              <a:spLocks/>
            </p:cNvSpPr>
            <p:nvPr/>
          </p:nvSpPr>
          <p:spPr bwMode="auto">
            <a:xfrm>
              <a:off x="1517" y="1226"/>
              <a:ext cx="32" cy="32"/>
            </a:xfrm>
            <a:custGeom>
              <a:avLst/>
              <a:gdLst>
                <a:gd name="T0" fmla="*/ 32 w 32"/>
                <a:gd name="T1" fmla="*/ 0 h 32"/>
                <a:gd name="T2" fmla="*/ 24 w 32"/>
                <a:gd name="T3" fmla="*/ 32 h 32"/>
                <a:gd name="T4" fmla="*/ 0 w 32"/>
                <a:gd name="T5" fmla="*/ 32 h 32"/>
                <a:gd name="T6" fmla="*/ 8 w 32"/>
                <a:gd name="T7" fmla="*/ 0 h 32"/>
                <a:gd name="T8" fmla="*/ 32 w 32"/>
                <a:gd name="T9" fmla="*/ 0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32" y="0"/>
                  </a:moveTo>
                  <a:lnTo>
                    <a:pt x="24" y="32"/>
                  </a:lnTo>
                  <a:lnTo>
                    <a:pt x="0" y="32"/>
                  </a:lnTo>
                  <a:lnTo>
                    <a:pt x="8" y="0"/>
                  </a:lnTo>
                  <a:lnTo>
                    <a:pt x="32" y="0"/>
                  </a:lnTo>
                  <a:close/>
                </a:path>
              </a:pathLst>
            </a:custGeom>
            <a:solidFill>
              <a:srgbClr val="000000"/>
            </a:solidFill>
            <a:ln w="9525">
              <a:noFill/>
              <a:round/>
              <a:headEnd/>
              <a:tailEnd/>
            </a:ln>
          </p:spPr>
          <p:txBody>
            <a:bodyPr>
              <a:prstTxWarp prst="textNoShape">
                <a:avLst/>
              </a:prstTxWarp>
            </a:bodyPr>
            <a:lstStyle/>
            <a:p>
              <a:endParaRPr lang="en-US"/>
            </a:p>
          </p:txBody>
        </p:sp>
        <p:sp>
          <p:nvSpPr>
            <p:cNvPr id="41000" name="Freeform 55"/>
            <p:cNvSpPr>
              <a:spLocks/>
            </p:cNvSpPr>
            <p:nvPr/>
          </p:nvSpPr>
          <p:spPr bwMode="auto">
            <a:xfrm>
              <a:off x="1473" y="1206"/>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41001" name="Rectangle 56"/>
            <p:cNvSpPr>
              <a:spLocks noChangeArrowheads="1"/>
            </p:cNvSpPr>
            <p:nvPr/>
          </p:nvSpPr>
          <p:spPr bwMode="auto">
            <a:xfrm>
              <a:off x="1513" y="1462"/>
              <a:ext cx="136" cy="208"/>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41002" name="Rectangle 57"/>
            <p:cNvSpPr>
              <a:spLocks noChangeArrowheads="1"/>
            </p:cNvSpPr>
            <p:nvPr/>
          </p:nvSpPr>
          <p:spPr bwMode="auto">
            <a:xfrm>
              <a:off x="1477" y="1794"/>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sp>
          <p:nvSpPr>
            <p:cNvPr id="41003" name="Rectangle 58"/>
            <p:cNvSpPr>
              <a:spLocks noChangeArrowheads="1"/>
            </p:cNvSpPr>
            <p:nvPr/>
          </p:nvSpPr>
          <p:spPr bwMode="auto">
            <a:xfrm>
              <a:off x="1477" y="1858"/>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grpSp>
      <p:sp>
        <p:nvSpPr>
          <p:cNvPr id="40969" name="Text Box 59"/>
          <p:cNvSpPr txBox="1">
            <a:spLocks noChangeArrowheads="1"/>
          </p:cNvSpPr>
          <p:nvPr/>
        </p:nvSpPr>
        <p:spPr bwMode="auto">
          <a:xfrm>
            <a:off x="430149" y="1301750"/>
            <a:ext cx="1786066" cy="1015663"/>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My Laptop -</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Running web</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browser</a:t>
            </a:r>
          </a:p>
        </p:txBody>
      </p:sp>
      <p:sp>
        <p:nvSpPr>
          <p:cNvPr id="40970" name="Text Box 60"/>
          <p:cNvSpPr txBox="1">
            <a:spLocks noChangeArrowheads="1"/>
          </p:cNvSpPr>
          <p:nvPr/>
        </p:nvSpPr>
        <p:spPr bwMode="auto">
          <a:xfrm>
            <a:off x="6728387" y="1434653"/>
            <a:ext cx="1925848" cy="707886"/>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Web Server</a:t>
            </a:r>
          </a:p>
          <a:p>
            <a:pPr algn="ctr"/>
            <a:r>
              <a:rPr lang="en-US" sz="2000" b="1" dirty="0" err="1">
                <a:latin typeface="Helvetica Neue" panose="02000503000000020004" pitchFamily="2" charset="0"/>
                <a:ea typeface="Helvetica Neue" panose="02000503000000020004" pitchFamily="2" charset="0"/>
                <a:cs typeface="Helvetica Neue" panose="02000503000000020004" pitchFamily="2" charset="0"/>
              </a:rPr>
              <a:t>www.cnn.com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974" name="Rectangle 64"/>
          <p:cNvSpPr>
            <a:spLocks noChangeArrowheads="1"/>
          </p:cNvSpPr>
          <p:nvPr/>
        </p:nvSpPr>
        <p:spPr bwMode="auto">
          <a:xfrm>
            <a:off x="757238" y="3502058"/>
            <a:ext cx="992187" cy="396875"/>
          </a:xfrm>
          <a:prstGeom prst="rect">
            <a:avLst/>
          </a:prstGeom>
          <a:noFill/>
          <a:ln w="9525">
            <a:noFill/>
            <a:miter lim="800000"/>
            <a:headEnd/>
            <a:tailEnd/>
          </a:ln>
        </p:spPr>
        <p:txBody>
          <a:bodyPr wrap="none">
            <a:prstTxWarp prst="textNoShape">
              <a:avLst/>
            </a:prstTxWarp>
            <a:spAutoFit/>
          </a:bodyPr>
          <a:lstStyle/>
          <a:p>
            <a:r>
              <a:rPr lang="en-US" sz="2000" b="1" dirty="0">
                <a:solidFill>
                  <a:srgbClr val="0000FF"/>
                </a:solidFill>
                <a:latin typeface="Synchro LET" charset="0"/>
              </a:rPr>
              <a:t>client</a:t>
            </a:r>
          </a:p>
        </p:txBody>
      </p:sp>
      <p:sp>
        <p:nvSpPr>
          <p:cNvPr id="40975" name="Rectangle 65"/>
          <p:cNvSpPr>
            <a:spLocks noChangeArrowheads="1"/>
          </p:cNvSpPr>
          <p:nvPr/>
        </p:nvSpPr>
        <p:spPr bwMode="auto">
          <a:xfrm>
            <a:off x="7109114" y="3461634"/>
            <a:ext cx="1069975" cy="396875"/>
          </a:xfrm>
          <a:prstGeom prst="rect">
            <a:avLst/>
          </a:prstGeom>
          <a:noFill/>
          <a:ln w="9525">
            <a:noFill/>
            <a:miter lim="800000"/>
            <a:headEnd/>
            <a:tailEnd/>
          </a:ln>
        </p:spPr>
        <p:txBody>
          <a:bodyPr wrap="none">
            <a:prstTxWarp prst="textNoShape">
              <a:avLst/>
            </a:prstTxWarp>
            <a:spAutoFit/>
          </a:bodyPr>
          <a:lstStyle/>
          <a:p>
            <a:r>
              <a:rPr lang="en-US" sz="2000" b="1" dirty="0">
                <a:solidFill>
                  <a:srgbClr val="0000FF"/>
                </a:solidFill>
                <a:latin typeface="Synchro LET" charset="0"/>
              </a:rPr>
              <a:t>server</a:t>
            </a:r>
          </a:p>
        </p:txBody>
      </p:sp>
      <p:sp>
        <p:nvSpPr>
          <p:cNvPr id="40976" name="Text Box 66"/>
          <p:cNvSpPr txBox="1">
            <a:spLocks noChangeArrowheads="1"/>
          </p:cNvSpPr>
          <p:nvPr/>
        </p:nvSpPr>
        <p:spPr bwMode="auto">
          <a:xfrm>
            <a:off x="207963" y="3805270"/>
            <a:ext cx="3362870" cy="400110"/>
          </a:xfrm>
          <a:prstGeom prst="rect">
            <a:avLst/>
          </a:prstGeom>
          <a:noFill/>
          <a:ln w="9525">
            <a:noFill/>
            <a:miter lim="800000"/>
            <a:headEnd/>
            <a:tailEnd/>
          </a:ln>
        </p:spPr>
        <p:txBody>
          <a:bodyPr wrap="none">
            <a:prstTxWarp prst="textNoShape">
              <a:avLst/>
            </a:prstTxWarp>
            <a:spAutoFit/>
          </a:bodyPr>
          <a:lstStyle/>
          <a:p>
            <a:r>
              <a:rPr lang="en-US" sz="2000" dirty="0">
                <a:latin typeface="Helvetica" charset="0"/>
              </a:rPr>
              <a:t>(Chrome, Safari, Firefox, ...)</a:t>
            </a:r>
          </a:p>
        </p:txBody>
      </p:sp>
      <p:sp>
        <p:nvSpPr>
          <p:cNvPr id="40977" name="Text Box 67"/>
          <p:cNvSpPr txBox="1">
            <a:spLocks noChangeArrowheads="1"/>
          </p:cNvSpPr>
          <p:nvPr/>
        </p:nvSpPr>
        <p:spPr bwMode="auto">
          <a:xfrm>
            <a:off x="6501684" y="3724829"/>
            <a:ext cx="2331087" cy="400110"/>
          </a:xfrm>
          <a:prstGeom prst="rect">
            <a:avLst/>
          </a:prstGeom>
          <a:noFill/>
          <a:ln w="9525">
            <a:noFill/>
            <a:miter lim="800000"/>
            <a:headEnd/>
            <a:tailEnd/>
          </a:ln>
        </p:spPr>
        <p:txBody>
          <a:bodyPr wrap="none">
            <a:prstTxWarp prst="textNoShape">
              <a:avLst/>
            </a:prstTxWarp>
            <a:spAutoFit/>
          </a:bodyPr>
          <a:lstStyle/>
          <a:p>
            <a:r>
              <a:rPr lang="en-US" sz="2000" dirty="0">
                <a:latin typeface="Helvetica" charset="0"/>
              </a:rPr>
              <a:t>(Apache, </a:t>
            </a:r>
            <a:r>
              <a:rPr lang="en-US" sz="1800" dirty="0">
                <a:latin typeface="Helvetica" charset="0"/>
              </a:rPr>
              <a:t>GWS</a:t>
            </a:r>
            <a:r>
              <a:rPr lang="en-US" sz="2000" dirty="0">
                <a:latin typeface="Helvetica" charset="0"/>
              </a:rPr>
              <a:t>, ...)</a:t>
            </a:r>
          </a:p>
        </p:txBody>
      </p:sp>
      <p:sp>
        <p:nvSpPr>
          <p:cNvPr id="40978" name="Line 68"/>
          <p:cNvSpPr>
            <a:spLocks noChangeShapeType="1"/>
          </p:cNvSpPr>
          <p:nvPr/>
        </p:nvSpPr>
        <p:spPr bwMode="auto">
          <a:xfrm flipH="1" flipV="1">
            <a:off x="2205038" y="4113245"/>
            <a:ext cx="38100" cy="4111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40979" name="Line 69"/>
          <p:cNvSpPr>
            <a:spLocks noChangeShapeType="1"/>
          </p:cNvSpPr>
          <p:nvPr/>
        </p:nvSpPr>
        <p:spPr bwMode="auto">
          <a:xfrm flipV="1">
            <a:off x="4120587" y="4084669"/>
            <a:ext cx="2419913" cy="25583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1334" name="Text Box 70"/>
          <p:cNvSpPr txBox="1">
            <a:spLocks noChangeArrowheads="1"/>
          </p:cNvSpPr>
          <p:nvPr/>
        </p:nvSpPr>
        <p:spPr bwMode="auto">
          <a:xfrm>
            <a:off x="231775" y="5147075"/>
            <a:ext cx="8724900" cy="1480213"/>
          </a:xfrm>
          <a:prstGeom prst="rect">
            <a:avLst/>
          </a:prstGeom>
          <a:solidFill>
            <a:schemeClr val="bg1">
              <a:lumMod val="95000"/>
            </a:schemeClr>
          </a:solidFill>
          <a:ln w="9525">
            <a:noFill/>
            <a:miter lim="800000"/>
            <a:headEnd/>
            <a:tailEnd/>
          </a:ln>
        </p:spPr>
        <p:txBody>
          <a:bodyPr wrap="square">
            <a:prstTxWarp prst="textNoShape">
              <a:avLst/>
            </a:prstTxWarp>
            <a:spAutoFit/>
          </a:bodyPr>
          <a:lstStyle/>
          <a:p>
            <a:pPr>
              <a:lnSpc>
                <a:spcPct val="110000"/>
              </a:lnSpc>
            </a:pPr>
            <a:r>
              <a:rPr lang="en-US" sz="2000" b="1" i="1" dirty="0">
                <a:latin typeface="Helvetica Neue" panose="02000503000000020004" pitchFamily="2" charset="0"/>
                <a:ea typeface="Helvetica Neue" panose="02000503000000020004" pitchFamily="2" charset="0"/>
                <a:cs typeface="Helvetica Neue" panose="02000503000000020004" pitchFamily="2" charset="0"/>
              </a:rPr>
              <a:t>Application </a:t>
            </a:r>
            <a:r>
              <a:rPr lang="en-US" sz="2000" b="1"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protocols</a:t>
            </a:r>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p>
          <a:p>
            <a:pPr>
              <a:lnSpc>
                <a:spcPct val="110000"/>
              </a:lnSpc>
              <a:buFontTx/>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 Assume network can send data to any hosts on the Internet </a:t>
            </a:r>
          </a:p>
          <a:p>
            <a:pPr>
              <a:lnSpc>
                <a:spcPct val="110000"/>
              </a:lnSpc>
              <a:buFontTx/>
              <a:buChar char="•"/>
            </a:pP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Don’t know/</a:t>
            </a:r>
            <a:r>
              <a:rPr lang="en-US" sz="2000" i="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care</a:t>
            </a:r>
            <a:r>
              <a:rPr lang="en-US" sz="200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u="sng"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how</a:t>
            </a:r>
            <a:r>
              <a:rPr lang="en-US" sz="2000"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 data is sent, and assume all data delivered reliably</a:t>
            </a:r>
          </a:p>
          <a:p>
            <a:pPr>
              <a:lnSpc>
                <a:spcPct val="110000"/>
              </a:lnSpc>
              <a:buFontTx/>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Runs on top of a transport protocol</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0" name="Picture 60">
            <a:extLst>
              <a:ext uri="{FF2B5EF4-FFF2-40B4-BE49-F238E27FC236}">
                <a16:creationId xmlns:a16="http://schemas.microsoft.com/office/drawing/2014/main" id="{DF8FC4B3-4953-F74C-BEBC-D10595CD53B4}"/>
              </a:ext>
            </a:extLst>
          </p:cNvPr>
          <p:cNvPicPr>
            <a:picLocks noChangeAspect="1" noChangeArrowheads="1"/>
          </p:cNvPicPr>
          <p:nvPr/>
        </p:nvPicPr>
        <p:blipFill>
          <a:blip r:embed="rId3"/>
          <a:srcRect/>
          <a:stretch>
            <a:fillRect/>
          </a:stretch>
        </p:blipFill>
        <p:spPr bwMode="auto">
          <a:xfrm>
            <a:off x="626768" y="2325642"/>
            <a:ext cx="1255195" cy="1099665"/>
          </a:xfrm>
          <a:prstGeom prst="rect">
            <a:avLst/>
          </a:prstGeom>
          <a:noFill/>
          <a:ln w="9525">
            <a:noFill/>
            <a:miter lim="800000"/>
            <a:headEnd/>
            <a:tailEnd/>
          </a:ln>
        </p:spPr>
      </p:pic>
      <p:grpSp>
        <p:nvGrpSpPr>
          <p:cNvPr id="41" name="Group 5">
            <a:extLst>
              <a:ext uri="{FF2B5EF4-FFF2-40B4-BE49-F238E27FC236}">
                <a16:creationId xmlns:a16="http://schemas.microsoft.com/office/drawing/2014/main" id="{4FB340FD-599D-9543-A073-9D0B04817517}"/>
              </a:ext>
            </a:extLst>
          </p:cNvPr>
          <p:cNvGrpSpPr>
            <a:grpSpLocks/>
          </p:cNvGrpSpPr>
          <p:nvPr/>
        </p:nvGrpSpPr>
        <p:grpSpPr bwMode="auto">
          <a:xfrm>
            <a:off x="8462822" y="-18472"/>
            <a:ext cx="662306" cy="1891455"/>
            <a:chOff x="2941" y="765"/>
            <a:chExt cx="1499" cy="2101"/>
          </a:xfrm>
        </p:grpSpPr>
        <p:sp>
          <p:nvSpPr>
            <p:cNvPr id="42" name="Rectangle 6">
              <a:extLst>
                <a:ext uri="{FF2B5EF4-FFF2-40B4-BE49-F238E27FC236}">
                  <a16:creationId xmlns:a16="http://schemas.microsoft.com/office/drawing/2014/main" id="{A0DF5CBA-81BB-F743-B12C-A02B168DB12F}"/>
                </a:ext>
              </a:extLst>
            </p:cNvPr>
            <p:cNvSpPr>
              <a:spLocks noChangeArrowheads="1"/>
            </p:cNvSpPr>
            <p:nvPr/>
          </p:nvSpPr>
          <p:spPr bwMode="auto">
            <a:xfrm>
              <a:off x="3080" y="888"/>
              <a:ext cx="1192" cy="1928"/>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Text Box 7">
              <a:extLst>
                <a:ext uri="{FF2B5EF4-FFF2-40B4-BE49-F238E27FC236}">
                  <a16:creationId xmlns:a16="http://schemas.microsoft.com/office/drawing/2014/main" id="{188F9CA9-5140-A143-A14E-5F2B41E5024C}"/>
                </a:ext>
              </a:extLst>
            </p:cNvPr>
            <p:cNvSpPr txBox="1">
              <a:spLocks noChangeArrowheads="1"/>
            </p:cNvSpPr>
            <p:nvPr/>
          </p:nvSpPr>
          <p:spPr bwMode="auto">
            <a:xfrm>
              <a:off x="2941" y="765"/>
              <a:ext cx="1499" cy="2101"/>
            </a:xfrm>
            <a:prstGeom prst="rect">
              <a:avLst/>
            </a:prstGeom>
            <a:noFill/>
            <a:ln w="9525">
              <a:noFill/>
              <a:miter lim="800000"/>
              <a:headEnd/>
              <a:tailEnd/>
            </a:ln>
          </p:spPr>
          <p:txBody>
            <a:bodyPr wrap="none">
              <a:prstTxWarp prst="textNoShape">
                <a:avLst/>
              </a:prstTxWarp>
              <a:spAutoFit/>
            </a:bodyPr>
            <a:lstStyle/>
            <a:p>
              <a:pPr algn="ctr">
                <a:lnSpc>
                  <a:spcPct val="150000"/>
                </a:lnSpc>
              </a:pPr>
              <a:r>
                <a:rPr lang="en-US" sz="16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apps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trans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net</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link</a:t>
              </a:r>
            </a:p>
            <a:p>
              <a:pPr algn="ctr">
                <a:lnSpc>
                  <a:spcPct val="150000"/>
                </a:lnSpc>
              </a:pPr>
              <a:r>
                <a:rPr lang="en-US" sz="16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phy</a:t>
              </a:r>
              <a:endParaRPr lang="en-US" sz="1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Line 8">
              <a:extLst>
                <a:ext uri="{FF2B5EF4-FFF2-40B4-BE49-F238E27FC236}">
                  <a16:creationId xmlns:a16="http://schemas.microsoft.com/office/drawing/2014/main" id="{90753B02-8A0B-984B-8E0C-FECD6CAF20B7}"/>
                </a:ext>
              </a:extLst>
            </p:cNvPr>
            <p:cNvSpPr>
              <a:spLocks noChangeShapeType="1"/>
            </p:cNvSpPr>
            <p:nvPr/>
          </p:nvSpPr>
          <p:spPr bwMode="auto">
            <a:xfrm>
              <a:off x="3092" y="1277"/>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Line 9">
              <a:extLst>
                <a:ext uri="{FF2B5EF4-FFF2-40B4-BE49-F238E27FC236}">
                  <a16:creationId xmlns:a16="http://schemas.microsoft.com/office/drawing/2014/main" id="{915A94A1-83C4-894C-806D-8415D7A33B4F}"/>
                </a:ext>
              </a:extLst>
            </p:cNvPr>
            <p:cNvSpPr>
              <a:spLocks noChangeShapeType="1"/>
            </p:cNvSpPr>
            <p:nvPr/>
          </p:nvSpPr>
          <p:spPr bwMode="auto">
            <a:xfrm>
              <a:off x="3100" y="165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Line 10">
              <a:extLst>
                <a:ext uri="{FF2B5EF4-FFF2-40B4-BE49-F238E27FC236}">
                  <a16:creationId xmlns:a16="http://schemas.microsoft.com/office/drawing/2014/main" id="{0C388800-1B72-9A47-8961-60F47DA0C7D7}"/>
                </a:ext>
              </a:extLst>
            </p:cNvPr>
            <p:cNvSpPr>
              <a:spLocks noChangeShapeType="1"/>
            </p:cNvSpPr>
            <p:nvPr/>
          </p:nvSpPr>
          <p:spPr bwMode="auto">
            <a:xfrm>
              <a:off x="3116" y="2039"/>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Line 11">
              <a:extLst>
                <a:ext uri="{FF2B5EF4-FFF2-40B4-BE49-F238E27FC236}">
                  <a16:creationId xmlns:a16="http://schemas.microsoft.com/office/drawing/2014/main" id="{6147771E-3BE6-E847-A8C7-E5831AE3239A}"/>
                </a:ext>
              </a:extLst>
            </p:cNvPr>
            <p:cNvSpPr>
              <a:spLocks noChangeShapeType="1"/>
            </p:cNvSpPr>
            <p:nvPr/>
          </p:nvSpPr>
          <p:spPr bwMode="auto">
            <a:xfrm>
              <a:off x="3078" y="242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3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loud">
            <a:extLst>
              <a:ext uri="{FF2B5EF4-FFF2-40B4-BE49-F238E27FC236}">
                <a16:creationId xmlns:a16="http://schemas.microsoft.com/office/drawing/2014/main" id="{787CE2E9-2B08-4044-97EA-86AA21CC04B4}"/>
              </a:ext>
            </a:extLst>
          </p:cNvPr>
          <p:cNvSpPr>
            <a:spLocks noChangeAspect="1" noEditPoints="1" noChangeArrowheads="1"/>
          </p:cNvSpPr>
          <p:nvPr/>
        </p:nvSpPr>
        <p:spPr bwMode="auto">
          <a:xfrm>
            <a:off x="1669312" y="1454150"/>
            <a:ext cx="5765962" cy="19050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chemeClr val="accent2"/>
            </a:solidFill>
            <a:miter lim="800000"/>
            <a:headEnd/>
            <a:tailEnd/>
          </a:ln>
          <a:effectLst/>
        </p:spPr>
        <p:txBody>
          <a:bodyPr lIns="101882" tIns="50941" rIns="101882" bIns="50941">
            <a:prstTxWarp prst="textNoShape">
              <a:avLst/>
            </a:prstTxWarp>
          </a:bodyPr>
          <a:lstStyle/>
          <a:p>
            <a:pPr defTabSz="1019175">
              <a:defRPr/>
            </a:pPr>
            <a:endParaRPr lang="en-US" sz="2700" dirty="0">
              <a:latin typeface="Times New Roman" charset="0"/>
            </a:endParaRPr>
          </a:p>
          <a:p>
            <a:pPr algn="ctr" defTabSz="1019175">
              <a:defRPr/>
            </a:pPr>
            <a:r>
              <a:rPr lang="en-US" sz="3200" b="1" dirty="0">
                <a:ln w="6600">
                  <a:solidFill>
                    <a:schemeClr val="accent2"/>
                  </a:solidFill>
                  <a:prstDash val="solid"/>
                </a:ln>
                <a:solidFill>
                  <a:srgbClr val="FFFFFF"/>
                </a:solidFill>
                <a:effectLst>
                  <a:outerShdw dist="38100" dir="2700000" algn="tl" rotWithShape="0">
                    <a:schemeClr val="accent2"/>
                  </a:outerShdw>
                </a:effectLst>
                <a:latin typeface="Helvetica Neue" panose="02000503000000020004" pitchFamily="2" charset="0"/>
                <a:ea typeface="Helvetica Neue" panose="02000503000000020004" pitchFamily="2" charset="0"/>
                <a:cs typeface="Helvetica Neue" panose="02000503000000020004" pitchFamily="2" charset="0"/>
              </a:rPr>
              <a:t>Internet</a:t>
            </a:r>
          </a:p>
        </p:txBody>
      </p:sp>
      <p:sp>
        <p:nvSpPr>
          <p:cNvPr id="45059" name="Rectangle 4"/>
          <p:cNvSpPr>
            <a:spLocks noGrp="1" noChangeArrowheads="1"/>
          </p:cNvSpPr>
          <p:nvPr>
            <p:ph type="title"/>
          </p:nvPr>
        </p:nvSpPr>
        <p:spPr/>
        <p:txBody>
          <a:bodyPr/>
          <a:lstStyle/>
          <a:p>
            <a:pPr eaLnBrk="1" hangingPunct="1"/>
            <a:r>
              <a:rPr lang="en-US" dirty="0"/>
              <a:t>Transport View</a:t>
            </a:r>
          </a:p>
        </p:txBody>
      </p:sp>
      <p:sp>
        <p:nvSpPr>
          <p:cNvPr id="45060" name="Rectangle 5"/>
          <p:cNvSpPr>
            <a:spLocks noGrp="1" noChangeArrowheads="1"/>
          </p:cNvSpPr>
          <p:nvPr>
            <p:ph idx="1"/>
          </p:nvPr>
        </p:nvSpPr>
        <p:spPr>
          <a:xfrm>
            <a:off x="381000" y="3955313"/>
            <a:ext cx="8629650" cy="2669474"/>
          </a:xfrm>
        </p:spPr>
        <p:txBody>
          <a:bodyPr>
            <a:normAutofit/>
          </a:bodyPr>
          <a:lstStyle/>
          <a:p>
            <a:pPr eaLnBrk="1" hangingPunct="1">
              <a:lnSpc>
                <a:spcPct val="90000"/>
              </a:lnSpc>
            </a:pPr>
            <a:r>
              <a:rPr lang="en-US" sz="2400" b="1" dirty="0"/>
              <a:t>A transport protocol</a:t>
            </a:r>
            <a:r>
              <a:rPr lang="en-US" sz="2400" dirty="0"/>
              <a:t>'s job: </a:t>
            </a:r>
            <a:r>
              <a:rPr lang="en-US" sz="2400" b="1" dirty="0"/>
              <a:t>delivering data</a:t>
            </a:r>
            <a:r>
              <a:rPr lang="en-US" sz="2400" dirty="0"/>
              <a:t> between the two communicating ends</a:t>
            </a:r>
          </a:p>
          <a:p>
            <a:pPr lvl="1">
              <a:lnSpc>
                <a:spcPct val="90000"/>
              </a:lnSpc>
            </a:pPr>
            <a:r>
              <a:rPr lang="en-US" sz="2000" i="1" dirty="0"/>
              <a:t>Don’t know or care about which paths data may traverse through the network</a:t>
            </a:r>
            <a:endParaRPr lang="en-US" sz="2000" dirty="0"/>
          </a:p>
          <a:p>
            <a:pPr eaLnBrk="1" hangingPunct="1">
              <a:lnSpc>
                <a:spcPct val="90000"/>
              </a:lnSpc>
            </a:pPr>
            <a:r>
              <a:rPr lang="en-US" sz="2400" dirty="0"/>
              <a:t>Multiple transport protocols exist, each offers somewhat different functions (e.g. reliability, congestion control)</a:t>
            </a:r>
          </a:p>
        </p:txBody>
      </p:sp>
      <p:sp>
        <p:nvSpPr>
          <p:cNvPr id="3" name="Footer Placeholder 2"/>
          <p:cNvSpPr>
            <a:spLocks noGrp="1"/>
          </p:cNvSpPr>
          <p:nvPr>
            <p:ph type="ftr" sz="quarter" idx="11"/>
          </p:nvPr>
        </p:nvSpPr>
        <p:spPr/>
        <p:txBody>
          <a:bodyPr/>
          <a:lstStyle/>
          <a:p>
            <a:pPr>
              <a:defRPr/>
            </a:pPr>
            <a:r>
              <a:rPr lang="nl-NL" dirty="0"/>
              <a:t>CS118 - Winter 2025</a:t>
            </a:r>
            <a:endParaRPr lang="en-US" dirty="0"/>
          </a:p>
        </p:txBody>
      </p:sp>
      <p:sp>
        <p:nvSpPr>
          <p:cNvPr id="4" name="Slide Number Placeholder 3">
            <a:extLst>
              <a:ext uri="{FF2B5EF4-FFF2-40B4-BE49-F238E27FC236}">
                <a16:creationId xmlns:a16="http://schemas.microsoft.com/office/drawing/2014/main" id="{A7F6C3A4-B17D-E141-9DD3-66D36BA772DE}"/>
              </a:ext>
            </a:extLst>
          </p:cNvPr>
          <p:cNvSpPr>
            <a:spLocks noGrp="1"/>
          </p:cNvSpPr>
          <p:nvPr>
            <p:ph type="sldNum" sz="quarter" idx="12"/>
          </p:nvPr>
        </p:nvSpPr>
        <p:spPr/>
        <p:txBody>
          <a:bodyPr/>
          <a:lstStyle/>
          <a:p>
            <a:pPr>
              <a:defRPr/>
            </a:pPr>
            <a:fld id="{5839C53E-9712-814C-9BC8-2C6C5C482B7D}" type="slidenum">
              <a:rPr lang="en-US" smtClean="0"/>
              <a:pPr>
                <a:defRPr/>
              </a:pPr>
              <a:t>19</a:t>
            </a:fld>
            <a:endParaRPr lang="en-US" dirty="0"/>
          </a:p>
        </p:txBody>
      </p:sp>
      <p:sp>
        <p:nvSpPr>
          <p:cNvPr id="59" name="Text Box 59">
            <a:extLst>
              <a:ext uri="{FF2B5EF4-FFF2-40B4-BE49-F238E27FC236}">
                <a16:creationId xmlns:a16="http://schemas.microsoft.com/office/drawing/2014/main" id="{94D281BA-D220-194B-8B95-DD0DE87F85B2}"/>
              </a:ext>
            </a:extLst>
          </p:cNvPr>
          <p:cNvSpPr txBox="1">
            <a:spLocks noChangeArrowheads="1"/>
          </p:cNvSpPr>
          <p:nvPr/>
        </p:nvSpPr>
        <p:spPr bwMode="auto">
          <a:xfrm>
            <a:off x="430149" y="1301750"/>
            <a:ext cx="1786066" cy="1015663"/>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My Laptop -</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Running web</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browser</a:t>
            </a:r>
          </a:p>
        </p:txBody>
      </p:sp>
      <p:cxnSp>
        <p:nvCxnSpPr>
          <p:cNvPr id="62" name="AutoShape 62">
            <a:extLst>
              <a:ext uri="{FF2B5EF4-FFF2-40B4-BE49-F238E27FC236}">
                <a16:creationId xmlns:a16="http://schemas.microsoft.com/office/drawing/2014/main" id="{B106AEB9-C5F6-104E-BB36-A45B23E46F60}"/>
              </a:ext>
            </a:extLst>
          </p:cNvPr>
          <p:cNvCxnSpPr>
            <a:cxnSpLocks noChangeShapeType="1"/>
          </p:cNvCxnSpPr>
          <p:nvPr/>
        </p:nvCxnSpPr>
        <p:spPr bwMode="auto">
          <a:xfrm flipV="1">
            <a:off x="1648047" y="2578705"/>
            <a:ext cx="867763" cy="334617"/>
          </a:xfrm>
          <a:prstGeom prst="straightConnector1">
            <a:avLst/>
          </a:prstGeom>
          <a:noFill/>
          <a:ln w="57150">
            <a:solidFill>
              <a:schemeClr val="accent4">
                <a:lumMod val="60000"/>
                <a:lumOff val="40000"/>
              </a:schemeClr>
            </a:solidFill>
            <a:round/>
            <a:headEnd/>
            <a:tailEnd/>
          </a:ln>
        </p:spPr>
      </p:cxnSp>
      <p:sp>
        <p:nvSpPr>
          <p:cNvPr id="64" name="Rectangle 64">
            <a:extLst>
              <a:ext uri="{FF2B5EF4-FFF2-40B4-BE49-F238E27FC236}">
                <a16:creationId xmlns:a16="http://schemas.microsoft.com/office/drawing/2014/main" id="{769CDA26-FE81-BF41-9524-DB57E8754174}"/>
              </a:ext>
            </a:extLst>
          </p:cNvPr>
          <p:cNvSpPr>
            <a:spLocks noChangeArrowheads="1"/>
          </p:cNvSpPr>
          <p:nvPr/>
        </p:nvSpPr>
        <p:spPr bwMode="auto">
          <a:xfrm>
            <a:off x="757238" y="3502058"/>
            <a:ext cx="992187" cy="396875"/>
          </a:xfrm>
          <a:prstGeom prst="rect">
            <a:avLst/>
          </a:prstGeom>
          <a:noFill/>
          <a:ln w="9525">
            <a:noFill/>
            <a:miter lim="800000"/>
            <a:headEnd/>
            <a:tailEnd/>
          </a:ln>
        </p:spPr>
        <p:txBody>
          <a:bodyPr wrap="none">
            <a:prstTxWarp prst="textNoShape">
              <a:avLst/>
            </a:prstTxWarp>
            <a:spAutoFit/>
          </a:bodyPr>
          <a:lstStyle/>
          <a:p>
            <a:r>
              <a:rPr lang="en-US" sz="2000" b="1" dirty="0">
                <a:solidFill>
                  <a:srgbClr val="0000FF"/>
                </a:solidFill>
                <a:latin typeface="Synchro LET" charset="0"/>
              </a:rPr>
              <a:t>client</a:t>
            </a:r>
          </a:p>
        </p:txBody>
      </p:sp>
      <p:sp>
        <p:nvSpPr>
          <p:cNvPr id="8" name="Freeform 7">
            <a:extLst>
              <a:ext uri="{FF2B5EF4-FFF2-40B4-BE49-F238E27FC236}">
                <a16:creationId xmlns:a16="http://schemas.microsoft.com/office/drawing/2014/main" id="{DA1D381C-36A4-1D46-BA1C-A2270A7E3D5E}"/>
              </a:ext>
            </a:extLst>
          </p:cNvPr>
          <p:cNvSpPr/>
          <p:nvPr/>
        </p:nvSpPr>
        <p:spPr bwMode="auto">
          <a:xfrm>
            <a:off x="2510971" y="2158407"/>
            <a:ext cx="4591958" cy="420298"/>
          </a:xfrm>
          <a:custGeom>
            <a:avLst/>
            <a:gdLst>
              <a:gd name="connsiteX0" fmla="*/ 0 w 3806456"/>
              <a:gd name="connsiteY0" fmla="*/ 340242 h 340242"/>
              <a:gd name="connsiteX1" fmla="*/ 74428 w 3806456"/>
              <a:gd name="connsiteY1" fmla="*/ 329609 h 340242"/>
              <a:gd name="connsiteX2" fmla="*/ 138223 w 3806456"/>
              <a:gd name="connsiteY2" fmla="*/ 308344 h 340242"/>
              <a:gd name="connsiteX3" fmla="*/ 202018 w 3806456"/>
              <a:gd name="connsiteY3" fmla="*/ 287079 h 340242"/>
              <a:gd name="connsiteX4" fmla="*/ 233916 w 3806456"/>
              <a:gd name="connsiteY4" fmla="*/ 276446 h 340242"/>
              <a:gd name="connsiteX5" fmla="*/ 276446 w 3806456"/>
              <a:gd name="connsiteY5" fmla="*/ 265814 h 340242"/>
              <a:gd name="connsiteX6" fmla="*/ 340242 w 3806456"/>
              <a:gd name="connsiteY6" fmla="*/ 244548 h 340242"/>
              <a:gd name="connsiteX7" fmla="*/ 404037 w 3806456"/>
              <a:gd name="connsiteY7" fmla="*/ 223283 h 340242"/>
              <a:gd name="connsiteX8" fmla="*/ 467832 w 3806456"/>
              <a:gd name="connsiteY8" fmla="*/ 202018 h 340242"/>
              <a:gd name="connsiteX9" fmla="*/ 499730 w 3806456"/>
              <a:gd name="connsiteY9" fmla="*/ 191386 h 340242"/>
              <a:gd name="connsiteX10" fmla="*/ 542260 w 3806456"/>
              <a:gd name="connsiteY10" fmla="*/ 180753 h 340242"/>
              <a:gd name="connsiteX11" fmla="*/ 606056 w 3806456"/>
              <a:gd name="connsiteY11" fmla="*/ 159488 h 340242"/>
              <a:gd name="connsiteX12" fmla="*/ 637953 w 3806456"/>
              <a:gd name="connsiteY12" fmla="*/ 148855 h 340242"/>
              <a:gd name="connsiteX13" fmla="*/ 733646 w 3806456"/>
              <a:gd name="connsiteY13" fmla="*/ 127590 h 340242"/>
              <a:gd name="connsiteX14" fmla="*/ 871870 w 3806456"/>
              <a:gd name="connsiteY14" fmla="*/ 95693 h 340242"/>
              <a:gd name="connsiteX15" fmla="*/ 988828 w 3806456"/>
              <a:gd name="connsiteY15" fmla="*/ 85060 h 340242"/>
              <a:gd name="connsiteX16" fmla="*/ 1275907 w 3806456"/>
              <a:gd name="connsiteY16" fmla="*/ 95693 h 340242"/>
              <a:gd name="connsiteX17" fmla="*/ 1382232 w 3806456"/>
              <a:gd name="connsiteY17" fmla="*/ 116958 h 340242"/>
              <a:gd name="connsiteX18" fmla="*/ 1446028 w 3806456"/>
              <a:gd name="connsiteY18" fmla="*/ 127590 h 340242"/>
              <a:gd name="connsiteX19" fmla="*/ 1552353 w 3806456"/>
              <a:gd name="connsiteY19" fmla="*/ 148855 h 340242"/>
              <a:gd name="connsiteX20" fmla="*/ 1701209 w 3806456"/>
              <a:gd name="connsiteY20" fmla="*/ 138223 h 340242"/>
              <a:gd name="connsiteX21" fmla="*/ 1743739 w 3806456"/>
              <a:gd name="connsiteY21" fmla="*/ 116958 h 340242"/>
              <a:gd name="connsiteX22" fmla="*/ 1818167 w 3806456"/>
              <a:gd name="connsiteY22" fmla="*/ 95693 h 340242"/>
              <a:gd name="connsiteX23" fmla="*/ 1988288 w 3806456"/>
              <a:gd name="connsiteY23" fmla="*/ 106325 h 340242"/>
              <a:gd name="connsiteX24" fmla="*/ 2062716 w 3806456"/>
              <a:gd name="connsiteY24" fmla="*/ 127590 h 340242"/>
              <a:gd name="connsiteX25" fmla="*/ 2105246 w 3806456"/>
              <a:gd name="connsiteY25" fmla="*/ 138223 h 340242"/>
              <a:gd name="connsiteX26" fmla="*/ 2243470 w 3806456"/>
              <a:gd name="connsiteY26" fmla="*/ 116958 h 340242"/>
              <a:gd name="connsiteX27" fmla="*/ 2275367 w 3806456"/>
              <a:gd name="connsiteY27" fmla="*/ 95693 h 340242"/>
              <a:gd name="connsiteX28" fmla="*/ 2339163 w 3806456"/>
              <a:gd name="connsiteY28" fmla="*/ 74428 h 340242"/>
              <a:gd name="connsiteX29" fmla="*/ 2371060 w 3806456"/>
              <a:gd name="connsiteY29" fmla="*/ 63795 h 340242"/>
              <a:gd name="connsiteX30" fmla="*/ 2402958 w 3806456"/>
              <a:gd name="connsiteY30" fmla="*/ 53162 h 340242"/>
              <a:gd name="connsiteX31" fmla="*/ 2445488 w 3806456"/>
              <a:gd name="connsiteY31" fmla="*/ 31897 h 340242"/>
              <a:gd name="connsiteX32" fmla="*/ 2509284 w 3806456"/>
              <a:gd name="connsiteY32" fmla="*/ 21265 h 340242"/>
              <a:gd name="connsiteX33" fmla="*/ 2658139 w 3806456"/>
              <a:gd name="connsiteY33" fmla="*/ 0 h 340242"/>
              <a:gd name="connsiteX34" fmla="*/ 3009014 w 3806456"/>
              <a:gd name="connsiteY34" fmla="*/ 10632 h 340242"/>
              <a:gd name="connsiteX35" fmla="*/ 3072809 w 3806456"/>
              <a:gd name="connsiteY35" fmla="*/ 31897 h 340242"/>
              <a:gd name="connsiteX36" fmla="*/ 3104707 w 3806456"/>
              <a:gd name="connsiteY36" fmla="*/ 42530 h 340242"/>
              <a:gd name="connsiteX37" fmla="*/ 3136604 w 3806456"/>
              <a:gd name="connsiteY37" fmla="*/ 53162 h 340242"/>
              <a:gd name="connsiteX38" fmla="*/ 3179135 w 3806456"/>
              <a:gd name="connsiteY38" fmla="*/ 74428 h 340242"/>
              <a:gd name="connsiteX39" fmla="*/ 3221665 w 3806456"/>
              <a:gd name="connsiteY39" fmla="*/ 85060 h 340242"/>
              <a:gd name="connsiteX40" fmla="*/ 3285460 w 3806456"/>
              <a:gd name="connsiteY40" fmla="*/ 106325 h 340242"/>
              <a:gd name="connsiteX41" fmla="*/ 3498111 w 3806456"/>
              <a:gd name="connsiteY41" fmla="*/ 116958 h 340242"/>
              <a:gd name="connsiteX42" fmla="*/ 3540642 w 3806456"/>
              <a:gd name="connsiteY42" fmla="*/ 127590 h 340242"/>
              <a:gd name="connsiteX43" fmla="*/ 3615070 w 3806456"/>
              <a:gd name="connsiteY43" fmla="*/ 148855 h 340242"/>
              <a:gd name="connsiteX44" fmla="*/ 3753293 w 3806456"/>
              <a:gd name="connsiteY44" fmla="*/ 159488 h 340242"/>
              <a:gd name="connsiteX45" fmla="*/ 3806456 w 3806456"/>
              <a:gd name="connsiteY45" fmla="*/ 180753 h 3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06456" h="340242">
                <a:moveTo>
                  <a:pt x="0" y="340242"/>
                </a:moveTo>
                <a:cubicBezTo>
                  <a:pt x="24809" y="336698"/>
                  <a:pt x="50009" y="335244"/>
                  <a:pt x="74428" y="329609"/>
                </a:cubicBezTo>
                <a:cubicBezTo>
                  <a:pt x="96269" y="324569"/>
                  <a:pt x="116958" y="315432"/>
                  <a:pt x="138223" y="308344"/>
                </a:cubicBezTo>
                <a:lnTo>
                  <a:pt x="202018" y="287079"/>
                </a:lnTo>
                <a:cubicBezTo>
                  <a:pt x="212651" y="283535"/>
                  <a:pt x="223043" y="279164"/>
                  <a:pt x="233916" y="276446"/>
                </a:cubicBezTo>
                <a:cubicBezTo>
                  <a:pt x="248093" y="272902"/>
                  <a:pt x="262449" y="270013"/>
                  <a:pt x="276446" y="265814"/>
                </a:cubicBezTo>
                <a:cubicBezTo>
                  <a:pt x="297916" y="259373"/>
                  <a:pt x="318977" y="251637"/>
                  <a:pt x="340242" y="244548"/>
                </a:cubicBezTo>
                <a:lnTo>
                  <a:pt x="404037" y="223283"/>
                </a:lnTo>
                <a:lnTo>
                  <a:pt x="467832" y="202018"/>
                </a:lnTo>
                <a:cubicBezTo>
                  <a:pt x="478465" y="198474"/>
                  <a:pt x="488857" y="194104"/>
                  <a:pt x="499730" y="191386"/>
                </a:cubicBezTo>
                <a:cubicBezTo>
                  <a:pt x="513907" y="187842"/>
                  <a:pt x="528263" y="184952"/>
                  <a:pt x="542260" y="180753"/>
                </a:cubicBezTo>
                <a:cubicBezTo>
                  <a:pt x="563730" y="174312"/>
                  <a:pt x="584791" y="166577"/>
                  <a:pt x="606056" y="159488"/>
                </a:cubicBezTo>
                <a:cubicBezTo>
                  <a:pt x="616688" y="155944"/>
                  <a:pt x="627080" y="151573"/>
                  <a:pt x="637953" y="148855"/>
                </a:cubicBezTo>
                <a:cubicBezTo>
                  <a:pt x="785406" y="111994"/>
                  <a:pt x="558083" y="168105"/>
                  <a:pt x="733646" y="127590"/>
                </a:cubicBezTo>
                <a:cubicBezTo>
                  <a:pt x="761073" y="121261"/>
                  <a:pt x="836527" y="100111"/>
                  <a:pt x="871870" y="95693"/>
                </a:cubicBezTo>
                <a:cubicBezTo>
                  <a:pt x="910714" y="90837"/>
                  <a:pt x="949842" y="88604"/>
                  <a:pt x="988828" y="85060"/>
                </a:cubicBezTo>
                <a:cubicBezTo>
                  <a:pt x="1084521" y="88604"/>
                  <a:pt x="1180324" y="89900"/>
                  <a:pt x="1275907" y="95693"/>
                </a:cubicBezTo>
                <a:cubicBezTo>
                  <a:pt x="1328196" y="98862"/>
                  <a:pt x="1336357" y="107783"/>
                  <a:pt x="1382232" y="116958"/>
                </a:cubicBezTo>
                <a:cubicBezTo>
                  <a:pt x="1403372" y="121186"/>
                  <a:pt x="1424839" y="123617"/>
                  <a:pt x="1446028" y="127590"/>
                </a:cubicBezTo>
                <a:cubicBezTo>
                  <a:pt x="1481553" y="134251"/>
                  <a:pt x="1552353" y="148855"/>
                  <a:pt x="1552353" y="148855"/>
                </a:cubicBezTo>
                <a:cubicBezTo>
                  <a:pt x="1601972" y="145311"/>
                  <a:pt x="1652141" y="146401"/>
                  <a:pt x="1701209" y="138223"/>
                </a:cubicBezTo>
                <a:cubicBezTo>
                  <a:pt x="1716843" y="135617"/>
                  <a:pt x="1729171" y="123202"/>
                  <a:pt x="1743739" y="116958"/>
                </a:cubicBezTo>
                <a:cubicBezTo>
                  <a:pt x="1765098" y="107804"/>
                  <a:pt x="1796579" y="101090"/>
                  <a:pt x="1818167" y="95693"/>
                </a:cubicBezTo>
                <a:cubicBezTo>
                  <a:pt x="1874874" y="99237"/>
                  <a:pt x="1931752" y="100671"/>
                  <a:pt x="1988288" y="106325"/>
                </a:cubicBezTo>
                <a:cubicBezTo>
                  <a:pt x="2013847" y="108881"/>
                  <a:pt x="2038311" y="120617"/>
                  <a:pt x="2062716" y="127590"/>
                </a:cubicBezTo>
                <a:cubicBezTo>
                  <a:pt x="2076767" y="131604"/>
                  <a:pt x="2091069" y="134679"/>
                  <a:pt x="2105246" y="138223"/>
                </a:cubicBezTo>
                <a:cubicBezTo>
                  <a:pt x="2124448" y="136089"/>
                  <a:pt x="2211244" y="130769"/>
                  <a:pt x="2243470" y="116958"/>
                </a:cubicBezTo>
                <a:cubicBezTo>
                  <a:pt x="2255215" y="111924"/>
                  <a:pt x="2263690" y="100883"/>
                  <a:pt x="2275367" y="95693"/>
                </a:cubicBezTo>
                <a:cubicBezTo>
                  <a:pt x="2295851" y="86589"/>
                  <a:pt x="2317898" y="81517"/>
                  <a:pt x="2339163" y="74428"/>
                </a:cubicBezTo>
                <a:lnTo>
                  <a:pt x="2371060" y="63795"/>
                </a:lnTo>
                <a:cubicBezTo>
                  <a:pt x="2381693" y="60251"/>
                  <a:pt x="2392933" y="58174"/>
                  <a:pt x="2402958" y="53162"/>
                </a:cubicBezTo>
                <a:cubicBezTo>
                  <a:pt x="2417135" y="46074"/>
                  <a:pt x="2430306" y="36451"/>
                  <a:pt x="2445488" y="31897"/>
                </a:cubicBezTo>
                <a:cubicBezTo>
                  <a:pt x="2466137" y="25702"/>
                  <a:pt x="2487964" y="24463"/>
                  <a:pt x="2509284" y="21265"/>
                </a:cubicBezTo>
                <a:lnTo>
                  <a:pt x="2658139" y="0"/>
                </a:lnTo>
                <a:cubicBezTo>
                  <a:pt x="2775097" y="3544"/>
                  <a:pt x="2892347" y="1658"/>
                  <a:pt x="3009014" y="10632"/>
                </a:cubicBezTo>
                <a:cubicBezTo>
                  <a:pt x="3031363" y="12351"/>
                  <a:pt x="3051544" y="24809"/>
                  <a:pt x="3072809" y="31897"/>
                </a:cubicBezTo>
                <a:lnTo>
                  <a:pt x="3104707" y="42530"/>
                </a:lnTo>
                <a:cubicBezTo>
                  <a:pt x="3115339" y="46074"/>
                  <a:pt x="3126580" y="48150"/>
                  <a:pt x="3136604" y="53162"/>
                </a:cubicBezTo>
                <a:cubicBezTo>
                  <a:pt x="3150781" y="60251"/>
                  <a:pt x="3164294" y="68863"/>
                  <a:pt x="3179135" y="74428"/>
                </a:cubicBezTo>
                <a:cubicBezTo>
                  <a:pt x="3192818" y="79559"/>
                  <a:pt x="3207668" y="80861"/>
                  <a:pt x="3221665" y="85060"/>
                </a:cubicBezTo>
                <a:cubicBezTo>
                  <a:pt x="3243135" y="91501"/>
                  <a:pt x="3263073" y="105206"/>
                  <a:pt x="3285460" y="106325"/>
                </a:cubicBezTo>
                <a:lnTo>
                  <a:pt x="3498111" y="116958"/>
                </a:lnTo>
                <a:cubicBezTo>
                  <a:pt x="3512288" y="120502"/>
                  <a:pt x="3526591" y="123575"/>
                  <a:pt x="3540642" y="127590"/>
                </a:cubicBezTo>
                <a:cubicBezTo>
                  <a:pt x="3567124" y="135156"/>
                  <a:pt x="3586803" y="145530"/>
                  <a:pt x="3615070" y="148855"/>
                </a:cubicBezTo>
                <a:cubicBezTo>
                  <a:pt x="3660964" y="154254"/>
                  <a:pt x="3707219" y="155944"/>
                  <a:pt x="3753293" y="159488"/>
                </a:cubicBezTo>
                <a:cubicBezTo>
                  <a:pt x="3792709" y="172627"/>
                  <a:pt x="3775166" y="165109"/>
                  <a:pt x="3806456" y="180753"/>
                </a:cubicBezTo>
              </a:path>
            </a:pathLst>
          </a:custGeom>
          <a:noFill/>
          <a:ln w="57150" cap="flat" cmpd="sng" algn="ctr">
            <a:solidFill>
              <a:schemeClr val="accent4">
                <a:lumMod val="60000"/>
                <a:lumOff val="4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63" name="AutoShape 63">
            <a:extLst>
              <a:ext uri="{FF2B5EF4-FFF2-40B4-BE49-F238E27FC236}">
                <a16:creationId xmlns:a16="http://schemas.microsoft.com/office/drawing/2014/main" id="{48A2C90E-5A70-3F4F-B458-58E3DA667BEC}"/>
              </a:ext>
            </a:extLst>
          </p:cNvPr>
          <p:cNvCxnSpPr>
            <a:cxnSpLocks noChangeShapeType="1"/>
          </p:cNvCxnSpPr>
          <p:nvPr/>
        </p:nvCxnSpPr>
        <p:spPr bwMode="auto">
          <a:xfrm>
            <a:off x="7034775" y="2406650"/>
            <a:ext cx="904313" cy="307528"/>
          </a:xfrm>
          <a:prstGeom prst="straightConnector1">
            <a:avLst/>
          </a:prstGeom>
          <a:noFill/>
          <a:ln w="57150">
            <a:solidFill>
              <a:schemeClr val="accent4">
                <a:lumMod val="60000"/>
                <a:lumOff val="40000"/>
              </a:schemeClr>
            </a:solidFill>
            <a:round/>
            <a:headEnd/>
            <a:tailEnd/>
          </a:ln>
        </p:spPr>
      </p:cxnSp>
      <p:sp>
        <p:nvSpPr>
          <p:cNvPr id="12" name="TextBox 11">
            <a:extLst>
              <a:ext uri="{FF2B5EF4-FFF2-40B4-BE49-F238E27FC236}">
                <a16:creationId xmlns:a16="http://schemas.microsoft.com/office/drawing/2014/main" id="{6154E67A-40BA-BA4E-A53F-1FA1895A108F}"/>
              </a:ext>
            </a:extLst>
          </p:cNvPr>
          <p:cNvSpPr txBox="1"/>
          <p:nvPr/>
        </p:nvSpPr>
        <p:spPr>
          <a:xfrm>
            <a:off x="256363" y="6198780"/>
            <a:ext cx="8132739" cy="400110"/>
          </a:xfrm>
          <a:prstGeom prst="rect">
            <a:avLst/>
          </a:prstGeom>
          <a:noFill/>
          <a:ln>
            <a:solidFill>
              <a:schemeClr val="accent4">
                <a:lumMod val="60000"/>
                <a:lumOff val="40000"/>
              </a:schemeClr>
            </a:solidFill>
          </a:ln>
        </p:spPr>
        <p:txBody>
          <a:bodyPr wrap="none" rtlCol="0">
            <a:spAutoFit/>
          </a:bodyPr>
          <a:lstStyle/>
          <a:p>
            <a:r>
              <a:rPr lang="en-US" sz="2000" dirty="0"/>
              <a:t>Actually, transport protocols don’t do delivery </a:t>
            </a:r>
            <a:r>
              <a:rPr lang="en-US" sz="2000" dirty="0">
                <a:sym typeface="Wingdings" pitchFamily="2" charset="2"/>
              </a:rPr>
              <a:t> network protocol’s job</a:t>
            </a:r>
            <a:endParaRPr lang="en-US" sz="2000" dirty="0"/>
          </a:p>
        </p:txBody>
      </p:sp>
      <p:pic>
        <p:nvPicPr>
          <p:cNvPr id="61" name="Picture 60">
            <a:extLst>
              <a:ext uri="{FF2B5EF4-FFF2-40B4-BE49-F238E27FC236}">
                <a16:creationId xmlns:a16="http://schemas.microsoft.com/office/drawing/2014/main" id="{1C23EE74-1E39-C74E-963F-F7191E4F1FFA}"/>
              </a:ext>
            </a:extLst>
          </p:cNvPr>
          <p:cNvPicPr>
            <a:picLocks noChangeAspect="1" noChangeArrowheads="1"/>
          </p:cNvPicPr>
          <p:nvPr/>
        </p:nvPicPr>
        <p:blipFill>
          <a:blip r:embed="rId3"/>
          <a:srcRect/>
          <a:stretch>
            <a:fillRect/>
          </a:stretch>
        </p:blipFill>
        <p:spPr bwMode="auto">
          <a:xfrm>
            <a:off x="626768" y="2325642"/>
            <a:ext cx="1255195" cy="1099665"/>
          </a:xfrm>
          <a:prstGeom prst="rect">
            <a:avLst/>
          </a:prstGeom>
          <a:noFill/>
          <a:ln w="9525">
            <a:noFill/>
            <a:miter lim="800000"/>
            <a:headEnd/>
            <a:tailEnd/>
          </a:ln>
        </p:spPr>
      </p:pic>
      <p:grpSp>
        <p:nvGrpSpPr>
          <p:cNvPr id="66" name="Group 5">
            <a:extLst>
              <a:ext uri="{FF2B5EF4-FFF2-40B4-BE49-F238E27FC236}">
                <a16:creationId xmlns:a16="http://schemas.microsoft.com/office/drawing/2014/main" id="{DF46E6A0-8D75-CA48-8F01-74C46139D904}"/>
              </a:ext>
            </a:extLst>
          </p:cNvPr>
          <p:cNvGrpSpPr>
            <a:grpSpLocks/>
          </p:cNvGrpSpPr>
          <p:nvPr/>
        </p:nvGrpSpPr>
        <p:grpSpPr bwMode="auto">
          <a:xfrm>
            <a:off x="8450893" y="-18472"/>
            <a:ext cx="686607" cy="1891455"/>
            <a:chOff x="2914" y="765"/>
            <a:chExt cx="1554" cy="2101"/>
          </a:xfrm>
        </p:grpSpPr>
        <p:sp>
          <p:nvSpPr>
            <p:cNvPr id="67" name="Rectangle 6">
              <a:extLst>
                <a:ext uri="{FF2B5EF4-FFF2-40B4-BE49-F238E27FC236}">
                  <a16:creationId xmlns:a16="http://schemas.microsoft.com/office/drawing/2014/main" id="{15B95374-0F57-E640-A7D1-A321A870F59A}"/>
                </a:ext>
              </a:extLst>
            </p:cNvPr>
            <p:cNvSpPr>
              <a:spLocks noChangeArrowheads="1"/>
            </p:cNvSpPr>
            <p:nvPr/>
          </p:nvSpPr>
          <p:spPr bwMode="auto">
            <a:xfrm>
              <a:off x="3080" y="888"/>
              <a:ext cx="1192" cy="1928"/>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Text Box 7">
              <a:extLst>
                <a:ext uri="{FF2B5EF4-FFF2-40B4-BE49-F238E27FC236}">
                  <a16:creationId xmlns:a16="http://schemas.microsoft.com/office/drawing/2014/main" id="{A7F4BEC8-C592-4A44-8CBE-C84EE68715FE}"/>
                </a:ext>
              </a:extLst>
            </p:cNvPr>
            <p:cNvSpPr txBox="1">
              <a:spLocks noChangeArrowheads="1"/>
            </p:cNvSpPr>
            <p:nvPr/>
          </p:nvSpPr>
          <p:spPr bwMode="auto">
            <a:xfrm>
              <a:off x="2914" y="765"/>
              <a:ext cx="1554" cy="2101"/>
            </a:xfrm>
            <a:prstGeom prst="rect">
              <a:avLst/>
            </a:prstGeom>
            <a:noFill/>
            <a:ln w="9525">
              <a:noFill/>
              <a:miter lim="800000"/>
              <a:headEnd/>
              <a:tailEnd/>
            </a:ln>
          </p:spPr>
          <p:txBody>
            <a:bodyPr wrap="none">
              <a:prstTxWarp prst="textNoShape">
                <a:avLst/>
              </a:prstTxWarp>
              <a:spAutoFit/>
            </a:bodyPr>
            <a:lstStyle/>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apps</a:t>
              </a:r>
            </a:p>
            <a:p>
              <a:pPr algn="ctr">
                <a:lnSpc>
                  <a:spcPct val="150000"/>
                </a:lnSpc>
              </a:pPr>
              <a:r>
                <a:rPr lang="en-US" sz="16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trans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net</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link</a:t>
              </a:r>
            </a:p>
            <a:p>
              <a:pPr algn="ctr">
                <a:lnSpc>
                  <a:spcPct val="150000"/>
                </a:lnSpc>
              </a:pPr>
              <a:r>
                <a:rPr lang="en-US" sz="16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phy</a:t>
              </a:r>
              <a:endParaRPr lang="en-US" sz="1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Line 8">
              <a:extLst>
                <a:ext uri="{FF2B5EF4-FFF2-40B4-BE49-F238E27FC236}">
                  <a16:creationId xmlns:a16="http://schemas.microsoft.com/office/drawing/2014/main" id="{7E921341-47E8-A746-9318-B016DCE63CFC}"/>
                </a:ext>
              </a:extLst>
            </p:cNvPr>
            <p:cNvSpPr>
              <a:spLocks noChangeShapeType="1"/>
            </p:cNvSpPr>
            <p:nvPr/>
          </p:nvSpPr>
          <p:spPr bwMode="auto">
            <a:xfrm>
              <a:off x="3092" y="1277"/>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Line 9">
              <a:extLst>
                <a:ext uri="{FF2B5EF4-FFF2-40B4-BE49-F238E27FC236}">
                  <a16:creationId xmlns:a16="http://schemas.microsoft.com/office/drawing/2014/main" id="{97A3A99F-76F1-CA49-B3BD-E3A2BDCEC211}"/>
                </a:ext>
              </a:extLst>
            </p:cNvPr>
            <p:cNvSpPr>
              <a:spLocks noChangeShapeType="1"/>
            </p:cNvSpPr>
            <p:nvPr/>
          </p:nvSpPr>
          <p:spPr bwMode="auto">
            <a:xfrm>
              <a:off x="3100" y="165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Line 10">
              <a:extLst>
                <a:ext uri="{FF2B5EF4-FFF2-40B4-BE49-F238E27FC236}">
                  <a16:creationId xmlns:a16="http://schemas.microsoft.com/office/drawing/2014/main" id="{BF7D8FA7-4934-3E4B-A42C-86B03E5217AA}"/>
                </a:ext>
              </a:extLst>
            </p:cNvPr>
            <p:cNvSpPr>
              <a:spLocks noChangeShapeType="1"/>
            </p:cNvSpPr>
            <p:nvPr/>
          </p:nvSpPr>
          <p:spPr bwMode="auto">
            <a:xfrm>
              <a:off x="3116" y="2039"/>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Line 11">
              <a:extLst>
                <a:ext uri="{FF2B5EF4-FFF2-40B4-BE49-F238E27FC236}">
                  <a16:creationId xmlns:a16="http://schemas.microsoft.com/office/drawing/2014/main" id="{CB77E6DB-5BD0-574C-AF97-56BC3B3B4C85}"/>
                </a:ext>
              </a:extLst>
            </p:cNvPr>
            <p:cNvSpPr>
              <a:spLocks noChangeShapeType="1"/>
            </p:cNvSpPr>
            <p:nvPr/>
          </p:nvSpPr>
          <p:spPr bwMode="auto">
            <a:xfrm>
              <a:off x="3078" y="242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5" name="Group 36">
            <a:extLst>
              <a:ext uri="{FF2B5EF4-FFF2-40B4-BE49-F238E27FC236}">
                <a16:creationId xmlns:a16="http://schemas.microsoft.com/office/drawing/2014/main" id="{904F9CBC-8971-F84E-A256-83BF1F991785}"/>
              </a:ext>
            </a:extLst>
          </p:cNvPr>
          <p:cNvGrpSpPr>
            <a:grpSpLocks/>
          </p:cNvGrpSpPr>
          <p:nvPr/>
        </p:nvGrpSpPr>
        <p:grpSpPr bwMode="auto">
          <a:xfrm>
            <a:off x="7461124" y="2256978"/>
            <a:ext cx="628650" cy="1250950"/>
            <a:chOff x="1457" y="1174"/>
            <a:chExt cx="396" cy="788"/>
          </a:xfrm>
        </p:grpSpPr>
        <p:sp>
          <p:nvSpPr>
            <p:cNvPr id="76" name="Rectangle 37">
              <a:extLst>
                <a:ext uri="{FF2B5EF4-FFF2-40B4-BE49-F238E27FC236}">
                  <a16:creationId xmlns:a16="http://schemas.microsoft.com/office/drawing/2014/main" id="{287A0E57-BF0F-1A48-ACF4-1033F79FC7CA}"/>
                </a:ext>
              </a:extLst>
            </p:cNvPr>
            <p:cNvSpPr>
              <a:spLocks noChangeArrowheads="1"/>
            </p:cNvSpPr>
            <p:nvPr/>
          </p:nvSpPr>
          <p:spPr bwMode="auto">
            <a:xfrm>
              <a:off x="1461" y="1178"/>
              <a:ext cx="232" cy="784"/>
            </a:xfrm>
            <a:prstGeom prst="rect">
              <a:avLst/>
            </a:prstGeom>
            <a:solidFill>
              <a:srgbClr val="3399CC"/>
            </a:solidFill>
            <a:ln w="9525">
              <a:noFill/>
              <a:miter lim="800000"/>
              <a:headEnd/>
              <a:tailEnd/>
            </a:ln>
          </p:spPr>
          <p:txBody>
            <a:bodyPr>
              <a:prstTxWarp prst="textNoShape">
                <a:avLst/>
              </a:prstTxWarp>
            </a:bodyPr>
            <a:lstStyle/>
            <a:p>
              <a:endParaRPr lang="en-US"/>
            </a:p>
          </p:txBody>
        </p:sp>
        <p:sp>
          <p:nvSpPr>
            <p:cNvPr id="77" name="Freeform 38">
              <a:extLst>
                <a:ext uri="{FF2B5EF4-FFF2-40B4-BE49-F238E27FC236}">
                  <a16:creationId xmlns:a16="http://schemas.microsoft.com/office/drawing/2014/main" id="{DAFA577B-4BEF-D84F-9DCA-6D092CEE88D5}"/>
                </a:ext>
              </a:extLst>
            </p:cNvPr>
            <p:cNvSpPr>
              <a:spLocks/>
            </p:cNvSpPr>
            <p:nvPr/>
          </p:nvSpPr>
          <p:spPr bwMode="auto">
            <a:xfrm>
              <a:off x="1693" y="1178"/>
              <a:ext cx="160" cy="784"/>
            </a:xfrm>
            <a:custGeom>
              <a:avLst/>
              <a:gdLst>
                <a:gd name="T0" fmla="*/ 0 w 160"/>
                <a:gd name="T1" fmla="*/ 784 h 784"/>
                <a:gd name="T2" fmla="*/ 0 w 160"/>
                <a:gd name="T3" fmla="*/ 0 h 784"/>
                <a:gd name="T4" fmla="*/ 160 w 160"/>
                <a:gd name="T5" fmla="*/ 56 h 784"/>
                <a:gd name="T6" fmla="*/ 160 w 160"/>
                <a:gd name="T7" fmla="*/ 688 h 784"/>
                <a:gd name="T8" fmla="*/ 0 w 160"/>
                <a:gd name="T9" fmla="*/ 784 h 784"/>
                <a:gd name="T10" fmla="*/ 0 60000 65536"/>
                <a:gd name="T11" fmla="*/ 0 60000 65536"/>
                <a:gd name="T12" fmla="*/ 0 60000 65536"/>
                <a:gd name="T13" fmla="*/ 0 60000 65536"/>
                <a:gd name="T14" fmla="*/ 0 60000 65536"/>
                <a:gd name="T15" fmla="*/ 0 w 160"/>
                <a:gd name="T16" fmla="*/ 0 h 784"/>
                <a:gd name="T17" fmla="*/ 160 w 160"/>
                <a:gd name="T18" fmla="*/ 784 h 784"/>
              </a:gdLst>
              <a:ahLst/>
              <a:cxnLst>
                <a:cxn ang="T10">
                  <a:pos x="T0" y="T1"/>
                </a:cxn>
                <a:cxn ang="T11">
                  <a:pos x="T2" y="T3"/>
                </a:cxn>
                <a:cxn ang="T12">
                  <a:pos x="T4" y="T5"/>
                </a:cxn>
                <a:cxn ang="T13">
                  <a:pos x="T6" y="T7"/>
                </a:cxn>
                <a:cxn ang="T14">
                  <a:pos x="T8" y="T9"/>
                </a:cxn>
              </a:cxnLst>
              <a:rect l="T15" t="T16" r="T17" b="T18"/>
              <a:pathLst>
                <a:path w="160" h="784">
                  <a:moveTo>
                    <a:pt x="0" y="784"/>
                  </a:moveTo>
                  <a:lnTo>
                    <a:pt x="0" y="0"/>
                  </a:lnTo>
                  <a:lnTo>
                    <a:pt x="160" y="56"/>
                  </a:lnTo>
                  <a:lnTo>
                    <a:pt x="160" y="688"/>
                  </a:lnTo>
                  <a:lnTo>
                    <a:pt x="0" y="784"/>
                  </a:lnTo>
                  <a:close/>
                </a:path>
              </a:pathLst>
            </a:custGeom>
            <a:solidFill>
              <a:srgbClr val="3399CC"/>
            </a:solidFill>
            <a:ln w="9525">
              <a:noFill/>
              <a:round/>
              <a:headEnd/>
              <a:tailEnd/>
            </a:ln>
          </p:spPr>
          <p:txBody>
            <a:bodyPr>
              <a:prstTxWarp prst="textNoShape">
                <a:avLst/>
              </a:prstTxWarp>
            </a:bodyPr>
            <a:lstStyle/>
            <a:p>
              <a:endParaRPr lang="en-US"/>
            </a:p>
          </p:txBody>
        </p:sp>
        <p:sp>
          <p:nvSpPr>
            <p:cNvPr id="78" name="Rectangle 39">
              <a:extLst>
                <a:ext uri="{FF2B5EF4-FFF2-40B4-BE49-F238E27FC236}">
                  <a16:creationId xmlns:a16="http://schemas.microsoft.com/office/drawing/2014/main" id="{E3958DAA-2B29-B44B-83AD-B7F1A36F163A}"/>
                </a:ext>
              </a:extLst>
            </p:cNvPr>
            <p:cNvSpPr>
              <a:spLocks noChangeArrowheads="1"/>
            </p:cNvSpPr>
            <p:nvPr/>
          </p:nvSpPr>
          <p:spPr bwMode="auto">
            <a:xfrm>
              <a:off x="1477" y="1194"/>
              <a:ext cx="192" cy="544"/>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79" name="Freeform 40">
              <a:extLst>
                <a:ext uri="{FF2B5EF4-FFF2-40B4-BE49-F238E27FC236}">
                  <a16:creationId xmlns:a16="http://schemas.microsoft.com/office/drawing/2014/main" id="{AAE2E920-9471-4045-AFB0-3246F0A74FD5}"/>
                </a:ext>
              </a:extLst>
            </p:cNvPr>
            <p:cNvSpPr>
              <a:spLocks/>
            </p:cNvSpPr>
            <p:nvPr/>
          </p:nvSpPr>
          <p:spPr bwMode="auto">
            <a:xfrm>
              <a:off x="1457" y="1174"/>
              <a:ext cx="392" cy="784"/>
            </a:xfrm>
            <a:custGeom>
              <a:avLst/>
              <a:gdLst>
                <a:gd name="T0" fmla="*/ 232 w 392"/>
                <a:gd name="T1" fmla="*/ 784 h 784"/>
                <a:gd name="T2" fmla="*/ 232 w 392"/>
                <a:gd name="T3" fmla="*/ 0 h 784"/>
                <a:gd name="T4" fmla="*/ 0 w 392"/>
                <a:gd name="T5" fmla="*/ 0 h 784"/>
                <a:gd name="T6" fmla="*/ 0 w 392"/>
                <a:gd name="T7" fmla="*/ 784 h 784"/>
                <a:gd name="T8" fmla="*/ 232 w 392"/>
                <a:gd name="T9" fmla="*/ 784 h 784"/>
                <a:gd name="T10" fmla="*/ 232 w 392"/>
                <a:gd name="T11" fmla="*/ 0 h 784"/>
                <a:gd name="T12" fmla="*/ 392 w 392"/>
                <a:gd name="T13" fmla="*/ 56 h 784"/>
                <a:gd name="T14" fmla="*/ 392 w 392"/>
                <a:gd name="T15" fmla="*/ 688 h 784"/>
                <a:gd name="T16" fmla="*/ 232 w 392"/>
                <a:gd name="T17" fmla="*/ 784 h 7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2"/>
                <a:gd name="T28" fmla="*/ 0 h 784"/>
                <a:gd name="T29" fmla="*/ 392 w 392"/>
                <a:gd name="T30" fmla="*/ 784 h 7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2" h="784">
                  <a:moveTo>
                    <a:pt x="232" y="784"/>
                  </a:moveTo>
                  <a:lnTo>
                    <a:pt x="232" y="0"/>
                  </a:lnTo>
                  <a:lnTo>
                    <a:pt x="0" y="0"/>
                  </a:lnTo>
                  <a:lnTo>
                    <a:pt x="0" y="784"/>
                  </a:lnTo>
                  <a:lnTo>
                    <a:pt x="232" y="784"/>
                  </a:lnTo>
                  <a:lnTo>
                    <a:pt x="232" y="0"/>
                  </a:lnTo>
                  <a:lnTo>
                    <a:pt x="392" y="56"/>
                  </a:lnTo>
                  <a:lnTo>
                    <a:pt x="392" y="688"/>
                  </a:lnTo>
                  <a:lnTo>
                    <a:pt x="232" y="784"/>
                  </a:lnTo>
                  <a:close/>
                </a:path>
              </a:pathLst>
            </a:custGeom>
            <a:noFill/>
            <a:ln w="12700">
              <a:solidFill>
                <a:srgbClr val="000000"/>
              </a:solidFill>
              <a:round/>
              <a:headEnd/>
              <a:tailEnd/>
            </a:ln>
          </p:spPr>
          <p:txBody>
            <a:bodyPr>
              <a:prstTxWarp prst="textNoShape">
                <a:avLst/>
              </a:prstTxWarp>
            </a:bodyPr>
            <a:lstStyle/>
            <a:p>
              <a:endParaRPr lang="en-US"/>
            </a:p>
          </p:txBody>
        </p:sp>
        <p:sp>
          <p:nvSpPr>
            <p:cNvPr id="80" name="Rectangle 41">
              <a:extLst>
                <a:ext uri="{FF2B5EF4-FFF2-40B4-BE49-F238E27FC236}">
                  <a16:creationId xmlns:a16="http://schemas.microsoft.com/office/drawing/2014/main" id="{521669F4-3745-6244-B99F-7C0555BF645C}"/>
                </a:ext>
              </a:extLst>
            </p:cNvPr>
            <p:cNvSpPr>
              <a:spLocks noChangeArrowheads="1"/>
            </p:cNvSpPr>
            <p:nvPr/>
          </p:nvSpPr>
          <p:spPr bwMode="auto">
            <a:xfrm>
              <a:off x="1473" y="1190"/>
              <a:ext cx="192" cy="544"/>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81" name="Freeform 42">
              <a:extLst>
                <a:ext uri="{FF2B5EF4-FFF2-40B4-BE49-F238E27FC236}">
                  <a16:creationId xmlns:a16="http://schemas.microsoft.com/office/drawing/2014/main" id="{6D6C0717-A4D8-B149-BCF7-5103AB82F077}"/>
                </a:ext>
              </a:extLst>
            </p:cNvPr>
            <p:cNvSpPr>
              <a:spLocks/>
            </p:cNvSpPr>
            <p:nvPr/>
          </p:nvSpPr>
          <p:spPr bwMode="auto">
            <a:xfrm>
              <a:off x="1473" y="1686"/>
              <a:ext cx="184" cy="48"/>
            </a:xfrm>
            <a:custGeom>
              <a:avLst/>
              <a:gdLst>
                <a:gd name="T0" fmla="*/ 184 w 184"/>
                <a:gd name="T1" fmla="*/ 0 h 48"/>
                <a:gd name="T2" fmla="*/ 24 w 184"/>
                <a:gd name="T3" fmla="*/ 0 h 48"/>
                <a:gd name="T4" fmla="*/ 0 w 184"/>
                <a:gd name="T5" fmla="*/ 48 h 48"/>
                <a:gd name="T6" fmla="*/ 0 60000 65536"/>
                <a:gd name="T7" fmla="*/ 0 60000 65536"/>
                <a:gd name="T8" fmla="*/ 0 60000 65536"/>
                <a:gd name="T9" fmla="*/ 0 w 184"/>
                <a:gd name="T10" fmla="*/ 0 h 48"/>
                <a:gd name="T11" fmla="*/ 184 w 184"/>
                <a:gd name="T12" fmla="*/ 48 h 48"/>
              </a:gdLst>
              <a:ahLst/>
              <a:cxnLst>
                <a:cxn ang="T6">
                  <a:pos x="T0" y="T1"/>
                </a:cxn>
                <a:cxn ang="T7">
                  <a:pos x="T2" y="T3"/>
                </a:cxn>
                <a:cxn ang="T8">
                  <a:pos x="T4" y="T5"/>
                </a:cxn>
              </a:cxnLst>
              <a:rect l="T9" t="T10" r="T11" b="T12"/>
              <a:pathLst>
                <a:path w="184" h="48">
                  <a:moveTo>
                    <a:pt x="184" y="0"/>
                  </a:moveTo>
                  <a:lnTo>
                    <a:pt x="24" y="0"/>
                  </a:lnTo>
                  <a:lnTo>
                    <a:pt x="0" y="48"/>
                  </a:lnTo>
                </a:path>
              </a:pathLst>
            </a:custGeom>
            <a:noFill/>
            <a:ln w="12700">
              <a:solidFill>
                <a:srgbClr val="000000"/>
              </a:solidFill>
              <a:round/>
              <a:headEnd/>
              <a:tailEnd/>
            </a:ln>
          </p:spPr>
          <p:txBody>
            <a:bodyPr>
              <a:prstTxWarp prst="textNoShape">
                <a:avLst/>
              </a:prstTxWarp>
            </a:bodyPr>
            <a:lstStyle/>
            <a:p>
              <a:endParaRPr lang="en-US"/>
            </a:p>
          </p:txBody>
        </p:sp>
        <p:sp>
          <p:nvSpPr>
            <p:cNvPr id="82" name="Line 43">
              <a:extLst>
                <a:ext uri="{FF2B5EF4-FFF2-40B4-BE49-F238E27FC236}">
                  <a16:creationId xmlns:a16="http://schemas.microsoft.com/office/drawing/2014/main" id="{0715E4B9-6832-5846-8FA9-861C8D6CF9C9}"/>
                </a:ext>
              </a:extLst>
            </p:cNvPr>
            <p:cNvSpPr>
              <a:spLocks noChangeShapeType="1"/>
            </p:cNvSpPr>
            <p:nvPr/>
          </p:nvSpPr>
          <p:spPr bwMode="auto">
            <a:xfrm flipV="1">
              <a:off x="1497" y="1206"/>
              <a:ext cx="1" cy="48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83" name="Freeform 44">
              <a:extLst>
                <a:ext uri="{FF2B5EF4-FFF2-40B4-BE49-F238E27FC236}">
                  <a16:creationId xmlns:a16="http://schemas.microsoft.com/office/drawing/2014/main" id="{9F96AFF6-5F46-B648-9A92-B340E1C6C435}"/>
                </a:ext>
              </a:extLst>
            </p:cNvPr>
            <p:cNvSpPr>
              <a:spLocks/>
            </p:cNvSpPr>
            <p:nvPr/>
          </p:nvSpPr>
          <p:spPr bwMode="auto">
            <a:xfrm>
              <a:off x="1477" y="1306"/>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FFFFFF"/>
            </a:solidFill>
            <a:ln w="9525">
              <a:noFill/>
              <a:round/>
              <a:headEnd/>
              <a:tailEnd/>
            </a:ln>
          </p:spPr>
          <p:txBody>
            <a:bodyPr>
              <a:prstTxWarp prst="textNoShape">
                <a:avLst/>
              </a:prstTxWarp>
            </a:bodyPr>
            <a:lstStyle/>
            <a:p>
              <a:endParaRPr lang="en-US"/>
            </a:p>
          </p:txBody>
        </p:sp>
        <p:sp>
          <p:nvSpPr>
            <p:cNvPr id="84" name="Freeform 45">
              <a:extLst>
                <a:ext uri="{FF2B5EF4-FFF2-40B4-BE49-F238E27FC236}">
                  <a16:creationId xmlns:a16="http://schemas.microsoft.com/office/drawing/2014/main" id="{8B67DB11-8EAA-E046-8A72-F8557F583429}"/>
                </a:ext>
              </a:extLst>
            </p:cNvPr>
            <p:cNvSpPr>
              <a:spLocks/>
            </p:cNvSpPr>
            <p:nvPr/>
          </p:nvSpPr>
          <p:spPr bwMode="auto">
            <a:xfrm>
              <a:off x="1477" y="1346"/>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85" name="Freeform 46">
              <a:extLst>
                <a:ext uri="{FF2B5EF4-FFF2-40B4-BE49-F238E27FC236}">
                  <a16:creationId xmlns:a16="http://schemas.microsoft.com/office/drawing/2014/main" id="{F1951E7E-13FC-4544-8F0E-8140A722D6FF}"/>
                </a:ext>
              </a:extLst>
            </p:cNvPr>
            <p:cNvSpPr>
              <a:spLocks/>
            </p:cNvSpPr>
            <p:nvPr/>
          </p:nvSpPr>
          <p:spPr bwMode="auto">
            <a:xfrm>
              <a:off x="1477" y="1394"/>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86" name="Freeform 47">
              <a:extLst>
                <a:ext uri="{FF2B5EF4-FFF2-40B4-BE49-F238E27FC236}">
                  <a16:creationId xmlns:a16="http://schemas.microsoft.com/office/drawing/2014/main" id="{ABFB82B7-4AAA-B943-B79C-71ED992BDC36}"/>
                </a:ext>
              </a:extLst>
            </p:cNvPr>
            <p:cNvSpPr>
              <a:spLocks/>
            </p:cNvSpPr>
            <p:nvPr/>
          </p:nvSpPr>
          <p:spPr bwMode="auto">
            <a:xfrm>
              <a:off x="1473" y="1294"/>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87" name="Freeform 48">
              <a:extLst>
                <a:ext uri="{FF2B5EF4-FFF2-40B4-BE49-F238E27FC236}">
                  <a16:creationId xmlns:a16="http://schemas.microsoft.com/office/drawing/2014/main" id="{E723B30A-9B38-9944-9D5C-DEDD6F02A1D2}"/>
                </a:ext>
              </a:extLst>
            </p:cNvPr>
            <p:cNvSpPr>
              <a:spLocks/>
            </p:cNvSpPr>
            <p:nvPr/>
          </p:nvSpPr>
          <p:spPr bwMode="auto">
            <a:xfrm>
              <a:off x="1473" y="1382"/>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88" name="Freeform 49">
              <a:extLst>
                <a:ext uri="{FF2B5EF4-FFF2-40B4-BE49-F238E27FC236}">
                  <a16:creationId xmlns:a16="http://schemas.microsoft.com/office/drawing/2014/main" id="{832E13FF-CCF3-6B46-BE34-2832613ECFC3}"/>
                </a:ext>
              </a:extLst>
            </p:cNvPr>
            <p:cNvSpPr>
              <a:spLocks/>
            </p:cNvSpPr>
            <p:nvPr/>
          </p:nvSpPr>
          <p:spPr bwMode="auto">
            <a:xfrm>
              <a:off x="1477" y="1434"/>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89" name="Freeform 50">
              <a:extLst>
                <a:ext uri="{FF2B5EF4-FFF2-40B4-BE49-F238E27FC236}">
                  <a16:creationId xmlns:a16="http://schemas.microsoft.com/office/drawing/2014/main" id="{9D73ACD9-F91A-3144-A566-081D9885266B}"/>
                </a:ext>
              </a:extLst>
            </p:cNvPr>
            <p:cNvSpPr>
              <a:spLocks/>
            </p:cNvSpPr>
            <p:nvPr/>
          </p:nvSpPr>
          <p:spPr bwMode="auto">
            <a:xfrm>
              <a:off x="1477" y="1218"/>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90" name="Freeform 51">
              <a:extLst>
                <a:ext uri="{FF2B5EF4-FFF2-40B4-BE49-F238E27FC236}">
                  <a16:creationId xmlns:a16="http://schemas.microsoft.com/office/drawing/2014/main" id="{8406EA0F-0C17-9A46-87BD-3EC0ED8A80FE}"/>
                </a:ext>
              </a:extLst>
            </p:cNvPr>
            <p:cNvSpPr>
              <a:spLocks/>
            </p:cNvSpPr>
            <p:nvPr/>
          </p:nvSpPr>
          <p:spPr bwMode="auto">
            <a:xfrm>
              <a:off x="1477" y="1258"/>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91" name="Freeform 52">
              <a:extLst>
                <a:ext uri="{FF2B5EF4-FFF2-40B4-BE49-F238E27FC236}">
                  <a16:creationId xmlns:a16="http://schemas.microsoft.com/office/drawing/2014/main" id="{8B56CEA8-C064-F248-A745-20E19511166B}"/>
                </a:ext>
              </a:extLst>
            </p:cNvPr>
            <p:cNvSpPr>
              <a:spLocks/>
            </p:cNvSpPr>
            <p:nvPr/>
          </p:nvSpPr>
          <p:spPr bwMode="auto">
            <a:xfrm>
              <a:off x="1477" y="1194"/>
              <a:ext cx="192" cy="24"/>
            </a:xfrm>
            <a:custGeom>
              <a:avLst/>
              <a:gdLst>
                <a:gd name="T0" fmla="*/ 0 w 192"/>
                <a:gd name="T1" fmla="*/ 0 h 24"/>
                <a:gd name="T2" fmla="*/ 192 w 192"/>
                <a:gd name="T3" fmla="*/ 0 h 24"/>
                <a:gd name="T4" fmla="*/ 192 w 192"/>
                <a:gd name="T5" fmla="*/ 24 h 24"/>
                <a:gd name="T6" fmla="*/ 24 w 192"/>
                <a:gd name="T7" fmla="*/ 24 h 24"/>
                <a:gd name="T8" fmla="*/ 0 w 192"/>
                <a:gd name="T9" fmla="*/ 0 h 24"/>
                <a:gd name="T10" fmla="*/ 0 60000 65536"/>
                <a:gd name="T11" fmla="*/ 0 60000 65536"/>
                <a:gd name="T12" fmla="*/ 0 60000 65536"/>
                <a:gd name="T13" fmla="*/ 0 60000 65536"/>
                <a:gd name="T14" fmla="*/ 0 60000 65536"/>
                <a:gd name="T15" fmla="*/ 0 w 192"/>
                <a:gd name="T16" fmla="*/ 0 h 24"/>
                <a:gd name="T17" fmla="*/ 192 w 192"/>
                <a:gd name="T18" fmla="*/ 24 h 24"/>
              </a:gdLst>
              <a:ahLst/>
              <a:cxnLst>
                <a:cxn ang="T10">
                  <a:pos x="T0" y="T1"/>
                </a:cxn>
                <a:cxn ang="T11">
                  <a:pos x="T2" y="T3"/>
                </a:cxn>
                <a:cxn ang="T12">
                  <a:pos x="T4" y="T5"/>
                </a:cxn>
                <a:cxn ang="T13">
                  <a:pos x="T6" y="T7"/>
                </a:cxn>
                <a:cxn ang="T14">
                  <a:pos x="T8" y="T9"/>
                </a:cxn>
              </a:cxnLst>
              <a:rect l="T15" t="T16" r="T17" b="T18"/>
              <a:pathLst>
                <a:path w="192" h="24">
                  <a:moveTo>
                    <a:pt x="0" y="0"/>
                  </a:moveTo>
                  <a:lnTo>
                    <a:pt x="192" y="0"/>
                  </a:lnTo>
                  <a:lnTo>
                    <a:pt x="192" y="24"/>
                  </a:lnTo>
                  <a:lnTo>
                    <a:pt x="24" y="24"/>
                  </a:lnTo>
                  <a:lnTo>
                    <a:pt x="0" y="0"/>
                  </a:lnTo>
                  <a:close/>
                </a:path>
              </a:pathLst>
            </a:custGeom>
            <a:solidFill>
              <a:srgbClr val="000000"/>
            </a:solidFill>
            <a:ln w="9525">
              <a:noFill/>
              <a:round/>
              <a:headEnd/>
              <a:tailEnd/>
            </a:ln>
          </p:spPr>
          <p:txBody>
            <a:bodyPr>
              <a:prstTxWarp prst="textNoShape">
                <a:avLst/>
              </a:prstTxWarp>
            </a:bodyPr>
            <a:lstStyle/>
            <a:p>
              <a:endParaRPr lang="en-US"/>
            </a:p>
          </p:txBody>
        </p:sp>
        <p:sp>
          <p:nvSpPr>
            <p:cNvPr id="92" name="Freeform 53">
              <a:extLst>
                <a:ext uri="{FF2B5EF4-FFF2-40B4-BE49-F238E27FC236}">
                  <a16:creationId xmlns:a16="http://schemas.microsoft.com/office/drawing/2014/main" id="{0EEA4EBB-A4E3-5C40-8BB0-3AF69D09BBE0}"/>
                </a:ext>
              </a:extLst>
            </p:cNvPr>
            <p:cNvSpPr>
              <a:spLocks/>
            </p:cNvSpPr>
            <p:nvPr/>
          </p:nvSpPr>
          <p:spPr bwMode="auto">
            <a:xfrm>
              <a:off x="1509" y="1314"/>
              <a:ext cx="152" cy="24"/>
            </a:xfrm>
            <a:custGeom>
              <a:avLst/>
              <a:gdLst>
                <a:gd name="T0" fmla="*/ 96 w 152"/>
                <a:gd name="T1" fmla="*/ 24 h 24"/>
                <a:gd name="T2" fmla="*/ 96 w 152"/>
                <a:gd name="T3" fmla="*/ 16 h 24"/>
                <a:gd name="T4" fmla="*/ 144 w 152"/>
                <a:gd name="T5" fmla="*/ 16 h 24"/>
                <a:gd name="T6" fmla="*/ 152 w 152"/>
                <a:gd name="T7" fmla="*/ 8 h 24"/>
                <a:gd name="T8" fmla="*/ 96 w 152"/>
                <a:gd name="T9" fmla="*/ 8 h 24"/>
                <a:gd name="T10" fmla="*/ 96 w 152"/>
                <a:gd name="T11" fmla="*/ 0 h 24"/>
                <a:gd name="T12" fmla="*/ 48 w 152"/>
                <a:gd name="T13" fmla="*/ 0 h 24"/>
                <a:gd name="T14" fmla="*/ 48 w 152"/>
                <a:gd name="T15" fmla="*/ 8 h 24"/>
                <a:gd name="T16" fmla="*/ 0 w 152"/>
                <a:gd name="T17" fmla="*/ 8 h 24"/>
                <a:gd name="T18" fmla="*/ 0 w 152"/>
                <a:gd name="T19" fmla="*/ 16 h 24"/>
                <a:gd name="T20" fmla="*/ 48 w 152"/>
                <a:gd name="T21" fmla="*/ 16 h 24"/>
                <a:gd name="T22" fmla="*/ 48 w 152"/>
                <a:gd name="T23" fmla="*/ 24 h 24"/>
                <a:gd name="T24" fmla="*/ 96 w 152"/>
                <a:gd name="T25" fmla="*/ 24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24"/>
                <a:gd name="T41" fmla="*/ 152 w 15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24">
                  <a:moveTo>
                    <a:pt x="96" y="24"/>
                  </a:moveTo>
                  <a:lnTo>
                    <a:pt x="96" y="16"/>
                  </a:lnTo>
                  <a:lnTo>
                    <a:pt x="144" y="16"/>
                  </a:lnTo>
                  <a:lnTo>
                    <a:pt x="152" y="8"/>
                  </a:lnTo>
                  <a:lnTo>
                    <a:pt x="96" y="8"/>
                  </a:lnTo>
                  <a:lnTo>
                    <a:pt x="96" y="0"/>
                  </a:lnTo>
                  <a:lnTo>
                    <a:pt x="48" y="0"/>
                  </a:lnTo>
                  <a:lnTo>
                    <a:pt x="48" y="8"/>
                  </a:lnTo>
                  <a:lnTo>
                    <a:pt x="0" y="8"/>
                  </a:lnTo>
                  <a:lnTo>
                    <a:pt x="0" y="16"/>
                  </a:lnTo>
                  <a:lnTo>
                    <a:pt x="48" y="16"/>
                  </a:lnTo>
                  <a:lnTo>
                    <a:pt x="48" y="24"/>
                  </a:lnTo>
                  <a:lnTo>
                    <a:pt x="96" y="24"/>
                  </a:lnTo>
                  <a:close/>
                </a:path>
              </a:pathLst>
            </a:custGeom>
            <a:solidFill>
              <a:srgbClr val="000000"/>
            </a:solidFill>
            <a:ln w="9525">
              <a:noFill/>
              <a:round/>
              <a:headEnd/>
              <a:tailEnd/>
            </a:ln>
          </p:spPr>
          <p:txBody>
            <a:bodyPr>
              <a:prstTxWarp prst="textNoShape">
                <a:avLst/>
              </a:prstTxWarp>
            </a:bodyPr>
            <a:lstStyle/>
            <a:p>
              <a:endParaRPr lang="en-US"/>
            </a:p>
          </p:txBody>
        </p:sp>
        <p:sp>
          <p:nvSpPr>
            <p:cNvPr id="93" name="Freeform 54">
              <a:extLst>
                <a:ext uri="{FF2B5EF4-FFF2-40B4-BE49-F238E27FC236}">
                  <a16:creationId xmlns:a16="http://schemas.microsoft.com/office/drawing/2014/main" id="{09C86D88-B719-4446-8383-CE9866112416}"/>
                </a:ext>
              </a:extLst>
            </p:cNvPr>
            <p:cNvSpPr>
              <a:spLocks/>
            </p:cNvSpPr>
            <p:nvPr/>
          </p:nvSpPr>
          <p:spPr bwMode="auto">
            <a:xfrm>
              <a:off x="1517" y="1226"/>
              <a:ext cx="32" cy="32"/>
            </a:xfrm>
            <a:custGeom>
              <a:avLst/>
              <a:gdLst>
                <a:gd name="T0" fmla="*/ 32 w 32"/>
                <a:gd name="T1" fmla="*/ 0 h 32"/>
                <a:gd name="T2" fmla="*/ 24 w 32"/>
                <a:gd name="T3" fmla="*/ 32 h 32"/>
                <a:gd name="T4" fmla="*/ 0 w 32"/>
                <a:gd name="T5" fmla="*/ 32 h 32"/>
                <a:gd name="T6" fmla="*/ 8 w 32"/>
                <a:gd name="T7" fmla="*/ 0 h 32"/>
                <a:gd name="T8" fmla="*/ 32 w 32"/>
                <a:gd name="T9" fmla="*/ 0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32" y="0"/>
                  </a:moveTo>
                  <a:lnTo>
                    <a:pt x="24" y="32"/>
                  </a:lnTo>
                  <a:lnTo>
                    <a:pt x="0" y="32"/>
                  </a:lnTo>
                  <a:lnTo>
                    <a:pt x="8" y="0"/>
                  </a:lnTo>
                  <a:lnTo>
                    <a:pt x="32" y="0"/>
                  </a:lnTo>
                  <a:close/>
                </a:path>
              </a:pathLst>
            </a:custGeom>
            <a:solidFill>
              <a:srgbClr val="000000"/>
            </a:solidFill>
            <a:ln w="9525">
              <a:noFill/>
              <a:round/>
              <a:headEnd/>
              <a:tailEnd/>
            </a:ln>
          </p:spPr>
          <p:txBody>
            <a:bodyPr>
              <a:prstTxWarp prst="textNoShape">
                <a:avLst/>
              </a:prstTxWarp>
            </a:bodyPr>
            <a:lstStyle/>
            <a:p>
              <a:endParaRPr lang="en-US"/>
            </a:p>
          </p:txBody>
        </p:sp>
        <p:sp>
          <p:nvSpPr>
            <p:cNvPr id="94" name="Freeform 55">
              <a:extLst>
                <a:ext uri="{FF2B5EF4-FFF2-40B4-BE49-F238E27FC236}">
                  <a16:creationId xmlns:a16="http://schemas.microsoft.com/office/drawing/2014/main" id="{4C66354D-EE74-9D4E-896B-1CD854684CC4}"/>
                </a:ext>
              </a:extLst>
            </p:cNvPr>
            <p:cNvSpPr>
              <a:spLocks/>
            </p:cNvSpPr>
            <p:nvPr/>
          </p:nvSpPr>
          <p:spPr bwMode="auto">
            <a:xfrm>
              <a:off x="1473" y="1206"/>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95" name="Rectangle 56">
              <a:extLst>
                <a:ext uri="{FF2B5EF4-FFF2-40B4-BE49-F238E27FC236}">
                  <a16:creationId xmlns:a16="http://schemas.microsoft.com/office/drawing/2014/main" id="{2BDE696E-8D7E-FB4A-8E44-E94B85B19D52}"/>
                </a:ext>
              </a:extLst>
            </p:cNvPr>
            <p:cNvSpPr>
              <a:spLocks noChangeArrowheads="1"/>
            </p:cNvSpPr>
            <p:nvPr/>
          </p:nvSpPr>
          <p:spPr bwMode="auto">
            <a:xfrm>
              <a:off x="1513" y="1462"/>
              <a:ext cx="136" cy="208"/>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96" name="Rectangle 57">
              <a:extLst>
                <a:ext uri="{FF2B5EF4-FFF2-40B4-BE49-F238E27FC236}">
                  <a16:creationId xmlns:a16="http://schemas.microsoft.com/office/drawing/2014/main" id="{54139E08-FEF3-F24B-9159-9BD2516576A5}"/>
                </a:ext>
              </a:extLst>
            </p:cNvPr>
            <p:cNvSpPr>
              <a:spLocks noChangeArrowheads="1"/>
            </p:cNvSpPr>
            <p:nvPr/>
          </p:nvSpPr>
          <p:spPr bwMode="auto">
            <a:xfrm>
              <a:off x="1477" y="1794"/>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sp>
          <p:nvSpPr>
            <p:cNvPr id="97" name="Rectangle 58">
              <a:extLst>
                <a:ext uri="{FF2B5EF4-FFF2-40B4-BE49-F238E27FC236}">
                  <a16:creationId xmlns:a16="http://schemas.microsoft.com/office/drawing/2014/main" id="{00BC69A2-AD1C-1547-8A91-FBA848A9E92D}"/>
                </a:ext>
              </a:extLst>
            </p:cNvPr>
            <p:cNvSpPr>
              <a:spLocks noChangeArrowheads="1"/>
            </p:cNvSpPr>
            <p:nvPr/>
          </p:nvSpPr>
          <p:spPr bwMode="auto">
            <a:xfrm>
              <a:off x="1477" y="1858"/>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grpSp>
      <p:sp>
        <p:nvSpPr>
          <p:cNvPr id="98" name="Text Box 60">
            <a:extLst>
              <a:ext uri="{FF2B5EF4-FFF2-40B4-BE49-F238E27FC236}">
                <a16:creationId xmlns:a16="http://schemas.microsoft.com/office/drawing/2014/main" id="{253BEA3E-39F9-BF49-9EBA-D3645153877E}"/>
              </a:ext>
            </a:extLst>
          </p:cNvPr>
          <p:cNvSpPr txBox="1">
            <a:spLocks noChangeArrowheads="1"/>
          </p:cNvSpPr>
          <p:nvPr/>
        </p:nvSpPr>
        <p:spPr bwMode="auto">
          <a:xfrm>
            <a:off x="6728387" y="1434653"/>
            <a:ext cx="1925848" cy="707886"/>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Web Server</a:t>
            </a:r>
          </a:p>
          <a:p>
            <a:pPr algn="ctr"/>
            <a:r>
              <a:rPr lang="en-US" sz="2000" b="1" dirty="0" err="1">
                <a:latin typeface="Helvetica Neue" panose="02000503000000020004" pitchFamily="2" charset="0"/>
                <a:ea typeface="Helvetica Neue" panose="02000503000000020004" pitchFamily="2" charset="0"/>
                <a:cs typeface="Helvetica Neue" panose="02000503000000020004" pitchFamily="2" charset="0"/>
              </a:rPr>
              <a:t>www.cnn.com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Rectangle 65">
            <a:extLst>
              <a:ext uri="{FF2B5EF4-FFF2-40B4-BE49-F238E27FC236}">
                <a16:creationId xmlns:a16="http://schemas.microsoft.com/office/drawing/2014/main" id="{B1CD8FC3-2475-EE49-83B4-0241DA4CD60F}"/>
              </a:ext>
            </a:extLst>
          </p:cNvPr>
          <p:cNvSpPr>
            <a:spLocks noChangeArrowheads="1"/>
          </p:cNvSpPr>
          <p:nvPr/>
        </p:nvSpPr>
        <p:spPr bwMode="auto">
          <a:xfrm>
            <a:off x="7109114" y="3461634"/>
            <a:ext cx="1069975" cy="396875"/>
          </a:xfrm>
          <a:prstGeom prst="rect">
            <a:avLst/>
          </a:prstGeom>
          <a:noFill/>
          <a:ln w="9525">
            <a:noFill/>
            <a:miter lim="800000"/>
            <a:headEnd/>
            <a:tailEnd/>
          </a:ln>
        </p:spPr>
        <p:txBody>
          <a:bodyPr wrap="none">
            <a:prstTxWarp prst="textNoShape">
              <a:avLst/>
            </a:prstTxWarp>
            <a:spAutoFit/>
          </a:bodyPr>
          <a:lstStyle/>
          <a:p>
            <a:r>
              <a:rPr lang="en-US" sz="2000" b="1" dirty="0">
                <a:solidFill>
                  <a:srgbClr val="0000FF"/>
                </a:solidFill>
                <a:latin typeface="Synchro LET" charset="0"/>
              </a:rPr>
              <a:t>server</a:t>
            </a:r>
          </a:p>
        </p:txBody>
      </p:sp>
    </p:spTree>
    <p:extLst>
      <p:ext uri="{BB962C8B-B14F-4D97-AF65-F5344CB8AC3E}">
        <p14:creationId xmlns:p14="http://schemas.microsoft.com/office/powerpoint/2010/main" val="17332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p:txBody>
          <a:bodyPr>
            <a:normAutofit fontScale="90000"/>
          </a:bodyPr>
          <a:lstStyle/>
          <a:p>
            <a:r>
              <a:rPr lang="en-US" dirty="0"/>
              <a:t>CS118: explains </a:t>
            </a:r>
            <a:r>
              <a:rPr lang="en-US" sz="2700" b="0" dirty="0"/>
              <a:t>(roughly)</a:t>
            </a:r>
            <a:r>
              <a:rPr lang="en-US" dirty="0"/>
              <a:t> how the Internet works</a:t>
            </a:r>
          </a:p>
        </p:txBody>
      </p:sp>
      <p:sp>
        <p:nvSpPr>
          <p:cNvPr id="199683" name="Rectangle 1027"/>
          <p:cNvSpPr>
            <a:spLocks noGrp="1" noChangeArrowheads="1"/>
          </p:cNvSpPr>
          <p:nvPr>
            <p:ph idx="1"/>
          </p:nvPr>
        </p:nvSpPr>
        <p:spPr/>
        <p:txBody>
          <a:bodyPr/>
          <a:lstStyle/>
          <a:p>
            <a:r>
              <a:rPr lang="en-US" dirty="0"/>
              <a:t>Internet: a huge, complex network of networks</a:t>
            </a:r>
          </a:p>
          <a:p>
            <a:r>
              <a:rPr lang="en-US" dirty="0"/>
              <a:t>Divide-and-conquer</a:t>
            </a:r>
          </a:p>
          <a:p>
            <a:pPr lvl="1"/>
            <a:r>
              <a:rPr lang="en-US" dirty="0"/>
              <a:t>Figure out how many major parts, </a:t>
            </a:r>
          </a:p>
          <a:p>
            <a:pPr lvl="1"/>
            <a:r>
              <a:rPr lang="en-US" dirty="0"/>
              <a:t>Learn one piece at a time </a:t>
            </a:r>
          </a:p>
          <a:p>
            <a:r>
              <a:rPr lang="en-US" dirty="0"/>
              <a:t>Your job:</a:t>
            </a:r>
          </a:p>
          <a:p>
            <a:pPr lvl="1"/>
            <a:r>
              <a:rPr lang="en-US" dirty="0"/>
              <a:t>Read textbook, think, collect a list of questions</a:t>
            </a:r>
          </a:p>
          <a:p>
            <a:pPr lvl="2"/>
            <a:r>
              <a:rPr lang="en-US" dirty="0"/>
              <a:t>review every lecture slide deck after each class</a:t>
            </a:r>
          </a:p>
          <a:p>
            <a:pPr lvl="1"/>
            <a:r>
              <a:rPr lang="en-US" dirty="0"/>
              <a:t>Ask questions in class/office hours/via Piazza </a:t>
            </a:r>
          </a:p>
          <a:p>
            <a:pPr lvl="1"/>
            <a:r>
              <a:rPr lang="en-US" dirty="0"/>
              <a:t>Practice what you learn through homework and projects</a:t>
            </a:r>
          </a:p>
        </p:txBody>
      </p:sp>
      <p:sp>
        <p:nvSpPr>
          <p:cNvPr id="3" name="Footer Placeholder 2"/>
          <p:cNvSpPr>
            <a:spLocks noGrp="1"/>
          </p:cNvSpPr>
          <p:nvPr>
            <p:ph type="ftr" sz="quarter" idx="11"/>
          </p:nvPr>
        </p:nvSpPr>
        <p:spPr/>
        <p:txBody>
          <a:bodyPr/>
          <a:lstStyle/>
          <a:p>
            <a:pPr>
              <a:defRPr/>
            </a:pPr>
            <a:r>
              <a:rPr lang="nl-NL" dirty="0"/>
              <a:t>CS118 - Winter 2025</a:t>
            </a:r>
            <a:endParaRPr lang="en-US" dirty="0"/>
          </a:p>
        </p:txBody>
      </p:sp>
      <p:sp>
        <p:nvSpPr>
          <p:cNvPr id="4" name="Slide Number Placeholder 3">
            <a:extLst>
              <a:ext uri="{FF2B5EF4-FFF2-40B4-BE49-F238E27FC236}">
                <a16:creationId xmlns:a16="http://schemas.microsoft.com/office/drawing/2014/main" id="{5E9D26F0-C28B-A84F-A635-AE8E2FEC6226}"/>
              </a:ext>
            </a:extLst>
          </p:cNvPr>
          <p:cNvSpPr>
            <a:spLocks noGrp="1"/>
          </p:cNvSpPr>
          <p:nvPr>
            <p:ph type="sldNum" sz="quarter" idx="12"/>
          </p:nvPr>
        </p:nvSpPr>
        <p:spPr/>
        <p:txBody>
          <a:bodyPr/>
          <a:lstStyle/>
          <a:p>
            <a:pPr>
              <a:defRPr/>
            </a:pPr>
            <a:fld id="{5839C53E-9712-814C-9BC8-2C6C5C482B7D}"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loud">
            <a:extLst>
              <a:ext uri="{FF2B5EF4-FFF2-40B4-BE49-F238E27FC236}">
                <a16:creationId xmlns:a16="http://schemas.microsoft.com/office/drawing/2014/main" id="{534ED4E7-B89D-6C41-B4B5-16A58E7FC3DC}"/>
              </a:ext>
            </a:extLst>
          </p:cNvPr>
          <p:cNvSpPr>
            <a:spLocks noChangeAspect="1" noEditPoints="1" noChangeArrowheads="1"/>
          </p:cNvSpPr>
          <p:nvPr/>
        </p:nvSpPr>
        <p:spPr bwMode="auto">
          <a:xfrm>
            <a:off x="1935121" y="1254643"/>
            <a:ext cx="5709683" cy="257307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chemeClr val="accent2"/>
            </a:solidFill>
            <a:miter lim="800000"/>
            <a:headEnd/>
            <a:tailEnd/>
          </a:ln>
          <a:effectLst/>
        </p:spPr>
        <p:txBody>
          <a:bodyPr lIns="640080" tIns="0" rIns="101882" bIns="50941">
            <a:prstTxWarp prst="textNoShape">
              <a:avLst/>
            </a:prstTxWarp>
          </a:bodyPr>
          <a:lstStyle/>
          <a:p>
            <a:pPr defTabSz="1019175">
              <a:defRPr/>
            </a:pPr>
            <a:endParaRPr lang="en-US" sz="2700" dirty="0">
              <a:latin typeface="Times New Roman" charset="0"/>
            </a:endParaRPr>
          </a:p>
          <a:p>
            <a:pPr algn="ctr" defTabSz="1019175">
              <a:defRPr/>
            </a:pPr>
            <a:r>
              <a:rPr lang="en-US" sz="3200" b="1" dirty="0">
                <a:ln w="6600">
                  <a:solidFill>
                    <a:schemeClr val="accent2"/>
                  </a:solidFill>
                  <a:prstDash val="solid"/>
                </a:ln>
                <a:solidFill>
                  <a:srgbClr val="FFFFFF"/>
                </a:solidFill>
                <a:effectLst>
                  <a:outerShdw dist="38100" dir="2700000" algn="tl" rotWithShape="0">
                    <a:schemeClr val="accent2"/>
                  </a:outerShdw>
                </a:effectLst>
                <a:latin typeface="Helvetica Neue" panose="02000503000000020004" pitchFamily="2" charset="0"/>
                <a:ea typeface="Helvetica Neue" panose="02000503000000020004" pitchFamily="2" charset="0"/>
                <a:cs typeface="Helvetica Neue" panose="02000503000000020004" pitchFamily="2" charset="0"/>
              </a:rPr>
              <a:t>Internet</a:t>
            </a:r>
          </a:p>
        </p:txBody>
      </p:sp>
      <p:sp>
        <p:nvSpPr>
          <p:cNvPr id="49155" name="Rectangle 2"/>
          <p:cNvSpPr>
            <a:spLocks noGrp="1" noChangeArrowheads="1"/>
          </p:cNvSpPr>
          <p:nvPr>
            <p:ph type="title"/>
          </p:nvPr>
        </p:nvSpPr>
        <p:spPr/>
        <p:txBody>
          <a:bodyPr/>
          <a:lstStyle/>
          <a:p>
            <a:r>
              <a:rPr lang="en-US"/>
              <a:t>Network Layer View</a:t>
            </a:r>
            <a:endParaRPr lang="en-US" dirty="0"/>
          </a:p>
        </p:txBody>
      </p:sp>
      <p:sp>
        <p:nvSpPr>
          <p:cNvPr id="49156" name="Rectangle 3"/>
          <p:cNvSpPr>
            <a:spLocks noGrp="1" noChangeArrowheads="1"/>
          </p:cNvSpPr>
          <p:nvPr>
            <p:ph idx="1"/>
          </p:nvPr>
        </p:nvSpPr>
        <p:spPr>
          <a:xfrm>
            <a:off x="163037" y="4306529"/>
            <a:ext cx="8915534" cy="2362558"/>
          </a:xfrm>
        </p:spPr>
        <p:txBody>
          <a:bodyPr>
            <a:noAutofit/>
          </a:bodyPr>
          <a:lstStyle/>
          <a:p>
            <a:pPr>
              <a:lnSpc>
                <a:spcPct val="90000"/>
              </a:lnSpc>
            </a:pPr>
            <a:r>
              <a:rPr lang="en-US" sz="2800" b="1" dirty="0"/>
              <a:t>network protocol</a:t>
            </a:r>
            <a:r>
              <a:rPr lang="en-US" sz="2800" dirty="0"/>
              <a:t>'s job: forward packets from source to destination host</a:t>
            </a:r>
          </a:p>
          <a:p>
            <a:pPr>
              <a:lnSpc>
                <a:spcPct val="90000"/>
              </a:lnSpc>
            </a:pPr>
            <a:r>
              <a:rPr lang="en-US" sz="2800" dirty="0"/>
              <a:t>A really hard problem: the Internet is large, run by many different parties</a:t>
            </a:r>
          </a:p>
          <a:p>
            <a:pPr lvl="1"/>
            <a:r>
              <a:rPr lang="en-US" sz="2400" dirty="0"/>
              <a:t>connection from laptop to </a:t>
            </a:r>
            <a:r>
              <a:rPr lang="en-US" sz="2400" dirty="0" err="1"/>
              <a:t>CNN.com</a:t>
            </a:r>
            <a:r>
              <a:rPr lang="en-US" sz="2400" dirty="0"/>
              <a:t>: </a:t>
            </a:r>
          </a:p>
          <a:p>
            <a:pPr marL="914400" lvl="2" indent="0">
              <a:buNone/>
            </a:pPr>
            <a:r>
              <a:rPr lang="en-US" sz="2000" dirty="0"/>
              <a:t>WiFi </a:t>
            </a:r>
            <a:r>
              <a:rPr lang="en-US" sz="2000" dirty="0">
                <a:sym typeface="Wingdings"/>
              </a:rPr>
              <a:t></a:t>
            </a:r>
            <a:r>
              <a:rPr lang="en-US" sz="2000" dirty="0"/>
              <a:t> campus backbone </a:t>
            </a:r>
            <a:r>
              <a:rPr lang="en-US" sz="2000" dirty="0">
                <a:sym typeface="Wingdings"/>
              </a:rPr>
              <a:t></a:t>
            </a:r>
            <a:r>
              <a:rPr lang="en-US" sz="2000" dirty="0"/>
              <a:t> local ISP </a:t>
            </a:r>
            <a:r>
              <a:rPr lang="en-US" sz="2000" dirty="0">
                <a:sym typeface="Wingdings"/>
              </a:rPr>
              <a:t></a:t>
            </a:r>
            <a:r>
              <a:rPr lang="en-US" sz="2000" dirty="0"/>
              <a:t> other ISP </a:t>
            </a:r>
            <a:r>
              <a:rPr lang="en-US" sz="2000" dirty="0">
                <a:sym typeface="Wingdings"/>
              </a:rPr>
              <a:t></a:t>
            </a:r>
            <a:r>
              <a:rPr lang="en-US" sz="2000" dirty="0"/>
              <a:t> CNN website</a:t>
            </a:r>
          </a:p>
        </p:txBody>
      </p:sp>
      <p:sp>
        <p:nvSpPr>
          <p:cNvPr id="5" name="Footer Placeholder 4"/>
          <p:cNvSpPr>
            <a:spLocks noGrp="1"/>
          </p:cNvSpPr>
          <p:nvPr>
            <p:ph type="ftr" sz="quarter" idx="11"/>
          </p:nvPr>
        </p:nvSpPr>
        <p:spPr/>
        <p:txBody>
          <a:bodyPr/>
          <a:lstStyle/>
          <a:p>
            <a:r>
              <a:rPr lang="nl-NL" dirty="0"/>
              <a:t>CS118 - Winter 2025</a:t>
            </a:r>
            <a:endParaRPr lang="en-US" dirty="0"/>
          </a:p>
        </p:txBody>
      </p:sp>
      <p:sp>
        <p:nvSpPr>
          <p:cNvPr id="6" name="Slide Number Placeholder 5">
            <a:extLst>
              <a:ext uri="{FF2B5EF4-FFF2-40B4-BE49-F238E27FC236}">
                <a16:creationId xmlns:a16="http://schemas.microsoft.com/office/drawing/2014/main" id="{502A929D-49C2-0045-A6E9-25246C5BB824}"/>
              </a:ext>
            </a:extLst>
          </p:cNvPr>
          <p:cNvSpPr>
            <a:spLocks noGrp="1"/>
          </p:cNvSpPr>
          <p:nvPr>
            <p:ph type="sldNum" sz="quarter" idx="12"/>
          </p:nvPr>
        </p:nvSpPr>
        <p:spPr/>
        <p:txBody>
          <a:bodyPr/>
          <a:lstStyle/>
          <a:p>
            <a:fld id="{5839C53E-9712-814C-9BC8-2C6C5C482B7D}" type="slidenum">
              <a:rPr lang="en-US" smtClean="0"/>
              <a:pPr/>
              <a:t>20</a:t>
            </a:fld>
            <a:endParaRPr lang="en-US" dirty="0"/>
          </a:p>
        </p:txBody>
      </p:sp>
      <p:grpSp>
        <p:nvGrpSpPr>
          <p:cNvPr id="8" name="Group 7">
            <a:extLst>
              <a:ext uri="{FF2B5EF4-FFF2-40B4-BE49-F238E27FC236}">
                <a16:creationId xmlns:a16="http://schemas.microsoft.com/office/drawing/2014/main" id="{1FF7D7D5-D76C-0B45-ACE0-B599CCCC313D}"/>
              </a:ext>
            </a:extLst>
          </p:cNvPr>
          <p:cNvGrpSpPr/>
          <p:nvPr/>
        </p:nvGrpSpPr>
        <p:grpSpPr>
          <a:xfrm>
            <a:off x="1470025" y="2158407"/>
            <a:ext cx="6469063" cy="810218"/>
            <a:chOff x="1745273" y="2158407"/>
            <a:chExt cx="6193815" cy="690301"/>
          </a:xfrm>
        </p:grpSpPr>
        <p:cxnSp>
          <p:nvCxnSpPr>
            <p:cNvPr id="54" name="AutoShape 62">
              <a:extLst>
                <a:ext uri="{FF2B5EF4-FFF2-40B4-BE49-F238E27FC236}">
                  <a16:creationId xmlns:a16="http://schemas.microsoft.com/office/drawing/2014/main" id="{99080C35-2817-D147-A4E7-A7F886969CEB}"/>
                </a:ext>
              </a:extLst>
            </p:cNvPr>
            <p:cNvCxnSpPr>
              <a:cxnSpLocks noChangeShapeType="1"/>
            </p:cNvCxnSpPr>
            <p:nvPr/>
          </p:nvCxnSpPr>
          <p:spPr bwMode="auto">
            <a:xfrm flipV="1">
              <a:off x="1745273" y="2578706"/>
              <a:ext cx="653574" cy="270002"/>
            </a:xfrm>
            <a:prstGeom prst="straightConnector1">
              <a:avLst/>
            </a:prstGeom>
            <a:noFill/>
            <a:ln w="57150">
              <a:solidFill>
                <a:schemeClr val="accent4">
                  <a:lumMod val="60000"/>
                  <a:lumOff val="40000"/>
                </a:schemeClr>
              </a:solidFill>
              <a:round/>
              <a:headEnd/>
              <a:tailEnd/>
            </a:ln>
          </p:spPr>
        </p:cxnSp>
        <p:sp>
          <p:nvSpPr>
            <p:cNvPr id="55" name="Freeform 54">
              <a:extLst>
                <a:ext uri="{FF2B5EF4-FFF2-40B4-BE49-F238E27FC236}">
                  <a16:creationId xmlns:a16="http://schemas.microsoft.com/office/drawing/2014/main" id="{DC2B67FD-7ED6-7B4D-9157-02C6FA366210}"/>
                </a:ext>
              </a:extLst>
            </p:cNvPr>
            <p:cNvSpPr/>
            <p:nvPr/>
          </p:nvSpPr>
          <p:spPr bwMode="auto">
            <a:xfrm>
              <a:off x="2394008" y="2158407"/>
              <a:ext cx="4591958" cy="420298"/>
            </a:xfrm>
            <a:custGeom>
              <a:avLst/>
              <a:gdLst>
                <a:gd name="connsiteX0" fmla="*/ 0 w 3806456"/>
                <a:gd name="connsiteY0" fmla="*/ 340242 h 340242"/>
                <a:gd name="connsiteX1" fmla="*/ 74428 w 3806456"/>
                <a:gd name="connsiteY1" fmla="*/ 329609 h 340242"/>
                <a:gd name="connsiteX2" fmla="*/ 138223 w 3806456"/>
                <a:gd name="connsiteY2" fmla="*/ 308344 h 340242"/>
                <a:gd name="connsiteX3" fmla="*/ 202018 w 3806456"/>
                <a:gd name="connsiteY3" fmla="*/ 287079 h 340242"/>
                <a:gd name="connsiteX4" fmla="*/ 233916 w 3806456"/>
                <a:gd name="connsiteY4" fmla="*/ 276446 h 340242"/>
                <a:gd name="connsiteX5" fmla="*/ 276446 w 3806456"/>
                <a:gd name="connsiteY5" fmla="*/ 265814 h 340242"/>
                <a:gd name="connsiteX6" fmla="*/ 340242 w 3806456"/>
                <a:gd name="connsiteY6" fmla="*/ 244548 h 340242"/>
                <a:gd name="connsiteX7" fmla="*/ 404037 w 3806456"/>
                <a:gd name="connsiteY7" fmla="*/ 223283 h 340242"/>
                <a:gd name="connsiteX8" fmla="*/ 467832 w 3806456"/>
                <a:gd name="connsiteY8" fmla="*/ 202018 h 340242"/>
                <a:gd name="connsiteX9" fmla="*/ 499730 w 3806456"/>
                <a:gd name="connsiteY9" fmla="*/ 191386 h 340242"/>
                <a:gd name="connsiteX10" fmla="*/ 542260 w 3806456"/>
                <a:gd name="connsiteY10" fmla="*/ 180753 h 340242"/>
                <a:gd name="connsiteX11" fmla="*/ 606056 w 3806456"/>
                <a:gd name="connsiteY11" fmla="*/ 159488 h 340242"/>
                <a:gd name="connsiteX12" fmla="*/ 637953 w 3806456"/>
                <a:gd name="connsiteY12" fmla="*/ 148855 h 340242"/>
                <a:gd name="connsiteX13" fmla="*/ 733646 w 3806456"/>
                <a:gd name="connsiteY13" fmla="*/ 127590 h 340242"/>
                <a:gd name="connsiteX14" fmla="*/ 871870 w 3806456"/>
                <a:gd name="connsiteY14" fmla="*/ 95693 h 340242"/>
                <a:gd name="connsiteX15" fmla="*/ 988828 w 3806456"/>
                <a:gd name="connsiteY15" fmla="*/ 85060 h 340242"/>
                <a:gd name="connsiteX16" fmla="*/ 1275907 w 3806456"/>
                <a:gd name="connsiteY16" fmla="*/ 95693 h 340242"/>
                <a:gd name="connsiteX17" fmla="*/ 1382232 w 3806456"/>
                <a:gd name="connsiteY17" fmla="*/ 116958 h 340242"/>
                <a:gd name="connsiteX18" fmla="*/ 1446028 w 3806456"/>
                <a:gd name="connsiteY18" fmla="*/ 127590 h 340242"/>
                <a:gd name="connsiteX19" fmla="*/ 1552353 w 3806456"/>
                <a:gd name="connsiteY19" fmla="*/ 148855 h 340242"/>
                <a:gd name="connsiteX20" fmla="*/ 1701209 w 3806456"/>
                <a:gd name="connsiteY20" fmla="*/ 138223 h 340242"/>
                <a:gd name="connsiteX21" fmla="*/ 1743739 w 3806456"/>
                <a:gd name="connsiteY21" fmla="*/ 116958 h 340242"/>
                <a:gd name="connsiteX22" fmla="*/ 1818167 w 3806456"/>
                <a:gd name="connsiteY22" fmla="*/ 95693 h 340242"/>
                <a:gd name="connsiteX23" fmla="*/ 1988288 w 3806456"/>
                <a:gd name="connsiteY23" fmla="*/ 106325 h 340242"/>
                <a:gd name="connsiteX24" fmla="*/ 2062716 w 3806456"/>
                <a:gd name="connsiteY24" fmla="*/ 127590 h 340242"/>
                <a:gd name="connsiteX25" fmla="*/ 2105246 w 3806456"/>
                <a:gd name="connsiteY25" fmla="*/ 138223 h 340242"/>
                <a:gd name="connsiteX26" fmla="*/ 2243470 w 3806456"/>
                <a:gd name="connsiteY26" fmla="*/ 116958 h 340242"/>
                <a:gd name="connsiteX27" fmla="*/ 2275367 w 3806456"/>
                <a:gd name="connsiteY27" fmla="*/ 95693 h 340242"/>
                <a:gd name="connsiteX28" fmla="*/ 2339163 w 3806456"/>
                <a:gd name="connsiteY28" fmla="*/ 74428 h 340242"/>
                <a:gd name="connsiteX29" fmla="*/ 2371060 w 3806456"/>
                <a:gd name="connsiteY29" fmla="*/ 63795 h 340242"/>
                <a:gd name="connsiteX30" fmla="*/ 2402958 w 3806456"/>
                <a:gd name="connsiteY30" fmla="*/ 53162 h 340242"/>
                <a:gd name="connsiteX31" fmla="*/ 2445488 w 3806456"/>
                <a:gd name="connsiteY31" fmla="*/ 31897 h 340242"/>
                <a:gd name="connsiteX32" fmla="*/ 2509284 w 3806456"/>
                <a:gd name="connsiteY32" fmla="*/ 21265 h 340242"/>
                <a:gd name="connsiteX33" fmla="*/ 2658139 w 3806456"/>
                <a:gd name="connsiteY33" fmla="*/ 0 h 340242"/>
                <a:gd name="connsiteX34" fmla="*/ 3009014 w 3806456"/>
                <a:gd name="connsiteY34" fmla="*/ 10632 h 340242"/>
                <a:gd name="connsiteX35" fmla="*/ 3072809 w 3806456"/>
                <a:gd name="connsiteY35" fmla="*/ 31897 h 340242"/>
                <a:gd name="connsiteX36" fmla="*/ 3104707 w 3806456"/>
                <a:gd name="connsiteY36" fmla="*/ 42530 h 340242"/>
                <a:gd name="connsiteX37" fmla="*/ 3136604 w 3806456"/>
                <a:gd name="connsiteY37" fmla="*/ 53162 h 340242"/>
                <a:gd name="connsiteX38" fmla="*/ 3179135 w 3806456"/>
                <a:gd name="connsiteY38" fmla="*/ 74428 h 340242"/>
                <a:gd name="connsiteX39" fmla="*/ 3221665 w 3806456"/>
                <a:gd name="connsiteY39" fmla="*/ 85060 h 340242"/>
                <a:gd name="connsiteX40" fmla="*/ 3285460 w 3806456"/>
                <a:gd name="connsiteY40" fmla="*/ 106325 h 340242"/>
                <a:gd name="connsiteX41" fmla="*/ 3498111 w 3806456"/>
                <a:gd name="connsiteY41" fmla="*/ 116958 h 340242"/>
                <a:gd name="connsiteX42" fmla="*/ 3540642 w 3806456"/>
                <a:gd name="connsiteY42" fmla="*/ 127590 h 340242"/>
                <a:gd name="connsiteX43" fmla="*/ 3615070 w 3806456"/>
                <a:gd name="connsiteY43" fmla="*/ 148855 h 340242"/>
                <a:gd name="connsiteX44" fmla="*/ 3753293 w 3806456"/>
                <a:gd name="connsiteY44" fmla="*/ 159488 h 340242"/>
                <a:gd name="connsiteX45" fmla="*/ 3806456 w 3806456"/>
                <a:gd name="connsiteY45" fmla="*/ 180753 h 3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06456" h="340242">
                  <a:moveTo>
                    <a:pt x="0" y="340242"/>
                  </a:moveTo>
                  <a:cubicBezTo>
                    <a:pt x="24809" y="336698"/>
                    <a:pt x="50009" y="335244"/>
                    <a:pt x="74428" y="329609"/>
                  </a:cubicBezTo>
                  <a:cubicBezTo>
                    <a:pt x="96269" y="324569"/>
                    <a:pt x="116958" y="315432"/>
                    <a:pt x="138223" y="308344"/>
                  </a:cubicBezTo>
                  <a:lnTo>
                    <a:pt x="202018" y="287079"/>
                  </a:lnTo>
                  <a:cubicBezTo>
                    <a:pt x="212651" y="283535"/>
                    <a:pt x="223043" y="279164"/>
                    <a:pt x="233916" y="276446"/>
                  </a:cubicBezTo>
                  <a:cubicBezTo>
                    <a:pt x="248093" y="272902"/>
                    <a:pt x="262449" y="270013"/>
                    <a:pt x="276446" y="265814"/>
                  </a:cubicBezTo>
                  <a:cubicBezTo>
                    <a:pt x="297916" y="259373"/>
                    <a:pt x="318977" y="251637"/>
                    <a:pt x="340242" y="244548"/>
                  </a:cubicBezTo>
                  <a:lnTo>
                    <a:pt x="404037" y="223283"/>
                  </a:lnTo>
                  <a:lnTo>
                    <a:pt x="467832" y="202018"/>
                  </a:lnTo>
                  <a:cubicBezTo>
                    <a:pt x="478465" y="198474"/>
                    <a:pt x="488857" y="194104"/>
                    <a:pt x="499730" y="191386"/>
                  </a:cubicBezTo>
                  <a:cubicBezTo>
                    <a:pt x="513907" y="187842"/>
                    <a:pt x="528263" y="184952"/>
                    <a:pt x="542260" y="180753"/>
                  </a:cubicBezTo>
                  <a:cubicBezTo>
                    <a:pt x="563730" y="174312"/>
                    <a:pt x="584791" y="166577"/>
                    <a:pt x="606056" y="159488"/>
                  </a:cubicBezTo>
                  <a:cubicBezTo>
                    <a:pt x="616688" y="155944"/>
                    <a:pt x="627080" y="151573"/>
                    <a:pt x="637953" y="148855"/>
                  </a:cubicBezTo>
                  <a:cubicBezTo>
                    <a:pt x="785406" y="111994"/>
                    <a:pt x="558083" y="168105"/>
                    <a:pt x="733646" y="127590"/>
                  </a:cubicBezTo>
                  <a:cubicBezTo>
                    <a:pt x="761073" y="121261"/>
                    <a:pt x="836527" y="100111"/>
                    <a:pt x="871870" y="95693"/>
                  </a:cubicBezTo>
                  <a:cubicBezTo>
                    <a:pt x="910714" y="90837"/>
                    <a:pt x="949842" y="88604"/>
                    <a:pt x="988828" y="85060"/>
                  </a:cubicBezTo>
                  <a:cubicBezTo>
                    <a:pt x="1084521" y="88604"/>
                    <a:pt x="1180324" y="89900"/>
                    <a:pt x="1275907" y="95693"/>
                  </a:cubicBezTo>
                  <a:cubicBezTo>
                    <a:pt x="1328196" y="98862"/>
                    <a:pt x="1336357" y="107783"/>
                    <a:pt x="1382232" y="116958"/>
                  </a:cubicBezTo>
                  <a:cubicBezTo>
                    <a:pt x="1403372" y="121186"/>
                    <a:pt x="1424839" y="123617"/>
                    <a:pt x="1446028" y="127590"/>
                  </a:cubicBezTo>
                  <a:cubicBezTo>
                    <a:pt x="1481553" y="134251"/>
                    <a:pt x="1552353" y="148855"/>
                    <a:pt x="1552353" y="148855"/>
                  </a:cubicBezTo>
                  <a:cubicBezTo>
                    <a:pt x="1601972" y="145311"/>
                    <a:pt x="1652141" y="146401"/>
                    <a:pt x="1701209" y="138223"/>
                  </a:cubicBezTo>
                  <a:cubicBezTo>
                    <a:pt x="1716843" y="135617"/>
                    <a:pt x="1729171" y="123202"/>
                    <a:pt x="1743739" y="116958"/>
                  </a:cubicBezTo>
                  <a:cubicBezTo>
                    <a:pt x="1765098" y="107804"/>
                    <a:pt x="1796579" y="101090"/>
                    <a:pt x="1818167" y="95693"/>
                  </a:cubicBezTo>
                  <a:cubicBezTo>
                    <a:pt x="1874874" y="99237"/>
                    <a:pt x="1931752" y="100671"/>
                    <a:pt x="1988288" y="106325"/>
                  </a:cubicBezTo>
                  <a:cubicBezTo>
                    <a:pt x="2013847" y="108881"/>
                    <a:pt x="2038311" y="120617"/>
                    <a:pt x="2062716" y="127590"/>
                  </a:cubicBezTo>
                  <a:cubicBezTo>
                    <a:pt x="2076767" y="131604"/>
                    <a:pt x="2091069" y="134679"/>
                    <a:pt x="2105246" y="138223"/>
                  </a:cubicBezTo>
                  <a:cubicBezTo>
                    <a:pt x="2124448" y="136089"/>
                    <a:pt x="2211244" y="130769"/>
                    <a:pt x="2243470" y="116958"/>
                  </a:cubicBezTo>
                  <a:cubicBezTo>
                    <a:pt x="2255215" y="111924"/>
                    <a:pt x="2263690" y="100883"/>
                    <a:pt x="2275367" y="95693"/>
                  </a:cubicBezTo>
                  <a:cubicBezTo>
                    <a:pt x="2295851" y="86589"/>
                    <a:pt x="2317898" y="81517"/>
                    <a:pt x="2339163" y="74428"/>
                  </a:cubicBezTo>
                  <a:lnTo>
                    <a:pt x="2371060" y="63795"/>
                  </a:lnTo>
                  <a:cubicBezTo>
                    <a:pt x="2381693" y="60251"/>
                    <a:pt x="2392933" y="58174"/>
                    <a:pt x="2402958" y="53162"/>
                  </a:cubicBezTo>
                  <a:cubicBezTo>
                    <a:pt x="2417135" y="46074"/>
                    <a:pt x="2430306" y="36451"/>
                    <a:pt x="2445488" y="31897"/>
                  </a:cubicBezTo>
                  <a:cubicBezTo>
                    <a:pt x="2466137" y="25702"/>
                    <a:pt x="2487964" y="24463"/>
                    <a:pt x="2509284" y="21265"/>
                  </a:cubicBezTo>
                  <a:lnTo>
                    <a:pt x="2658139" y="0"/>
                  </a:lnTo>
                  <a:cubicBezTo>
                    <a:pt x="2775097" y="3544"/>
                    <a:pt x="2892347" y="1658"/>
                    <a:pt x="3009014" y="10632"/>
                  </a:cubicBezTo>
                  <a:cubicBezTo>
                    <a:pt x="3031363" y="12351"/>
                    <a:pt x="3051544" y="24809"/>
                    <a:pt x="3072809" y="31897"/>
                  </a:cubicBezTo>
                  <a:lnTo>
                    <a:pt x="3104707" y="42530"/>
                  </a:lnTo>
                  <a:cubicBezTo>
                    <a:pt x="3115339" y="46074"/>
                    <a:pt x="3126580" y="48150"/>
                    <a:pt x="3136604" y="53162"/>
                  </a:cubicBezTo>
                  <a:cubicBezTo>
                    <a:pt x="3150781" y="60251"/>
                    <a:pt x="3164294" y="68863"/>
                    <a:pt x="3179135" y="74428"/>
                  </a:cubicBezTo>
                  <a:cubicBezTo>
                    <a:pt x="3192818" y="79559"/>
                    <a:pt x="3207668" y="80861"/>
                    <a:pt x="3221665" y="85060"/>
                  </a:cubicBezTo>
                  <a:cubicBezTo>
                    <a:pt x="3243135" y="91501"/>
                    <a:pt x="3263073" y="105206"/>
                    <a:pt x="3285460" y="106325"/>
                  </a:cubicBezTo>
                  <a:lnTo>
                    <a:pt x="3498111" y="116958"/>
                  </a:lnTo>
                  <a:cubicBezTo>
                    <a:pt x="3512288" y="120502"/>
                    <a:pt x="3526591" y="123575"/>
                    <a:pt x="3540642" y="127590"/>
                  </a:cubicBezTo>
                  <a:cubicBezTo>
                    <a:pt x="3567124" y="135156"/>
                    <a:pt x="3586803" y="145530"/>
                    <a:pt x="3615070" y="148855"/>
                  </a:cubicBezTo>
                  <a:cubicBezTo>
                    <a:pt x="3660964" y="154254"/>
                    <a:pt x="3707219" y="155944"/>
                    <a:pt x="3753293" y="159488"/>
                  </a:cubicBezTo>
                  <a:cubicBezTo>
                    <a:pt x="3792709" y="172627"/>
                    <a:pt x="3775166" y="165109"/>
                    <a:pt x="3806456" y="180753"/>
                  </a:cubicBezTo>
                </a:path>
              </a:pathLst>
            </a:custGeom>
            <a:noFill/>
            <a:ln w="57150" cap="flat" cmpd="sng" algn="ctr">
              <a:solidFill>
                <a:schemeClr val="accent4">
                  <a:lumMod val="60000"/>
                  <a:lumOff val="4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cxnSp>
          <p:nvCxnSpPr>
            <p:cNvPr id="56" name="AutoShape 63">
              <a:extLst>
                <a:ext uri="{FF2B5EF4-FFF2-40B4-BE49-F238E27FC236}">
                  <a16:creationId xmlns:a16="http://schemas.microsoft.com/office/drawing/2014/main" id="{5052F1DC-0047-114E-A9BC-5B61D618F3A4}"/>
                </a:ext>
              </a:extLst>
            </p:cNvPr>
            <p:cNvCxnSpPr>
              <a:cxnSpLocks noChangeShapeType="1"/>
            </p:cNvCxnSpPr>
            <p:nvPr/>
          </p:nvCxnSpPr>
          <p:spPr bwMode="auto">
            <a:xfrm>
              <a:off x="7034775" y="2406650"/>
              <a:ext cx="904313" cy="307528"/>
            </a:xfrm>
            <a:prstGeom prst="straightConnector1">
              <a:avLst/>
            </a:prstGeom>
            <a:noFill/>
            <a:ln w="57150">
              <a:solidFill>
                <a:schemeClr val="accent4">
                  <a:lumMod val="60000"/>
                  <a:lumOff val="40000"/>
                </a:schemeClr>
              </a:solidFill>
              <a:round/>
              <a:headEnd/>
              <a:tailEnd/>
            </a:ln>
          </p:spPr>
        </p:cxnSp>
      </p:grpSp>
      <p:grpSp>
        <p:nvGrpSpPr>
          <p:cNvPr id="10" name="Group 9">
            <a:extLst>
              <a:ext uri="{FF2B5EF4-FFF2-40B4-BE49-F238E27FC236}">
                <a16:creationId xmlns:a16="http://schemas.microsoft.com/office/drawing/2014/main" id="{46FF0F18-0C80-AF44-95CF-72C809BDBED6}"/>
              </a:ext>
            </a:extLst>
          </p:cNvPr>
          <p:cNvGrpSpPr/>
          <p:nvPr/>
        </p:nvGrpSpPr>
        <p:grpSpPr>
          <a:xfrm>
            <a:off x="224474" y="1259523"/>
            <a:ext cx="8463480" cy="2853644"/>
            <a:chOff x="224474" y="1259523"/>
            <a:chExt cx="8463480" cy="2853644"/>
          </a:xfrm>
        </p:grpSpPr>
        <p:sp>
          <p:nvSpPr>
            <p:cNvPr id="62" name="Freeform 51">
              <a:extLst>
                <a:ext uri="{FF2B5EF4-FFF2-40B4-BE49-F238E27FC236}">
                  <a16:creationId xmlns:a16="http://schemas.microsoft.com/office/drawing/2014/main" id="{9BF7D657-31D3-964B-A399-2D7809BBB790}"/>
                </a:ext>
              </a:extLst>
            </p:cNvPr>
            <p:cNvSpPr>
              <a:spLocks/>
            </p:cNvSpPr>
            <p:nvPr/>
          </p:nvSpPr>
          <p:spPr bwMode="auto">
            <a:xfrm rot="5400000">
              <a:off x="6791870" y="1796441"/>
              <a:ext cx="2386012" cy="1406157"/>
            </a:xfrm>
            <a:custGeom>
              <a:avLst/>
              <a:gdLst>
                <a:gd name="T0" fmla="*/ 383466 w 2128"/>
                <a:gd name="T1" fmla="*/ 1344916 h 1506"/>
                <a:gd name="T2" fmla="*/ 478772 w 2128"/>
                <a:gd name="T3" fmla="*/ 1498717 h 1506"/>
                <a:gd name="T4" fmla="*/ 597624 w 2128"/>
                <a:gd name="T5" fmla="*/ 1610980 h 1506"/>
                <a:gd name="T6" fmla="*/ 728810 w 2128"/>
                <a:gd name="T7" fmla="*/ 1674970 h 1506"/>
                <a:gd name="T8" fmla="*/ 870087 w 2128"/>
                <a:gd name="T9" fmla="*/ 1690687 h 1506"/>
                <a:gd name="T10" fmla="*/ 1008000 w 2128"/>
                <a:gd name="T11" fmla="*/ 1657008 h 1506"/>
                <a:gd name="T12" fmla="*/ 1133580 w 2128"/>
                <a:gd name="T13" fmla="*/ 1567197 h 1506"/>
                <a:gd name="T14" fmla="*/ 1246826 w 2128"/>
                <a:gd name="T15" fmla="*/ 1567197 h 1506"/>
                <a:gd name="T16" fmla="*/ 1373527 w 2128"/>
                <a:gd name="T17" fmla="*/ 1657008 h 1506"/>
                <a:gd name="T18" fmla="*/ 1515925 w 2128"/>
                <a:gd name="T19" fmla="*/ 1690687 h 1506"/>
                <a:gd name="T20" fmla="*/ 1648232 w 2128"/>
                <a:gd name="T21" fmla="*/ 1674970 h 1506"/>
                <a:gd name="T22" fmla="*/ 1783903 w 2128"/>
                <a:gd name="T23" fmla="*/ 1610980 h 1506"/>
                <a:gd name="T24" fmla="*/ 1899391 w 2128"/>
                <a:gd name="T25" fmla="*/ 1498717 h 1506"/>
                <a:gd name="T26" fmla="*/ 1994697 w 2128"/>
                <a:gd name="T27" fmla="*/ 1344916 h 1506"/>
                <a:gd name="T28" fmla="*/ 2082154 w 2128"/>
                <a:gd name="T29" fmla="*/ 1268577 h 1506"/>
                <a:gd name="T30" fmla="*/ 2184188 w 2128"/>
                <a:gd name="T31" fmla="*/ 1250614 h 1506"/>
                <a:gd name="T32" fmla="*/ 2278372 w 2128"/>
                <a:gd name="T33" fmla="*/ 1182134 h 1506"/>
                <a:gd name="T34" fmla="*/ 2344526 w 2128"/>
                <a:gd name="T35" fmla="*/ 1065380 h 1506"/>
                <a:gd name="T36" fmla="*/ 2380406 w 2128"/>
                <a:gd name="T37" fmla="*/ 922805 h 1506"/>
                <a:gd name="T38" fmla="*/ 2380406 w 2128"/>
                <a:gd name="T39" fmla="*/ 766759 h 1506"/>
                <a:gd name="T40" fmla="*/ 2344526 w 2128"/>
                <a:gd name="T41" fmla="*/ 624185 h 1506"/>
                <a:gd name="T42" fmla="*/ 2278372 w 2128"/>
                <a:gd name="T43" fmla="*/ 510799 h 1506"/>
                <a:gd name="T44" fmla="*/ 2184188 w 2128"/>
                <a:gd name="T45" fmla="*/ 437827 h 1506"/>
                <a:gd name="T46" fmla="*/ 2082154 w 2128"/>
                <a:gd name="T47" fmla="*/ 420988 h 1506"/>
                <a:gd name="T48" fmla="*/ 1994697 w 2128"/>
                <a:gd name="T49" fmla="*/ 346894 h 1506"/>
                <a:gd name="T50" fmla="*/ 1899391 w 2128"/>
                <a:gd name="T51" fmla="*/ 189725 h 1506"/>
                <a:gd name="T52" fmla="*/ 1783903 w 2128"/>
                <a:gd name="T53" fmla="*/ 76339 h 1506"/>
                <a:gd name="T54" fmla="*/ 1648232 w 2128"/>
                <a:gd name="T55" fmla="*/ 12349 h 1506"/>
                <a:gd name="T56" fmla="*/ 1515925 w 2128"/>
                <a:gd name="T57" fmla="*/ 0 h 1506"/>
                <a:gd name="T58" fmla="*/ 1373527 w 2128"/>
                <a:gd name="T59" fmla="*/ 35924 h 1506"/>
                <a:gd name="T60" fmla="*/ 1246826 w 2128"/>
                <a:gd name="T61" fmla="*/ 122367 h 1506"/>
                <a:gd name="T62" fmla="*/ 1133580 w 2128"/>
                <a:gd name="T63" fmla="*/ 122367 h 1506"/>
                <a:gd name="T64" fmla="*/ 1008000 w 2128"/>
                <a:gd name="T65" fmla="*/ 35924 h 1506"/>
                <a:gd name="T66" fmla="*/ 870087 w 2128"/>
                <a:gd name="T67" fmla="*/ 0 h 1506"/>
                <a:gd name="T68" fmla="*/ 728810 w 2128"/>
                <a:gd name="T69" fmla="*/ 12349 h 1506"/>
                <a:gd name="T70" fmla="*/ 597624 w 2128"/>
                <a:gd name="T71" fmla="*/ 76339 h 1506"/>
                <a:gd name="T72" fmla="*/ 478772 w 2128"/>
                <a:gd name="T73" fmla="*/ 189725 h 1506"/>
                <a:gd name="T74" fmla="*/ 383466 w 2128"/>
                <a:gd name="T75" fmla="*/ 346894 h 1506"/>
                <a:gd name="T76" fmla="*/ 298252 w 2128"/>
                <a:gd name="T77" fmla="*/ 420988 h 1506"/>
                <a:gd name="T78" fmla="*/ 197339 w 2128"/>
                <a:gd name="T79" fmla="*/ 437827 h 1506"/>
                <a:gd name="T80" fmla="*/ 105397 w 2128"/>
                <a:gd name="T81" fmla="*/ 510799 h 1506"/>
                <a:gd name="T82" fmla="*/ 37001 w 2128"/>
                <a:gd name="T83" fmla="*/ 624185 h 1506"/>
                <a:gd name="T84" fmla="*/ 1121 w 2128"/>
                <a:gd name="T85" fmla="*/ 766759 h 1506"/>
                <a:gd name="T86" fmla="*/ 1121 w 2128"/>
                <a:gd name="T87" fmla="*/ 922805 h 1506"/>
                <a:gd name="T88" fmla="*/ 37001 w 2128"/>
                <a:gd name="T89" fmla="*/ 1065380 h 1506"/>
                <a:gd name="T90" fmla="*/ 105397 w 2128"/>
                <a:gd name="T91" fmla="*/ 1182134 h 1506"/>
                <a:gd name="T92" fmla="*/ 197339 w 2128"/>
                <a:gd name="T93" fmla="*/ 1250614 h 1506"/>
                <a:gd name="T94" fmla="*/ 298252 w 2128"/>
                <a:gd name="T95" fmla="*/ 1268577 h 15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28"/>
                <a:gd name="T145" fmla="*/ 0 h 1506"/>
                <a:gd name="T146" fmla="*/ 2128 w 2128"/>
                <a:gd name="T147" fmla="*/ 1506 h 15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solidFill>
              <a:schemeClr val="bg1"/>
            </a:solidFill>
            <a:ln w="28575">
              <a:solidFill>
                <a:schemeClr val="hlink"/>
              </a:solidFill>
              <a:round/>
              <a:headEnd/>
              <a:tailEnd/>
            </a:ln>
          </p:spPr>
          <p:txBody>
            <a:bodyPr>
              <a:prstTxWarp prst="textNoShape">
                <a:avLst/>
              </a:prstTxWarp>
            </a:bodyPr>
            <a:lstStyle/>
            <a:p>
              <a:endParaRPr lang="en-US"/>
            </a:p>
          </p:txBody>
        </p:sp>
        <p:sp>
          <p:nvSpPr>
            <p:cNvPr id="61" name="Freeform 50">
              <a:extLst>
                <a:ext uri="{FF2B5EF4-FFF2-40B4-BE49-F238E27FC236}">
                  <a16:creationId xmlns:a16="http://schemas.microsoft.com/office/drawing/2014/main" id="{A3CC0FF5-11AB-2F4D-87F8-F83368315B61}"/>
                </a:ext>
              </a:extLst>
            </p:cNvPr>
            <p:cNvSpPr>
              <a:spLocks/>
            </p:cNvSpPr>
            <p:nvPr/>
          </p:nvSpPr>
          <p:spPr bwMode="auto">
            <a:xfrm rot="5400000">
              <a:off x="-367530" y="1851527"/>
              <a:ext cx="2853644" cy="1669636"/>
            </a:xfrm>
            <a:custGeom>
              <a:avLst/>
              <a:gdLst>
                <a:gd name="T0" fmla="*/ 383466 w 2128"/>
                <a:gd name="T1" fmla="*/ 1367647 h 1506"/>
                <a:gd name="T2" fmla="*/ 478772 w 2128"/>
                <a:gd name="T3" fmla="*/ 1524048 h 1506"/>
                <a:gd name="T4" fmla="*/ 597624 w 2128"/>
                <a:gd name="T5" fmla="*/ 1638209 h 1506"/>
                <a:gd name="T6" fmla="*/ 728810 w 2128"/>
                <a:gd name="T7" fmla="*/ 1703280 h 1506"/>
                <a:gd name="T8" fmla="*/ 870087 w 2128"/>
                <a:gd name="T9" fmla="*/ 1719263 h 1506"/>
                <a:gd name="T10" fmla="*/ 1008000 w 2128"/>
                <a:gd name="T11" fmla="*/ 1685015 h 1506"/>
                <a:gd name="T12" fmla="*/ 1133580 w 2128"/>
                <a:gd name="T13" fmla="*/ 1593686 h 1506"/>
                <a:gd name="T14" fmla="*/ 1246826 w 2128"/>
                <a:gd name="T15" fmla="*/ 1593686 h 1506"/>
                <a:gd name="T16" fmla="*/ 1373527 w 2128"/>
                <a:gd name="T17" fmla="*/ 1685015 h 1506"/>
                <a:gd name="T18" fmla="*/ 1515925 w 2128"/>
                <a:gd name="T19" fmla="*/ 1719263 h 1506"/>
                <a:gd name="T20" fmla="*/ 1648232 w 2128"/>
                <a:gd name="T21" fmla="*/ 1703280 h 1506"/>
                <a:gd name="T22" fmla="*/ 1783903 w 2128"/>
                <a:gd name="T23" fmla="*/ 1638209 h 1506"/>
                <a:gd name="T24" fmla="*/ 1899391 w 2128"/>
                <a:gd name="T25" fmla="*/ 1524048 h 1506"/>
                <a:gd name="T26" fmla="*/ 1994697 w 2128"/>
                <a:gd name="T27" fmla="*/ 1367647 h 1506"/>
                <a:gd name="T28" fmla="*/ 2082154 w 2128"/>
                <a:gd name="T29" fmla="*/ 1290018 h 1506"/>
                <a:gd name="T30" fmla="*/ 2184188 w 2128"/>
                <a:gd name="T31" fmla="*/ 1271752 h 1506"/>
                <a:gd name="T32" fmla="*/ 2278372 w 2128"/>
                <a:gd name="T33" fmla="*/ 1202114 h 1506"/>
                <a:gd name="T34" fmla="*/ 2344526 w 2128"/>
                <a:gd name="T35" fmla="*/ 1083387 h 1506"/>
                <a:gd name="T36" fmla="*/ 2380406 w 2128"/>
                <a:gd name="T37" fmla="*/ 938403 h 1506"/>
                <a:gd name="T38" fmla="*/ 2380406 w 2128"/>
                <a:gd name="T39" fmla="*/ 779719 h 1506"/>
                <a:gd name="T40" fmla="*/ 2344526 w 2128"/>
                <a:gd name="T41" fmla="*/ 634735 h 1506"/>
                <a:gd name="T42" fmla="*/ 2278372 w 2128"/>
                <a:gd name="T43" fmla="*/ 519432 h 1506"/>
                <a:gd name="T44" fmla="*/ 2184188 w 2128"/>
                <a:gd name="T45" fmla="*/ 445227 h 1506"/>
                <a:gd name="T46" fmla="*/ 2082154 w 2128"/>
                <a:gd name="T47" fmla="*/ 428103 h 1506"/>
                <a:gd name="T48" fmla="*/ 1994697 w 2128"/>
                <a:gd name="T49" fmla="*/ 352757 h 1506"/>
                <a:gd name="T50" fmla="*/ 1899391 w 2128"/>
                <a:gd name="T51" fmla="*/ 192932 h 1506"/>
                <a:gd name="T52" fmla="*/ 1783903 w 2128"/>
                <a:gd name="T53" fmla="*/ 77629 h 1506"/>
                <a:gd name="T54" fmla="*/ 1648232 w 2128"/>
                <a:gd name="T55" fmla="*/ 12558 h 1506"/>
                <a:gd name="T56" fmla="*/ 1515925 w 2128"/>
                <a:gd name="T57" fmla="*/ 0 h 1506"/>
                <a:gd name="T58" fmla="*/ 1373527 w 2128"/>
                <a:gd name="T59" fmla="*/ 36531 h 1506"/>
                <a:gd name="T60" fmla="*/ 1246826 w 2128"/>
                <a:gd name="T61" fmla="*/ 124435 h 1506"/>
                <a:gd name="T62" fmla="*/ 1133580 w 2128"/>
                <a:gd name="T63" fmla="*/ 124435 h 1506"/>
                <a:gd name="T64" fmla="*/ 1008000 w 2128"/>
                <a:gd name="T65" fmla="*/ 36531 h 1506"/>
                <a:gd name="T66" fmla="*/ 870087 w 2128"/>
                <a:gd name="T67" fmla="*/ 0 h 1506"/>
                <a:gd name="T68" fmla="*/ 728810 w 2128"/>
                <a:gd name="T69" fmla="*/ 12558 h 1506"/>
                <a:gd name="T70" fmla="*/ 597624 w 2128"/>
                <a:gd name="T71" fmla="*/ 77629 h 1506"/>
                <a:gd name="T72" fmla="*/ 478772 w 2128"/>
                <a:gd name="T73" fmla="*/ 192932 h 1506"/>
                <a:gd name="T74" fmla="*/ 383466 w 2128"/>
                <a:gd name="T75" fmla="*/ 352757 h 1506"/>
                <a:gd name="T76" fmla="*/ 298252 w 2128"/>
                <a:gd name="T77" fmla="*/ 428103 h 1506"/>
                <a:gd name="T78" fmla="*/ 197339 w 2128"/>
                <a:gd name="T79" fmla="*/ 445227 h 1506"/>
                <a:gd name="T80" fmla="*/ 105397 w 2128"/>
                <a:gd name="T81" fmla="*/ 519432 h 1506"/>
                <a:gd name="T82" fmla="*/ 37001 w 2128"/>
                <a:gd name="T83" fmla="*/ 634735 h 1506"/>
                <a:gd name="T84" fmla="*/ 1121 w 2128"/>
                <a:gd name="T85" fmla="*/ 779719 h 1506"/>
                <a:gd name="T86" fmla="*/ 1121 w 2128"/>
                <a:gd name="T87" fmla="*/ 938403 h 1506"/>
                <a:gd name="T88" fmla="*/ 37001 w 2128"/>
                <a:gd name="T89" fmla="*/ 1083387 h 1506"/>
                <a:gd name="T90" fmla="*/ 105397 w 2128"/>
                <a:gd name="T91" fmla="*/ 1202114 h 1506"/>
                <a:gd name="T92" fmla="*/ 197339 w 2128"/>
                <a:gd name="T93" fmla="*/ 1271752 h 1506"/>
                <a:gd name="T94" fmla="*/ 298252 w 2128"/>
                <a:gd name="T95" fmla="*/ 1290018 h 15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28"/>
                <a:gd name="T145" fmla="*/ 0 h 1506"/>
                <a:gd name="T146" fmla="*/ 2128 w 2128"/>
                <a:gd name="T147" fmla="*/ 1506 h 15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noFill/>
            <a:ln w="25400">
              <a:solidFill>
                <a:srgbClr val="0000FF"/>
              </a:solidFill>
              <a:round/>
              <a:headEnd/>
              <a:tailEnd/>
            </a:ln>
          </p:spPr>
          <p:txBody>
            <a:bodyPr>
              <a:prstTxWarp prst="textNoShape">
                <a:avLst/>
              </a:prstTxWarp>
            </a:bodyPr>
            <a:lstStyle/>
            <a:p>
              <a:endParaRPr lang="en-US"/>
            </a:p>
          </p:txBody>
        </p:sp>
      </p:grpSp>
      <p:grpSp>
        <p:nvGrpSpPr>
          <p:cNvPr id="12" name="Group 11">
            <a:extLst>
              <a:ext uri="{FF2B5EF4-FFF2-40B4-BE49-F238E27FC236}">
                <a16:creationId xmlns:a16="http://schemas.microsoft.com/office/drawing/2014/main" id="{495AC489-5522-564C-B53F-4742C1F245A7}"/>
              </a:ext>
            </a:extLst>
          </p:cNvPr>
          <p:cNvGrpSpPr/>
          <p:nvPr/>
        </p:nvGrpSpPr>
        <p:grpSpPr>
          <a:xfrm>
            <a:off x="1607574" y="1247775"/>
            <a:ext cx="7536939" cy="2989263"/>
            <a:chOff x="1607574" y="1247775"/>
            <a:chExt cx="7536939" cy="2989263"/>
          </a:xfrm>
        </p:grpSpPr>
        <p:grpSp>
          <p:nvGrpSpPr>
            <p:cNvPr id="3" name="Group 43"/>
            <p:cNvGrpSpPr>
              <a:grpSpLocks/>
            </p:cNvGrpSpPr>
            <p:nvPr/>
          </p:nvGrpSpPr>
          <p:grpSpPr bwMode="auto">
            <a:xfrm>
              <a:off x="1956312" y="1247775"/>
              <a:ext cx="7188201" cy="2989263"/>
              <a:chOff x="1056" y="960"/>
              <a:chExt cx="4528" cy="1883"/>
            </a:xfrm>
          </p:grpSpPr>
          <p:cxnSp>
            <p:nvCxnSpPr>
              <p:cNvPr id="49174" name="AutoShape 33"/>
              <p:cNvCxnSpPr>
                <a:cxnSpLocks noChangeShapeType="1"/>
                <a:stCxn id="213028" idx="2"/>
              </p:cNvCxnSpPr>
              <p:nvPr/>
            </p:nvCxnSpPr>
            <p:spPr bwMode="auto">
              <a:xfrm>
                <a:off x="2063" y="1776"/>
                <a:ext cx="1444" cy="0"/>
              </a:xfrm>
              <a:prstGeom prst="straightConnector1">
                <a:avLst/>
              </a:prstGeom>
              <a:noFill/>
              <a:ln w="57150">
                <a:solidFill>
                  <a:schemeClr val="tx1"/>
                </a:solidFill>
                <a:round/>
                <a:headEnd/>
                <a:tailEnd/>
              </a:ln>
            </p:spPr>
          </p:cxnSp>
          <p:sp>
            <p:nvSpPr>
              <p:cNvPr id="213026" name="Cloud"/>
              <p:cNvSpPr>
                <a:spLocks noChangeAspect="1" noEditPoints="1" noChangeArrowheads="1"/>
              </p:cNvSpPr>
              <p:nvPr/>
            </p:nvSpPr>
            <p:spPr bwMode="auto">
              <a:xfrm>
                <a:off x="3563" y="1392"/>
                <a:ext cx="1008" cy="76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rgbClr val="000000"/>
                </a:solidFill>
                <a:miter lim="800000"/>
                <a:headEnd/>
                <a:tailEnd/>
              </a:ln>
              <a:effectLst/>
            </p:spPr>
            <p:txBody>
              <a:bodyPr lIns="101882" tIns="50941" rIns="101882" bIns="50941">
                <a:prstTxWarp prst="textNoShape">
                  <a:avLst/>
                </a:prstTxWarp>
              </a:bodyPr>
              <a:lstStyle/>
              <a:p>
                <a:pPr defTabSz="1019175">
                  <a:defRPr/>
                </a:pPr>
                <a:r>
                  <a:rPr lang="en-US" sz="2700">
                    <a:latin typeface="Times New Roman" charset="0"/>
                  </a:rPr>
                  <a:t>ISP C</a:t>
                </a:r>
              </a:p>
            </p:txBody>
          </p:sp>
          <p:cxnSp>
            <p:nvCxnSpPr>
              <p:cNvPr id="49176" name="AutoShape 35"/>
              <p:cNvCxnSpPr>
                <a:cxnSpLocks noChangeShapeType="1"/>
                <a:stCxn id="213034" idx="2"/>
                <a:endCxn id="213026" idx="3"/>
              </p:cNvCxnSpPr>
              <p:nvPr/>
            </p:nvCxnSpPr>
            <p:spPr bwMode="auto">
              <a:xfrm>
                <a:off x="3359" y="1272"/>
                <a:ext cx="708" cy="164"/>
              </a:xfrm>
              <a:prstGeom prst="straightConnector1">
                <a:avLst/>
              </a:prstGeom>
              <a:noFill/>
              <a:ln w="57150">
                <a:solidFill>
                  <a:schemeClr val="tx1"/>
                </a:solidFill>
                <a:round/>
                <a:headEnd/>
                <a:tailEnd/>
              </a:ln>
            </p:spPr>
          </p:cxnSp>
          <p:sp>
            <p:nvSpPr>
              <p:cNvPr id="213028" name="Cloud"/>
              <p:cNvSpPr>
                <a:spLocks noChangeAspect="1" noEditPoints="1" noChangeArrowheads="1"/>
              </p:cNvSpPr>
              <p:nvPr/>
            </p:nvSpPr>
            <p:spPr bwMode="auto">
              <a:xfrm>
                <a:off x="1056" y="1440"/>
                <a:ext cx="1008" cy="67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rgbClr val="000000"/>
                </a:solidFill>
                <a:miter lim="800000"/>
                <a:headEnd/>
                <a:tailEnd/>
              </a:ln>
              <a:effectLst>
                <a:outerShdw blurRad="63500" dist="107763" dir="2700000" algn="ctr" rotWithShape="0">
                  <a:srgbClr val="000000">
                    <a:alpha val="50000"/>
                  </a:srgbClr>
                </a:outerShdw>
              </a:effectLst>
            </p:spPr>
            <p:txBody>
              <a:bodyPr lIns="101882" tIns="50941" rIns="101882" bIns="50941">
                <a:prstTxWarp prst="textNoShape">
                  <a:avLst/>
                </a:prstTxWarp>
              </a:bodyPr>
              <a:lstStyle/>
              <a:p>
                <a:pPr defTabSz="1019175">
                  <a:defRPr/>
                </a:pPr>
                <a:r>
                  <a:rPr lang="en-US" sz="2700">
                    <a:latin typeface="Times New Roman" charset="0"/>
                  </a:rPr>
                  <a:t>ISP A</a:t>
                </a:r>
              </a:p>
            </p:txBody>
          </p:sp>
          <p:cxnSp>
            <p:nvCxnSpPr>
              <p:cNvPr id="49178" name="AutoShape 37"/>
              <p:cNvCxnSpPr>
                <a:cxnSpLocks noChangeShapeType="1"/>
                <a:endCxn id="213034" idx="0"/>
              </p:cNvCxnSpPr>
              <p:nvPr/>
            </p:nvCxnSpPr>
            <p:spPr bwMode="auto">
              <a:xfrm flipV="1">
                <a:off x="1584" y="1272"/>
                <a:ext cx="771" cy="192"/>
              </a:xfrm>
              <a:prstGeom prst="straightConnector1">
                <a:avLst/>
              </a:prstGeom>
              <a:noFill/>
              <a:ln w="57150">
                <a:solidFill>
                  <a:schemeClr val="tx1"/>
                </a:solidFill>
                <a:round/>
                <a:headEnd/>
                <a:tailEnd/>
              </a:ln>
            </p:spPr>
          </p:cxnSp>
          <p:cxnSp>
            <p:nvCxnSpPr>
              <p:cNvPr id="49179" name="AutoShape 38"/>
              <p:cNvCxnSpPr>
                <a:cxnSpLocks noChangeShapeType="1"/>
                <a:stCxn id="213028" idx="1"/>
                <a:endCxn id="213031" idx="0"/>
              </p:cNvCxnSpPr>
              <p:nvPr/>
            </p:nvCxnSpPr>
            <p:spPr bwMode="auto">
              <a:xfrm>
                <a:off x="1560" y="2111"/>
                <a:ext cx="611" cy="261"/>
              </a:xfrm>
              <a:prstGeom prst="straightConnector1">
                <a:avLst/>
              </a:prstGeom>
              <a:noFill/>
              <a:ln w="57150">
                <a:solidFill>
                  <a:schemeClr val="tx1"/>
                </a:solidFill>
                <a:round/>
                <a:headEnd/>
                <a:tailEnd/>
              </a:ln>
            </p:spPr>
          </p:cxnSp>
          <p:sp>
            <p:nvSpPr>
              <p:cNvPr id="213033" name="Cloud"/>
              <p:cNvSpPr>
                <a:spLocks noChangeAspect="1" noEditPoints="1" noChangeArrowheads="1"/>
              </p:cNvSpPr>
              <p:nvPr/>
            </p:nvSpPr>
            <p:spPr bwMode="auto">
              <a:xfrm>
                <a:off x="2352" y="1488"/>
                <a:ext cx="1008" cy="62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rgbClr val="000000"/>
                </a:solidFill>
                <a:miter lim="800000"/>
                <a:headEnd/>
                <a:tailEnd/>
              </a:ln>
              <a:effectLst>
                <a:outerShdw blurRad="63500" dist="107763" dir="2700000" algn="ctr" rotWithShape="0">
                  <a:srgbClr val="000000">
                    <a:alpha val="50000"/>
                  </a:srgbClr>
                </a:outerShdw>
              </a:effectLst>
            </p:spPr>
            <p:txBody>
              <a:bodyPr lIns="101882" tIns="50941" rIns="101882" bIns="50941">
                <a:prstTxWarp prst="textNoShape">
                  <a:avLst/>
                </a:prstTxWarp>
              </a:bodyPr>
              <a:lstStyle/>
              <a:p>
                <a:pPr defTabSz="1019175">
                  <a:defRPr/>
                </a:pPr>
                <a:r>
                  <a:rPr lang="en-US" sz="2700">
                    <a:latin typeface="Times New Roman" charset="0"/>
                  </a:rPr>
                  <a:t>ISP E</a:t>
                </a:r>
              </a:p>
            </p:txBody>
          </p:sp>
          <p:sp>
            <p:nvSpPr>
              <p:cNvPr id="213034" name="Cloud"/>
              <p:cNvSpPr>
                <a:spLocks noChangeAspect="1" noEditPoints="1" noChangeArrowheads="1"/>
              </p:cNvSpPr>
              <p:nvPr/>
            </p:nvSpPr>
            <p:spPr bwMode="auto">
              <a:xfrm>
                <a:off x="2352" y="960"/>
                <a:ext cx="1008" cy="62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12700">
                <a:solidFill>
                  <a:srgbClr val="000000"/>
                </a:solidFill>
                <a:miter lim="800000"/>
                <a:headEnd/>
                <a:tailEnd/>
              </a:ln>
              <a:effectLst>
                <a:outerShdw blurRad="63500" dist="107763" dir="2700000" algn="ctr" rotWithShape="0">
                  <a:srgbClr val="000000">
                    <a:alpha val="50000"/>
                  </a:srgbClr>
                </a:outerShdw>
              </a:effectLst>
            </p:spPr>
            <p:txBody>
              <a:bodyPr lIns="101882" tIns="50941" rIns="101882" bIns="50941">
                <a:prstTxWarp prst="textNoShape">
                  <a:avLst/>
                </a:prstTxWarp>
              </a:bodyPr>
              <a:lstStyle/>
              <a:p>
                <a:pPr defTabSz="1019175">
                  <a:defRPr/>
                </a:pPr>
                <a:r>
                  <a:rPr lang="en-US" sz="2700">
                    <a:latin typeface="Times New Roman" charset="0"/>
                  </a:rPr>
                  <a:t>ISP B</a:t>
                </a:r>
              </a:p>
            </p:txBody>
          </p:sp>
          <p:sp>
            <p:nvSpPr>
              <p:cNvPr id="213031" name="Cloud"/>
              <p:cNvSpPr>
                <a:spLocks noChangeAspect="1" noEditPoints="1" noChangeArrowheads="1"/>
              </p:cNvSpPr>
              <p:nvPr/>
            </p:nvSpPr>
            <p:spPr bwMode="auto">
              <a:xfrm>
                <a:off x="2160" y="1902"/>
                <a:ext cx="3424" cy="94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25400">
                <a:solidFill>
                  <a:schemeClr val="accent1"/>
                </a:solidFill>
                <a:miter lim="800000"/>
                <a:headEnd/>
                <a:tailEnd/>
              </a:ln>
              <a:effectLst>
                <a:outerShdw blurRad="63500" dist="107763" dir="2700000" algn="ctr" rotWithShape="0">
                  <a:srgbClr val="000000">
                    <a:alpha val="50000"/>
                  </a:srgbClr>
                </a:outerShdw>
              </a:effectLst>
            </p:spPr>
            <p:txBody>
              <a:bodyPr wrap="none" lIns="101882" tIns="50941" rIns="101882" bIns="50941" anchor="ctr" anchorCtr="0">
                <a:prstTxWarp prst="textNoShape">
                  <a:avLst/>
                </a:prstTxWarp>
              </a:bodyPr>
              <a:lstStyle/>
              <a:p>
                <a:pPr algn="ctr" defTabSz="1019175">
                  <a:defRPr/>
                </a:pPr>
                <a:r>
                  <a:rPr lang="en-US" b="1" dirty="0">
                    <a:latin typeface="Times New Roman" charset="0"/>
                  </a:rPr>
                  <a:t>“</a:t>
                </a:r>
                <a:r>
                  <a:rPr lang="en-US" sz="2000" b="1"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BIG COMPANY’s network</a:t>
                </a:r>
                <a:r>
                  <a:rPr lang="en-US" b="1" dirty="0">
                    <a:latin typeface="Times New Roman" charset="0"/>
                  </a:rPr>
                  <a:t>” </a:t>
                </a:r>
              </a:p>
            </p:txBody>
          </p:sp>
        </p:grpSp>
        <p:cxnSp>
          <p:nvCxnSpPr>
            <p:cNvPr id="11" name="Straight Connector 10">
              <a:extLst>
                <a:ext uri="{FF2B5EF4-FFF2-40B4-BE49-F238E27FC236}">
                  <a16:creationId xmlns:a16="http://schemas.microsoft.com/office/drawing/2014/main" id="{5185AF75-2A55-2849-B421-477FFD411FD2}"/>
                </a:ext>
              </a:extLst>
            </p:cNvPr>
            <p:cNvCxnSpPr/>
            <p:nvPr/>
          </p:nvCxnSpPr>
          <p:spPr bwMode="auto">
            <a:xfrm>
              <a:off x="1607574" y="3598606"/>
              <a:ext cx="2241755" cy="0"/>
            </a:xfrm>
            <a:prstGeom prst="line">
              <a:avLst/>
            </a:prstGeom>
            <a:noFill/>
            <a:ln w="38100" cap="flat" cmpd="sng" algn="ctr">
              <a:solidFill>
                <a:schemeClr val="accent1"/>
              </a:solidFill>
              <a:prstDash val="solid"/>
              <a:round/>
              <a:headEnd type="none" w="med" len="med"/>
              <a:tailEnd type="none" w="med" len="med"/>
            </a:ln>
            <a:effectLst/>
          </p:spPr>
        </p:cxnSp>
      </p:grpSp>
      <p:pic>
        <p:nvPicPr>
          <p:cNvPr id="58" name="Picture 60">
            <a:extLst>
              <a:ext uri="{FF2B5EF4-FFF2-40B4-BE49-F238E27FC236}">
                <a16:creationId xmlns:a16="http://schemas.microsoft.com/office/drawing/2014/main" id="{DAA9202D-B261-A649-8E30-5EC330303246}"/>
              </a:ext>
            </a:extLst>
          </p:cNvPr>
          <p:cNvPicPr>
            <a:picLocks noChangeAspect="1" noChangeArrowheads="1"/>
          </p:cNvPicPr>
          <p:nvPr/>
        </p:nvPicPr>
        <p:blipFill>
          <a:blip r:embed="rId3"/>
          <a:srcRect/>
          <a:stretch>
            <a:fillRect/>
          </a:stretch>
        </p:blipFill>
        <p:spPr bwMode="auto">
          <a:xfrm>
            <a:off x="626768" y="2325642"/>
            <a:ext cx="1255195" cy="1099665"/>
          </a:xfrm>
          <a:prstGeom prst="rect">
            <a:avLst/>
          </a:prstGeom>
          <a:noFill/>
          <a:ln w="9525">
            <a:noFill/>
            <a:miter lim="800000"/>
            <a:headEnd/>
            <a:tailEnd/>
          </a:ln>
        </p:spPr>
      </p:pic>
      <p:grpSp>
        <p:nvGrpSpPr>
          <p:cNvPr id="63" name="Group 5">
            <a:extLst>
              <a:ext uri="{FF2B5EF4-FFF2-40B4-BE49-F238E27FC236}">
                <a16:creationId xmlns:a16="http://schemas.microsoft.com/office/drawing/2014/main" id="{2630DC47-F6F6-3D48-8E7D-D27CC69A55E3}"/>
              </a:ext>
            </a:extLst>
          </p:cNvPr>
          <p:cNvGrpSpPr>
            <a:grpSpLocks/>
          </p:cNvGrpSpPr>
          <p:nvPr/>
        </p:nvGrpSpPr>
        <p:grpSpPr bwMode="auto">
          <a:xfrm>
            <a:off x="8462822" y="-18472"/>
            <a:ext cx="662306" cy="1891455"/>
            <a:chOff x="2941" y="765"/>
            <a:chExt cx="1499" cy="2101"/>
          </a:xfrm>
        </p:grpSpPr>
        <p:sp>
          <p:nvSpPr>
            <p:cNvPr id="64" name="Rectangle 6">
              <a:extLst>
                <a:ext uri="{FF2B5EF4-FFF2-40B4-BE49-F238E27FC236}">
                  <a16:creationId xmlns:a16="http://schemas.microsoft.com/office/drawing/2014/main" id="{9C5C91D9-78AB-9E48-942C-2F1A4C5804A2}"/>
                </a:ext>
              </a:extLst>
            </p:cNvPr>
            <p:cNvSpPr>
              <a:spLocks noChangeArrowheads="1"/>
            </p:cNvSpPr>
            <p:nvPr/>
          </p:nvSpPr>
          <p:spPr bwMode="auto">
            <a:xfrm>
              <a:off x="3080" y="888"/>
              <a:ext cx="1192" cy="1928"/>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Text Box 7">
              <a:extLst>
                <a:ext uri="{FF2B5EF4-FFF2-40B4-BE49-F238E27FC236}">
                  <a16:creationId xmlns:a16="http://schemas.microsoft.com/office/drawing/2014/main" id="{098F5F31-F8A4-1D41-A265-F7A32BACF4EF}"/>
                </a:ext>
              </a:extLst>
            </p:cNvPr>
            <p:cNvSpPr txBox="1">
              <a:spLocks noChangeArrowheads="1"/>
            </p:cNvSpPr>
            <p:nvPr/>
          </p:nvSpPr>
          <p:spPr bwMode="auto">
            <a:xfrm>
              <a:off x="2941" y="765"/>
              <a:ext cx="1499" cy="2101"/>
            </a:xfrm>
            <a:prstGeom prst="rect">
              <a:avLst/>
            </a:prstGeom>
            <a:noFill/>
            <a:ln w="9525">
              <a:noFill/>
              <a:miter lim="800000"/>
              <a:headEnd/>
              <a:tailEnd/>
            </a:ln>
          </p:spPr>
          <p:txBody>
            <a:bodyPr wrap="none">
              <a:prstTxWarp prst="textNoShape">
                <a:avLst/>
              </a:prstTxWarp>
              <a:spAutoFit/>
            </a:bodyPr>
            <a:lstStyle/>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apps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trans</a:t>
              </a:r>
            </a:p>
            <a:p>
              <a:pPr algn="ctr">
                <a:lnSpc>
                  <a:spcPct val="150000"/>
                </a:lnSpc>
              </a:pPr>
              <a:r>
                <a:rPr lang="en-US" sz="16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net</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link</a:t>
              </a:r>
            </a:p>
            <a:p>
              <a:pPr algn="ctr">
                <a:lnSpc>
                  <a:spcPct val="150000"/>
                </a:lnSpc>
              </a:pPr>
              <a:r>
                <a:rPr lang="en-US" sz="16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phy</a:t>
              </a:r>
              <a:endParaRPr lang="en-US" sz="1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Line 8">
              <a:extLst>
                <a:ext uri="{FF2B5EF4-FFF2-40B4-BE49-F238E27FC236}">
                  <a16:creationId xmlns:a16="http://schemas.microsoft.com/office/drawing/2014/main" id="{992C36CB-097A-6143-8AA9-AD4716A890C7}"/>
                </a:ext>
              </a:extLst>
            </p:cNvPr>
            <p:cNvSpPr>
              <a:spLocks noChangeShapeType="1"/>
            </p:cNvSpPr>
            <p:nvPr/>
          </p:nvSpPr>
          <p:spPr bwMode="auto">
            <a:xfrm>
              <a:off x="3092" y="1277"/>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Line 9">
              <a:extLst>
                <a:ext uri="{FF2B5EF4-FFF2-40B4-BE49-F238E27FC236}">
                  <a16:creationId xmlns:a16="http://schemas.microsoft.com/office/drawing/2014/main" id="{1423DE0B-7B12-6F40-8022-A38D520085E9}"/>
                </a:ext>
              </a:extLst>
            </p:cNvPr>
            <p:cNvSpPr>
              <a:spLocks noChangeShapeType="1"/>
            </p:cNvSpPr>
            <p:nvPr/>
          </p:nvSpPr>
          <p:spPr bwMode="auto">
            <a:xfrm>
              <a:off x="3100" y="165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Line 10">
              <a:extLst>
                <a:ext uri="{FF2B5EF4-FFF2-40B4-BE49-F238E27FC236}">
                  <a16:creationId xmlns:a16="http://schemas.microsoft.com/office/drawing/2014/main" id="{982BE67F-2A99-1B40-8978-65F868478645}"/>
                </a:ext>
              </a:extLst>
            </p:cNvPr>
            <p:cNvSpPr>
              <a:spLocks noChangeShapeType="1"/>
            </p:cNvSpPr>
            <p:nvPr/>
          </p:nvSpPr>
          <p:spPr bwMode="auto">
            <a:xfrm>
              <a:off x="3116" y="2039"/>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Line 11">
              <a:extLst>
                <a:ext uri="{FF2B5EF4-FFF2-40B4-BE49-F238E27FC236}">
                  <a16:creationId xmlns:a16="http://schemas.microsoft.com/office/drawing/2014/main" id="{A0A4C4DB-9CF3-924F-BA0B-87ECA9A900E4}"/>
                </a:ext>
              </a:extLst>
            </p:cNvPr>
            <p:cNvSpPr>
              <a:spLocks noChangeShapeType="1"/>
            </p:cNvSpPr>
            <p:nvPr/>
          </p:nvSpPr>
          <p:spPr bwMode="auto">
            <a:xfrm>
              <a:off x="3078" y="242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0" name="Group 36">
            <a:extLst>
              <a:ext uri="{FF2B5EF4-FFF2-40B4-BE49-F238E27FC236}">
                <a16:creationId xmlns:a16="http://schemas.microsoft.com/office/drawing/2014/main" id="{5C86F165-D4FA-E740-AB48-CDF8A68B5386}"/>
              </a:ext>
            </a:extLst>
          </p:cNvPr>
          <p:cNvGrpSpPr>
            <a:grpSpLocks/>
          </p:cNvGrpSpPr>
          <p:nvPr/>
        </p:nvGrpSpPr>
        <p:grpSpPr bwMode="auto">
          <a:xfrm>
            <a:off x="7461124" y="2256978"/>
            <a:ext cx="628650" cy="1250950"/>
            <a:chOff x="1457" y="1174"/>
            <a:chExt cx="396" cy="788"/>
          </a:xfrm>
        </p:grpSpPr>
        <p:sp>
          <p:nvSpPr>
            <p:cNvPr id="71" name="Rectangle 37">
              <a:extLst>
                <a:ext uri="{FF2B5EF4-FFF2-40B4-BE49-F238E27FC236}">
                  <a16:creationId xmlns:a16="http://schemas.microsoft.com/office/drawing/2014/main" id="{6D4754B9-68D2-EC4A-B02D-B1C9A6400613}"/>
                </a:ext>
              </a:extLst>
            </p:cNvPr>
            <p:cNvSpPr>
              <a:spLocks noChangeArrowheads="1"/>
            </p:cNvSpPr>
            <p:nvPr/>
          </p:nvSpPr>
          <p:spPr bwMode="auto">
            <a:xfrm>
              <a:off x="1461" y="1178"/>
              <a:ext cx="232" cy="784"/>
            </a:xfrm>
            <a:prstGeom prst="rect">
              <a:avLst/>
            </a:prstGeom>
            <a:solidFill>
              <a:srgbClr val="3399CC"/>
            </a:solidFill>
            <a:ln w="9525">
              <a:noFill/>
              <a:miter lim="800000"/>
              <a:headEnd/>
              <a:tailEnd/>
            </a:ln>
          </p:spPr>
          <p:txBody>
            <a:bodyPr>
              <a:prstTxWarp prst="textNoShape">
                <a:avLst/>
              </a:prstTxWarp>
            </a:bodyPr>
            <a:lstStyle/>
            <a:p>
              <a:endParaRPr lang="en-US"/>
            </a:p>
          </p:txBody>
        </p:sp>
        <p:sp>
          <p:nvSpPr>
            <p:cNvPr id="72" name="Freeform 38">
              <a:extLst>
                <a:ext uri="{FF2B5EF4-FFF2-40B4-BE49-F238E27FC236}">
                  <a16:creationId xmlns:a16="http://schemas.microsoft.com/office/drawing/2014/main" id="{EE927100-A1A7-534A-B6E5-578A84D0DD9C}"/>
                </a:ext>
              </a:extLst>
            </p:cNvPr>
            <p:cNvSpPr>
              <a:spLocks/>
            </p:cNvSpPr>
            <p:nvPr/>
          </p:nvSpPr>
          <p:spPr bwMode="auto">
            <a:xfrm>
              <a:off x="1693" y="1178"/>
              <a:ext cx="160" cy="784"/>
            </a:xfrm>
            <a:custGeom>
              <a:avLst/>
              <a:gdLst>
                <a:gd name="T0" fmla="*/ 0 w 160"/>
                <a:gd name="T1" fmla="*/ 784 h 784"/>
                <a:gd name="T2" fmla="*/ 0 w 160"/>
                <a:gd name="T3" fmla="*/ 0 h 784"/>
                <a:gd name="T4" fmla="*/ 160 w 160"/>
                <a:gd name="T5" fmla="*/ 56 h 784"/>
                <a:gd name="T6" fmla="*/ 160 w 160"/>
                <a:gd name="T7" fmla="*/ 688 h 784"/>
                <a:gd name="T8" fmla="*/ 0 w 160"/>
                <a:gd name="T9" fmla="*/ 784 h 784"/>
                <a:gd name="T10" fmla="*/ 0 60000 65536"/>
                <a:gd name="T11" fmla="*/ 0 60000 65536"/>
                <a:gd name="T12" fmla="*/ 0 60000 65536"/>
                <a:gd name="T13" fmla="*/ 0 60000 65536"/>
                <a:gd name="T14" fmla="*/ 0 60000 65536"/>
                <a:gd name="T15" fmla="*/ 0 w 160"/>
                <a:gd name="T16" fmla="*/ 0 h 784"/>
                <a:gd name="T17" fmla="*/ 160 w 160"/>
                <a:gd name="T18" fmla="*/ 784 h 784"/>
              </a:gdLst>
              <a:ahLst/>
              <a:cxnLst>
                <a:cxn ang="T10">
                  <a:pos x="T0" y="T1"/>
                </a:cxn>
                <a:cxn ang="T11">
                  <a:pos x="T2" y="T3"/>
                </a:cxn>
                <a:cxn ang="T12">
                  <a:pos x="T4" y="T5"/>
                </a:cxn>
                <a:cxn ang="T13">
                  <a:pos x="T6" y="T7"/>
                </a:cxn>
                <a:cxn ang="T14">
                  <a:pos x="T8" y="T9"/>
                </a:cxn>
              </a:cxnLst>
              <a:rect l="T15" t="T16" r="T17" b="T18"/>
              <a:pathLst>
                <a:path w="160" h="784">
                  <a:moveTo>
                    <a:pt x="0" y="784"/>
                  </a:moveTo>
                  <a:lnTo>
                    <a:pt x="0" y="0"/>
                  </a:lnTo>
                  <a:lnTo>
                    <a:pt x="160" y="56"/>
                  </a:lnTo>
                  <a:lnTo>
                    <a:pt x="160" y="688"/>
                  </a:lnTo>
                  <a:lnTo>
                    <a:pt x="0" y="784"/>
                  </a:lnTo>
                  <a:close/>
                </a:path>
              </a:pathLst>
            </a:custGeom>
            <a:solidFill>
              <a:srgbClr val="3399CC"/>
            </a:solidFill>
            <a:ln w="9525">
              <a:noFill/>
              <a:round/>
              <a:headEnd/>
              <a:tailEnd/>
            </a:ln>
          </p:spPr>
          <p:txBody>
            <a:bodyPr>
              <a:prstTxWarp prst="textNoShape">
                <a:avLst/>
              </a:prstTxWarp>
            </a:bodyPr>
            <a:lstStyle/>
            <a:p>
              <a:endParaRPr lang="en-US"/>
            </a:p>
          </p:txBody>
        </p:sp>
        <p:sp>
          <p:nvSpPr>
            <p:cNvPr id="73" name="Rectangle 39">
              <a:extLst>
                <a:ext uri="{FF2B5EF4-FFF2-40B4-BE49-F238E27FC236}">
                  <a16:creationId xmlns:a16="http://schemas.microsoft.com/office/drawing/2014/main" id="{EA22DFA5-8618-E84A-B4CD-9C9B1D8B061D}"/>
                </a:ext>
              </a:extLst>
            </p:cNvPr>
            <p:cNvSpPr>
              <a:spLocks noChangeArrowheads="1"/>
            </p:cNvSpPr>
            <p:nvPr/>
          </p:nvSpPr>
          <p:spPr bwMode="auto">
            <a:xfrm>
              <a:off x="1477" y="1194"/>
              <a:ext cx="192" cy="544"/>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74" name="Freeform 40">
              <a:extLst>
                <a:ext uri="{FF2B5EF4-FFF2-40B4-BE49-F238E27FC236}">
                  <a16:creationId xmlns:a16="http://schemas.microsoft.com/office/drawing/2014/main" id="{68A845FB-BD77-CD48-A215-62D1FD27B52E}"/>
                </a:ext>
              </a:extLst>
            </p:cNvPr>
            <p:cNvSpPr>
              <a:spLocks/>
            </p:cNvSpPr>
            <p:nvPr/>
          </p:nvSpPr>
          <p:spPr bwMode="auto">
            <a:xfrm>
              <a:off x="1457" y="1174"/>
              <a:ext cx="392" cy="784"/>
            </a:xfrm>
            <a:custGeom>
              <a:avLst/>
              <a:gdLst>
                <a:gd name="T0" fmla="*/ 232 w 392"/>
                <a:gd name="T1" fmla="*/ 784 h 784"/>
                <a:gd name="T2" fmla="*/ 232 w 392"/>
                <a:gd name="T3" fmla="*/ 0 h 784"/>
                <a:gd name="T4" fmla="*/ 0 w 392"/>
                <a:gd name="T5" fmla="*/ 0 h 784"/>
                <a:gd name="T6" fmla="*/ 0 w 392"/>
                <a:gd name="T7" fmla="*/ 784 h 784"/>
                <a:gd name="T8" fmla="*/ 232 w 392"/>
                <a:gd name="T9" fmla="*/ 784 h 784"/>
                <a:gd name="T10" fmla="*/ 232 w 392"/>
                <a:gd name="T11" fmla="*/ 0 h 784"/>
                <a:gd name="T12" fmla="*/ 392 w 392"/>
                <a:gd name="T13" fmla="*/ 56 h 784"/>
                <a:gd name="T14" fmla="*/ 392 w 392"/>
                <a:gd name="T15" fmla="*/ 688 h 784"/>
                <a:gd name="T16" fmla="*/ 232 w 392"/>
                <a:gd name="T17" fmla="*/ 784 h 7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2"/>
                <a:gd name="T28" fmla="*/ 0 h 784"/>
                <a:gd name="T29" fmla="*/ 392 w 392"/>
                <a:gd name="T30" fmla="*/ 784 h 7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2" h="784">
                  <a:moveTo>
                    <a:pt x="232" y="784"/>
                  </a:moveTo>
                  <a:lnTo>
                    <a:pt x="232" y="0"/>
                  </a:lnTo>
                  <a:lnTo>
                    <a:pt x="0" y="0"/>
                  </a:lnTo>
                  <a:lnTo>
                    <a:pt x="0" y="784"/>
                  </a:lnTo>
                  <a:lnTo>
                    <a:pt x="232" y="784"/>
                  </a:lnTo>
                  <a:lnTo>
                    <a:pt x="232" y="0"/>
                  </a:lnTo>
                  <a:lnTo>
                    <a:pt x="392" y="56"/>
                  </a:lnTo>
                  <a:lnTo>
                    <a:pt x="392" y="688"/>
                  </a:lnTo>
                  <a:lnTo>
                    <a:pt x="232" y="784"/>
                  </a:lnTo>
                  <a:close/>
                </a:path>
              </a:pathLst>
            </a:custGeom>
            <a:noFill/>
            <a:ln w="12700">
              <a:solidFill>
                <a:srgbClr val="000000"/>
              </a:solidFill>
              <a:round/>
              <a:headEnd/>
              <a:tailEnd/>
            </a:ln>
          </p:spPr>
          <p:txBody>
            <a:bodyPr>
              <a:prstTxWarp prst="textNoShape">
                <a:avLst/>
              </a:prstTxWarp>
            </a:bodyPr>
            <a:lstStyle/>
            <a:p>
              <a:endParaRPr lang="en-US"/>
            </a:p>
          </p:txBody>
        </p:sp>
        <p:sp>
          <p:nvSpPr>
            <p:cNvPr id="75" name="Rectangle 41">
              <a:extLst>
                <a:ext uri="{FF2B5EF4-FFF2-40B4-BE49-F238E27FC236}">
                  <a16:creationId xmlns:a16="http://schemas.microsoft.com/office/drawing/2014/main" id="{ECA2B5D1-6C78-1046-AD3D-2C3DAAEB61DE}"/>
                </a:ext>
              </a:extLst>
            </p:cNvPr>
            <p:cNvSpPr>
              <a:spLocks noChangeArrowheads="1"/>
            </p:cNvSpPr>
            <p:nvPr/>
          </p:nvSpPr>
          <p:spPr bwMode="auto">
            <a:xfrm>
              <a:off x="1473" y="1190"/>
              <a:ext cx="192" cy="544"/>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76" name="Freeform 42">
              <a:extLst>
                <a:ext uri="{FF2B5EF4-FFF2-40B4-BE49-F238E27FC236}">
                  <a16:creationId xmlns:a16="http://schemas.microsoft.com/office/drawing/2014/main" id="{77566954-5769-BE40-A42C-9A99F1DE16FF}"/>
                </a:ext>
              </a:extLst>
            </p:cNvPr>
            <p:cNvSpPr>
              <a:spLocks/>
            </p:cNvSpPr>
            <p:nvPr/>
          </p:nvSpPr>
          <p:spPr bwMode="auto">
            <a:xfrm>
              <a:off x="1473" y="1686"/>
              <a:ext cx="184" cy="48"/>
            </a:xfrm>
            <a:custGeom>
              <a:avLst/>
              <a:gdLst>
                <a:gd name="T0" fmla="*/ 184 w 184"/>
                <a:gd name="T1" fmla="*/ 0 h 48"/>
                <a:gd name="T2" fmla="*/ 24 w 184"/>
                <a:gd name="T3" fmla="*/ 0 h 48"/>
                <a:gd name="T4" fmla="*/ 0 w 184"/>
                <a:gd name="T5" fmla="*/ 48 h 48"/>
                <a:gd name="T6" fmla="*/ 0 60000 65536"/>
                <a:gd name="T7" fmla="*/ 0 60000 65536"/>
                <a:gd name="T8" fmla="*/ 0 60000 65536"/>
                <a:gd name="T9" fmla="*/ 0 w 184"/>
                <a:gd name="T10" fmla="*/ 0 h 48"/>
                <a:gd name="T11" fmla="*/ 184 w 184"/>
                <a:gd name="T12" fmla="*/ 48 h 48"/>
              </a:gdLst>
              <a:ahLst/>
              <a:cxnLst>
                <a:cxn ang="T6">
                  <a:pos x="T0" y="T1"/>
                </a:cxn>
                <a:cxn ang="T7">
                  <a:pos x="T2" y="T3"/>
                </a:cxn>
                <a:cxn ang="T8">
                  <a:pos x="T4" y="T5"/>
                </a:cxn>
              </a:cxnLst>
              <a:rect l="T9" t="T10" r="T11" b="T12"/>
              <a:pathLst>
                <a:path w="184" h="48">
                  <a:moveTo>
                    <a:pt x="184" y="0"/>
                  </a:moveTo>
                  <a:lnTo>
                    <a:pt x="24" y="0"/>
                  </a:lnTo>
                  <a:lnTo>
                    <a:pt x="0" y="48"/>
                  </a:lnTo>
                </a:path>
              </a:pathLst>
            </a:custGeom>
            <a:noFill/>
            <a:ln w="12700">
              <a:solidFill>
                <a:srgbClr val="000000"/>
              </a:solidFill>
              <a:round/>
              <a:headEnd/>
              <a:tailEnd/>
            </a:ln>
          </p:spPr>
          <p:txBody>
            <a:bodyPr>
              <a:prstTxWarp prst="textNoShape">
                <a:avLst/>
              </a:prstTxWarp>
            </a:bodyPr>
            <a:lstStyle/>
            <a:p>
              <a:endParaRPr lang="en-US"/>
            </a:p>
          </p:txBody>
        </p:sp>
        <p:sp>
          <p:nvSpPr>
            <p:cNvPr id="77" name="Line 43">
              <a:extLst>
                <a:ext uri="{FF2B5EF4-FFF2-40B4-BE49-F238E27FC236}">
                  <a16:creationId xmlns:a16="http://schemas.microsoft.com/office/drawing/2014/main" id="{2FD60296-A948-1049-A3BB-685C76A2186E}"/>
                </a:ext>
              </a:extLst>
            </p:cNvPr>
            <p:cNvSpPr>
              <a:spLocks noChangeShapeType="1"/>
            </p:cNvSpPr>
            <p:nvPr/>
          </p:nvSpPr>
          <p:spPr bwMode="auto">
            <a:xfrm flipV="1">
              <a:off x="1497" y="1206"/>
              <a:ext cx="1" cy="48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78" name="Freeform 44">
              <a:extLst>
                <a:ext uri="{FF2B5EF4-FFF2-40B4-BE49-F238E27FC236}">
                  <a16:creationId xmlns:a16="http://schemas.microsoft.com/office/drawing/2014/main" id="{0AECA63B-2062-BC41-BC62-8BE0D43B5235}"/>
                </a:ext>
              </a:extLst>
            </p:cNvPr>
            <p:cNvSpPr>
              <a:spLocks/>
            </p:cNvSpPr>
            <p:nvPr/>
          </p:nvSpPr>
          <p:spPr bwMode="auto">
            <a:xfrm>
              <a:off x="1477" y="1306"/>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FFFFFF"/>
            </a:solidFill>
            <a:ln w="9525">
              <a:noFill/>
              <a:round/>
              <a:headEnd/>
              <a:tailEnd/>
            </a:ln>
          </p:spPr>
          <p:txBody>
            <a:bodyPr>
              <a:prstTxWarp prst="textNoShape">
                <a:avLst/>
              </a:prstTxWarp>
            </a:bodyPr>
            <a:lstStyle/>
            <a:p>
              <a:endParaRPr lang="en-US"/>
            </a:p>
          </p:txBody>
        </p:sp>
        <p:sp>
          <p:nvSpPr>
            <p:cNvPr id="79" name="Freeform 45">
              <a:extLst>
                <a:ext uri="{FF2B5EF4-FFF2-40B4-BE49-F238E27FC236}">
                  <a16:creationId xmlns:a16="http://schemas.microsoft.com/office/drawing/2014/main" id="{14968A9F-72FB-3249-AC39-99A0B07C4CF0}"/>
                </a:ext>
              </a:extLst>
            </p:cNvPr>
            <p:cNvSpPr>
              <a:spLocks/>
            </p:cNvSpPr>
            <p:nvPr/>
          </p:nvSpPr>
          <p:spPr bwMode="auto">
            <a:xfrm>
              <a:off x="1477" y="1346"/>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80" name="Freeform 46">
              <a:extLst>
                <a:ext uri="{FF2B5EF4-FFF2-40B4-BE49-F238E27FC236}">
                  <a16:creationId xmlns:a16="http://schemas.microsoft.com/office/drawing/2014/main" id="{4B043C46-F2A6-3042-A6D4-9A2F933F5797}"/>
                </a:ext>
              </a:extLst>
            </p:cNvPr>
            <p:cNvSpPr>
              <a:spLocks/>
            </p:cNvSpPr>
            <p:nvPr/>
          </p:nvSpPr>
          <p:spPr bwMode="auto">
            <a:xfrm>
              <a:off x="1477" y="1394"/>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81" name="Freeform 47">
              <a:extLst>
                <a:ext uri="{FF2B5EF4-FFF2-40B4-BE49-F238E27FC236}">
                  <a16:creationId xmlns:a16="http://schemas.microsoft.com/office/drawing/2014/main" id="{CC77522A-A853-7A46-B5F7-9D59F4372393}"/>
                </a:ext>
              </a:extLst>
            </p:cNvPr>
            <p:cNvSpPr>
              <a:spLocks/>
            </p:cNvSpPr>
            <p:nvPr/>
          </p:nvSpPr>
          <p:spPr bwMode="auto">
            <a:xfrm>
              <a:off x="1473" y="1294"/>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82" name="Freeform 48">
              <a:extLst>
                <a:ext uri="{FF2B5EF4-FFF2-40B4-BE49-F238E27FC236}">
                  <a16:creationId xmlns:a16="http://schemas.microsoft.com/office/drawing/2014/main" id="{2D377D9C-66A9-EB4A-8E27-843C7AC7A62A}"/>
                </a:ext>
              </a:extLst>
            </p:cNvPr>
            <p:cNvSpPr>
              <a:spLocks/>
            </p:cNvSpPr>
            <p:nvPr/>
          </p:nvSpPr>
          <p:spPr bwMode="auto">
            <a:xfrm>
              <a:off x="1473" y="1382"/>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83" name="Freeform 49">
              <a:extLst>
                <a:ext uri="{FF2B5EF4-FFF2-40B4-BE49-F238E27FC236}">
                  <a16:creationId xmlns:a16="http://schemas.microsoft.com/office/drawing/2014/main" id="{7CE72EB3-150A-BD41-A44B-D0CEFCA14C0F}"/>
                </a:ext>
              </a:extLst>
            </p:cNvPr>
            <p:cNvSpPr>
              <a:spLocks/>
            </p:cNvSpPr>
            <p:nvPr/>
          </p:nvSpPr>
          <p:spPr bwMode="auto">
            <a:xfrm>
              <a:off x="1477" y="1434"/>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84" name="Freeform 50">
              <a:extLst>
                <a:ext uri="{FF2B5EF4-FFF2-40B4-BE49-F238E27FC236}">
                  <a16:creationId xmlns:a16="http://schemas.microsoft.com/office/drawing/2014/main" id="{253C20B2-B8CC-3D4C-AADB-8416DC295D48}"/>
                </a:ext>
              </a:extLst>
            </p:cNvPr>
            <p:cNvSpPr>
              <a:spLocks/>
            </p:cNvSpPr>
            <p:nvPr/>
          </p:nvSpPr>
          <p:spPr bwMode="auto">
            <a:xfrm>
              <a:off x="1477" y="1218"/>
              <a:ext cx="192" cy="40"/>
            </a:xfrm>
            <a:custGeom>
              <a:avLst/>
              <a:gdLst>
                <a:gd name="T0" fmla="*/ 24 w 192"/>
                <a:gd name="T1" fmla="*/ 0 h 40"/>
                <a:gd name="T2" fmla="*/ 0 w 192"/>
                <a:gd name="T3" fmla="*/ 40 h 40"/>
                <a:gd name="T4" fmla="*/ 192 w 192"/>
                <a:gd name="T5" fmla="*/ 40 h 40"/>
                <a:gd name="T6" fmla="*/ 192 w 192"/>
                <a:gd name="T7" fmla="*/ 0 h 40"/>
                <a:gd name="T8" fmla="*/ 24 w 192"/>
                <a:gd name="T9" fmla="*/ 0 h 40"/>
                <a:gd name="T10" fmla="*/ 0 60000 65536"/>
                <a:gd name="T11" fmla="*/ 0 60000 65536"/>
                <a:gd name="T12" fmla="*/ 0 60000 65536"/>
                <a:gd name="T13" fmla="*/ 0 60000 65536"/>
                <a:gd name="T14" fmla="*/ 0 60000 65536"/>
                <a:gd name="T15" fmla="*/ 0 w 192"/>
                <a:gd name="T16" fmla="*/ 0 h 40"/>
                <a:gd name="T17" fmla="*/ 192 w 192"/>
                <a:gd name="T18" fmla="*/ 40 h 40"/>
              </a:gdLst>
              <a:ahLst/>
              <a:cxnLst>
                <a:cxn ang="T10">
                  <a:pos x="T0" y="T1"/>
                </a:cxn>
                <a:cxn ang="T11">
                  <a:pos x="T2" y="T3"/>
                </a:cxn>
                <a:cxn ang="T12">
                  <a:pos x="T4" y="T5"/>
                </a:cxn>
                <a:cxn ang="T13">
                  <a:pos x="T6" y="T7"/>
                </a:cxn>
                <a:cxn ang="T14">
                  <a:pos x="T8" y="T9"/>
                </a:cxn>
              </a:cxnLst>
              <a:rect l="T15" t="T16" r="T17" b="T18"/>
              <a:pathLst>
                <a:path w="192" h="40">
                  <a:moveTo>
                    <a:pt x="24" y="0"/>
                  </a:moveTo>
                  <a:lnTo>
                    <a:pt x="0" y="40"/>
                  </a:lnTo>
                  <a:lnTo>
                    <a:pt x="192" y="40"/>
                  </a:lnTo>
                  <a:lnTo>
                    <a:pt x="192" y="0"/>
                  </a:lnTo>
                  <a:lnTo>
                    <a:pt x="24" y="0"/>
                  </a:lnTo>
                  <a:close/>
                </a:path>
              </a:pathLst>
            </a:custGeom>
            <a:solidFill>
              <a:srgbClr val="3399CC"/>
            </a:solidFill>
            <a:ln w="9525">
              <a:noFill/>
              <a:round/>
              <a:headEnd/>
              <a:tailEnd/>
            </a:ln>
          </p:spPr>
          <p:txBody>
            <a:bodyPr>
              <a:prstTxWarp prst="textNoShape">
                <a:avLst/>
              </a:prstTxWarp>
            </a:bodyPr>
            <a:lstStyle/>
            <a:p>
              <a:endParaRPr lang="en-US"/>
            </a:p>
          </p:txBody>
        </p:sp>
        <p:sp>
          <p:nvSpPr>
            <p:cNvPr id="85" name="Freeform 51">
              <a:extLst>
                <a:ext uri="{FF2B5EF4-FFF2-40B4-BE49-F238E27FC236}">
                  <a16:creationId xmlns:a16="http://schemas.microsoft.com/office/drawing/2014/main" id="{CF775A70-89A9-B24B-BDAC-313AE8411248}"/>
                </a:ext>
              </a:extLst>
            </p:cNvPr>
            <p:cNvSpPr>
              <a:spLocks/>
            </p:cNvSpPr>
            <p:nvPr/>
          </p:nvSpPr>
          <p:spPr bwMode="auto">
            <a:xfrm>
              <a:off x="1477" y="1258"/>
              <a:ext cx="192" cy="8"/>
            </a:xfrm>
            <a:custGeom>
              <a:avLst/>
              <a:gdLst>
                <a:gd name="T0" fmla="*/ 192 w 192"/>
                <a:gd name="T1" fmla="*/ 0 h 8"/>
                <a:gd name="T2" fmla="*/ 0 w 192"/>
                <a:gd name="T3" fmla="*/ 0 h 8"/>
                <a:gd name="T4" fmla="*/ 24 w 192"/>
                <a:gd name="T5" fmla="*/ 8 h 8"/>
                <a:gd name="T6" fmla="*/ 192 w 192"/>
                <a:gd name="T7" fmla="*/ 8 h 8"/>
                <a:gd name="T8" fmla="*/ 192 w 192"/>
                <a:gd name="T9" fmla="*/ 0 h 8"/>
                <a:gd name="T10" fmla="*/ 0 60000 65536"/>
                <a:gd name="T11" fmla="*/ 0 60000 65536"/>
                <a:gd name="T12" fmla="*/ 0 60000 65536"/>
                <a:gd name="T13" fmla="*/ 0 60000 65536"/>
                <a:gd name="T14" fmla="*/ 0 60000 65536"/>
                <a:gd name="T15" fmla="*/ 0 w 192"/>
                <a:gd name="T16" fmla="*/ 0 h 8"/>
                <a:gd name="T17" fmla="*/ 192 w 192"/>
                <a:gd name="T18" fmla="*/ 8 h 8"/>
              </a:gdLst>
              <a:ahLst/>
              <a:cxnLst>
                <a:cxn ang="T10">
                  <a:pos x="T0" y="T1"/>
                </a:cxn>
                <a:cxn ang="T11">
                  <a:pos x="T2" y="T3"/>
                </a:cxn>
                <a:cxn ang="T12">
                  <a:pos x="T4" y="T5"/>
                </a:cxn>
                <a:cxn ang="T13">
                  <a:pos x="T6" y="T7"/>
                </a:cxn>
                <a:cxn ang="T14">
                  <a:pos x="T8" y="T9"/>
                </a:cxn>
              </a:cxnLst>
              <a:rect l="T15" t="T16" r="T17" b="T18"/>
              <a:pathLst>
                <a:path w="192" h="8">
                  <a:moveTo>
                    <a:pt x="192" y="0"/>
                  </a:moveTo>
                  <a:lnTo>
                    <a:pt x="0" y="0"/>
                  </a:lnTo>
                  <a:lnTo>
                    <a:pt x="24" y="8"/>
                  </a:lnTo>
                  <a:lnTo>
                    <a:pt x="192" y="8"/>
                  </a:lnTo>
                  <a:lnTo>
                    <a:pt x="192" y="0"/>
                  </a:lnTo>
                  <a:close/>
                </a:path>
              </a:pathLst>
            </a:custGeom>
            <a:solidFill>
              <a:srgbClr val="000000"/>
            </a:solidFill>
            <a:ln w="9525">
              <a:noFill/>
              <a:round/>
              <a:headEnd/>
              <a:tailEnd/>
            </a:ln>
          </p:spPr>
          <p:txBody>
            <a:bodyPr>
              <a:prstTxWarp prst="textNoShape">
                <a:avLst/>
              </a:prstTxWarp>
            </a:bodyPr>
            <a:lstStyle/>
            <a:p>
              <a:endParaRPr lang="en-US"/>
            </a:p>
          </p:txBody>
        </p:sp>
        <p:sp>
          <p:nvSpPr>
            <p:cNvPr id="86" name="Freeform 52">
              <a:extLst>
                <a:ext uri="{FF2B5EF4-FFF2-40B4-BE49-F238E27FC236}">
                  <a16:creationId xmlns:a16="http://schemas.microsoft.com/office/drawing/2014/main" id="{CB2C2CA5-036E-A946-9009-AEEE64B4C781}"/>
                </a:ext>
              </a:extLst>
            </p:cNvPr>
            <p:cNvSpPr>
              <a:spLocks/>
            </p:cNvSpPr>
            <p:nvPr/>
          </p:nvSpPr>
          <p:spPr bwMode="auto">
            <a:xfrm>
              <a:off x="1477" y="1194"/>
              <a:ext cx="192" cy="24"/>
            </a:xfrm>
            <a:custGeom>
              <a:avLst/>
              <a:gdLst>
                <a:gd name="T0" fmla="*/ 0 w 192"/>
                <a:gd name="T1" fmla="*/ 0 h 24"/>
                <a:gd name="T2" fmla="*/ 192 w 192"/>
                <a:gd name="T3" fmla="*/ 0 h 24"/>
                <a:gd name="T4" fmla="*/ 192 w 192"/>
                <a:gd name="T5" fmla="*/ 24 h 24"/>
                <a:gd name="T6" fmla="*/ 24 w 192"/>
                <a:gd name="T7" fmla="*/ 24 h 24"/>
                <a:gd name="T8" fmla="*/ 0 w 192"/>
                <a:gd name="T9" fmla="*/ 0 h 24"/>
                <a:gd name="T10" fmla="*/ 0 60000 65536"/>
                <a:gd name="T11" fmla="*/ 0 60000 65536"/>
                <a:gd name="T12" fmla="*/ 0 60000 65536"/>
                <a:gd name="T13" fmla="*/ 0 60000 65536"/>
                <a:gd name="T14" fmla="*/ 0 60000 65536"/>
                <a:gd name="T15" fmla="*/ 0 w 192"/>
                <a:gd name="T16" fmla="*/ 0 h 24"/>
                <a:gd name="T17" fmla="*/ 192 w 192"/>
                <a:gd name="T18" fmla="*/ 24 h 24"/>
              </a:gdLst>
              <a:ahLst/>
              <a:cxnLst>
                <a:cxn ang="T10">
                  <a:pos x="T0" y="T1"/>
                </a:cxn>
                <a:cxn ang="T11">
                  <a:pos x="T2" y="T3"/>
                </a:cxn>
                <a:cxn ang="T12">
                  <a:pos x="T4" y="T5"/>
                </a:cxn>
                <a:cxn ang="T13">
                  <a:pos x="T6" y="T7"/>
                </a:cxn>
                <a:cxn ang="T14">
                  <a:pos x="T8" y="T9"/>
                </a:cxn>
              </a:cxnLst>
              <a:rect l="T15" t="T16" r="T17" b="T18"/>
              <a:pathLst>
                <a:path w="192" h="24">
                  <a:moveTo>
                    <a:pt x="0" y="0"/>
                  </a:moveTo>
                  <a:lnTo>
                    <a:pt x="192" y="0"/>
                  </a:lnTo>
                  <a:lnTo>
                    <a:pt x="192" y="24"/>
                  </a:lnTo>
                  <a:lnTo>
                    <a:pt x="24" y="24"/>
                  </a:lnTo>
                  <a:lnTo>
                    <a:pt x="0" y="0"/>
                  </a:lnTo>
                  <a:close/>
                </a:path>
              </a:pathLst>
            </a:custGeom>
            <a:solidFill>
              <a:srgbClr val="000000"/>
            </a:solidFill>
            <a:ln w="9525">
              <a:noFill/>
              <a:round/>
              <a:headEnd/>
              <a:tailEnd/>
            </a:ln>
          </p:spPr>
          <p:txBody>
            <a:bodyPr>
              <a:prstTxWarp prst="textNoShape">
                <a:avLst/>
              </a:prstTxWarp>
            </a:bodyPr>
            <a:lstStyle/>
            <a:p>
              <a:endParaRPr lang="en-US"/>
            </a:p>
          </p:txBody>
        </p:sp>
        <p:sp>
          <p:nvSpPr>
            <p:cNvPr id="87" name="Freeform 53">
              <a:extLst>
                <a:ext uri="{FF2B5EF4-FFF2-40B4-BE49-F238E27FC236}">
                  <a16:creationId xmlns:a16="http://schemas.microsoft.com/office/drawing/2014/main" id="{3704B343-9219-2741-8544-DA3CC59D1A8F}"/>
                </a:ext>
              </a:extLst>
            </p:cNvPr>
            <p:cNvSpPr>
              <a:spLocks/>
            </p:cNvSpPr>
            <p:nvPr/>
          </p:nvSpPr>
          <p:spPr bwMode="auto">
            <a:xfrm>
              <a:off x="1509" y="1314"/>
              <a:ext cx="152" cy="24"/>
            </a:xfrm>
            <a:custGeom>
              <a:avLst/>
              <a:gdLst>
                <a:gd name="T0" fmla="*/ 96 w 152"/>
                <a:gd name="T1" fmla="*/ 24 h 24"/>
                <a:gd name="T2" fmla="*/ 96 w 152"/>
                <a:gd name="T3" fmla="*/ 16 h 24"/>
                <a:gd name="T4" fmla="*/ 144 w 152"/>
                <a:gd name="T5" fmla="*/ 16 h 24"/>
                <a:gd name="T6" fmla="*/ 152 w 152"/>
                <a:gd name="T7" fmla="*/ 8 h 24"/>
                <a:gd name="T8" fmla="*/ 96 w 152"/>
                <a:gd name="T9" fmla="*/ 8 h 24"/>
                <a:gd name="T10" fmla="*/ 96 w 152"/>
                <a:gd name="T11" fmla="*/ 0 h 24"/>
                <a:gd name="T12" fmla="*/ 48 w 152"/>
                <a:gd name="T13" fmla="*/ 0 h 24"/>
                <a:gd name="T14" fmla="*/ 48 w 152"/>
                <a:gd name="T15" fmla="*/ 8 h 24"/>
                <a:gd name="T16" fmla="*/ 0 w 152"/>
                <a:gd name="T17" fmla="*/ 8 h 24"/>
                <a:gd name="T18" fmla="*/ 0 w 152"/>
                <a:gd name="T19" fmla="*/ 16 h 24"/>
                <a:gd name="T20" fmla="*/ 48 w 152"/>
                <a:gd name="T21" fmla="*/ 16 h 24"/>
                <a:gd name="T22" fmla="*/ 48 w 152"/>
                <a:gd name="T23" fmla="*/ 24 h 24"/>
                <a:gd name="T24" fmla="*/ 96 w 152"/>
                <a:gd name="T25" fmla="*/ 24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24"/>
                <a:gd name="T41" fmla="*/ 152 w 15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24">
                  <a:moveTo>
                    <a:pt x="96" y="24"/>
                  </a:moveTo>
                  <a:lnTo>
                    <a:pt x="96" y="16"/>
                  </a:lnTo>
                  <a:lnTo>
                    <a:pt x="144" y="16"/>
                  </a:lnTo>
                  <a:lnTo>
                    <a:pt x="152" y="8"/>
                  </a:lnTo>
                  <a:lnTo>
                    <a:pt x="96" y="8"/>
                  </a:lnTo>
                  <a:lnTo>
                    <a:pt x="96" y="0"/>
                  </a:lnTo>
                  <a:lnTo>
                    <a:pt x="48" y="0"/>
                  </a:lnTo>
                  <a:lnTo>
                    <a:pt x="48" y="8"/>
                  </a:lnTo>
                  <a:lnTo>
                    <a:pt x="0" y="8"/>
                  </a:lnTo>
                  <a:lnTo>
                    <a:pt x="0" y="16"/>
                  </a:lnTo>
                  <a:lnTo>
                    <a:pt x="48" y="16"/>
                  </a:lnTo>
                  <a:lnTo>
                    <a:pt x="48" y="24"/>
                  </a:lnTo>
                  <a:lnTo>
                    <a:pt x="96" y="24"/>
                  </a:lnTo>
                  <a:close/>
                </a:path>
              </a:pathLst>
            </a:custGeom>
            <a:solidFill>
              <a:srgbClr val="000000"/>
            </a:solidFill>
            <a:ln w="9525">
              <a:noFill/>
              <a:round/>
              <a:headEnd/>
              <a:tailEnd/>
            </a:ln>
          </p:spPr>
          <p:txBody>
            <a:bodyPr>
              <a:prstTxWarp prst="textNoShape">
                <a:avLst/>
              </a:prstTxWarp>
            </a:bodyPr>
            <a:lstStyle/>
            <a:p>
              <a:endParaRPr lang="en-US"/>
            </a:p>
          </p:txBody>
        </p:sp>
        <p:sp>
          <p:nvSpPr>
            <p:cNvPr id="88" name="Freeform 54">
              <a:extLst>
                <a:ext uri="{FF2B5EF4-FFF2-40B4-BE49-F238E27FC236}">
                  <a16:creationId xmlns:a16="http://schemas.microsoft.com/office/drawing/2014/main" id="{317C8E34-2AB6-5F46-9F79-C86EB37C0CC4}"/>
                </a:ext>
              </a:extLst>
            </p:cNvPr>
            <p:cNvSpPr>
              <a:spLocks/>
            </p:cNvSpPr>
            <p:nvPr/>
          </p:nvSpPr>
          <p:spPr bwMode="auto">
            <a:xfrm>
              <a:off x="1517" y="1226"/>
              <a:ext cx="32" cy="32"/>
            </a:xfrm>
            <a:custGeom>
              <a:avLst/>
              <a:gdLst>
                <a:gd name="T0" fmla="*/ 32 w 32"/>
                <a:gd name="T1" fmla="*/ 0 h 32"/>
                <a:gd name="T2" fmla="*/ 24 w 32"/>
                <a:gd name="T3" fmla="*/ 32 h 32"/>
                <a:gd name="T4" fmla="*/ 0 w 32"/>
                <a:gd name="T5" fmla="*/ 32 h 32"/>
                <a:gd name="T6" fmla="*/ 8 w 32"/>
                <a:gd name="T7" fmla="*/ 0 h 32"/>
                <a:gd name="T8" fmla="*/ 32 w 32"/>
                <a:gd name="T9" fmla="*/ 0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32" y="0"/>
                  </a:moveTo>
                  <a:lnTo>
                    <a:pt x="24" y="32"/>
                  </a:lnTo>
                  <a:lnTo>
                    <a:pt x="0" y="32"/>
                  </a:lnTo>
                  <a:lnTo>
                    <a:pt x="8" y="0"/>
                  </a:lnTo>
                  <a:lnTo>
                    <a:pt x="32" y="0"/>
                  </a:lnTo>
                  <a:close/>
                </a:path>
              </a:pathLst>
            </a:custGeom>
            <a:solidFill>
              <a:srgbClr val="000000"/>
            </a:solidFill>
            <a:ln w="9525">
              <a:noFill/>
              <a:round/>
              <a:headEnd/>
              <a:tailEnd/>
            </a:ln>
          </p:spPr>
          <p:txBody>
            <a:bodyPr>
              <a:prstTxWarp prst="textNoShape">
                <a:avLst/>
              </a:prstTxWarp>
            </a:bodyPr>
            <a:lstStyle/>
            <a:p>
              <a:endParaRPr lang="en-US"/>
            </a:p>
          </p:txBody>
        </p:sp>
        <p:sp>
          <p:nvSpPr>
            <p:cNvPr id="89" name="Freeform 55">
              <a:extLst>
                <a:ext uri="{FF2B5EF4-FFF2-40B4-BE49-F238E27FC236}">
                  <a16:creationId xmlns:a16="http://schemas.microsoft.com/office/drawing/2014/main" id="{3EE525EB-99D3-7641-B513-E73DA90DFCD1}"/>
                </a:ext>
              </a:extLst>
            </p:cNvPr>
            <p:cNvSpPr>
              <a:spLocks/>
            </p:cNvSpPr>
            <p:nvPr/>
          </p:nvSpPr>
          <p:spPr bwMode="auto">
            <a:xfrm>
              <a:off x="1473" y="1206"/>
              <a:ext cx="192" cy="48"/>
            </a:xfrm>
            <a:custGeom>
              <a:avLst/>
              <a:gdLst>
                <a:gd name="T0" fmla="*/ 24 w 192"/>
                <a:gd name="T1" fmla="*/ 0 h 48"/>
                <a:gd name="T2" fmla="*/ 0 w 192"/>
                <a:gd name="T3" fmla="*/ 48 h 48"/>
                <a:gd name="T4" fmla="*/ 192 w 192"/>
                <a:gd name="T5" fmla="*/ 48 h 48"/>
                <a:gd name="T6" fmla="*/ 192 w 192"/>
                <a:gd name="T7" fmla="*/ 0 h 48"/>
                <a:gd name="T8" fmla="*/ 24 w 192"/>
                <a:gd name="T9" fmla="*/ 0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24" y="0"/>
                  </a:moveTo>
                  <a:lnTo>
                    <a:pt x="0" y="48"/>
                  </a:lnTo>
                  <a:lnTo>
                    <a:pt x="192" y="48"/>
                  </a:lnTo>
                  <a:lnTo>
                    <a:pt x="192" y="0"/>
                  </a:lnTo>
                  <a:lnTo>
                    <a:pt x="24" y="0"/>
                  </a:lnTo>
                  <a:close/>
                </a:path>
              </a:pathLst>
            </a:custGeom>
            <a:noFill/>
            <a:ln w="12700">
              <a:solidFill>
                <a:srgbClr val="000000"/>
              </a:solidFill>
              <a:round/>
              <a:headEnd/>
              <a:tailEnd/>
            </a:ln>
          </p:spPr>
          <p:txBody>
            <a:bodyPr>
              <a:prstTxWarp prst="textNoShape">
                <a:avLst/>
              </a:prstTxWarp>
            </a:bodyPr>
            <a:lstStyle/>
            <a:p>
              <a:endParaRPr lang="en-US"/>
            </a:p>
          </p:txBody>
        </p:sp>
        <p:sp>
          <p:nvSpPr>
            <p:cNvPr id="90" name="Rectangle 56">
              <a:extLst>
                <a:ext uri="{FF2B5EF4-FFF2-40B4-BE49-F238E27FC236}">
                  <a16:creationId xmlns:a16="http://schemas.microsoft.com/office/drawing/2014/main" id="{D7EB53D9-FA98-8B48-97FB-0FBE346E748A}"/>
                </a:ext>
              </a:extLst>
            </p:cNvPr>
            <p:cNvSpPr>
              <a:spLocks noChangeArrowheads="1"/>
            </p:cNvSpPr>
            <p:nvPr/>
          </p:nvSpPr>
          <p:spPr bwMode="auto">
            <a:xfrm>
              <a:off x="1513" y="1462"/>
              <a:ext cx="136" cy="208"/>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91" name="Rectangle 57">
              <a:extLst>
                <a:ext uri="{FF2B5EF4-FFF2-40B4-BE49-F238E27FC236}">
                  <a16:creationId xmlns:a16="http://schemas.microsoft.com/office/drawing/2014/main" id="{5FFE0A93-7FD9-E24C-AE74-2345F6FC1876}"/>
                </a:ext>
              </a:extLst>
            </p:cNvPr>
            <p:cNvSpPr>
              <a:spLocks noChangeArrowheads="1"/>
            </p:cNvSpPr>
            <p:nvPr/>
          </p:nvSpPr>
          <p:spPr bwMode="auto">
            <a:xfrm>
              <a:off x="1477" y="1794"/>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sp>
          <p:nvSpPr>
            <p:cNvPr id="92" name="Rectangle 58">
              <a:extLst>
                <a:ext uri="{FF2B5EF4-FFF2-40B4-BE49-F238E27FC236}">
                  <a16:creationId xmlns:a16="http://schemas.microsoft.com/office/drawing/2014/main" id="{DF65A3BD-76F9-DB4D-927B-41ED42BB8296}"/>
                </a:ext>
              </a:extLst>
            </p:cNvPr>
            <p:cNvSpPr>
              <a:spLocks noChangeArrowheads="1"/>
            </p:cNvSpPr>
            <p:nvPr/>
          </p:nvSpPr>
          <p:spPr bwMode="auto">
            <a:xfrm>
              <a:off x="1477" y="1858"/>
              <a:ext cx="192" cy="40"/>
            </a:xfrm>
            <a:prstGeom prst="rect">
              <a:avLst/>
            </a:prstGeom>
            <a:solidFill>
              <a:srgbClr val="D9D9D9"/>
            </a:solidFill>
            <a:ln w="9525">
              <a:noFill/>
              <a:miter lim="800000"/>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422861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Link Layer View</a:t>
            </a:r>
            <a:endParaRPr lang="en-US" dirty="0"/>
          </a:p>
        </p:txBody>
      </p:sp>
      <p:sp>
        <p:nvSpPr>
          <p:cNvPr id="55299" name="Rectangle 3"/>
          <p:cNvSpPr>
            <a:spLocks noGrp="1" noChangeArrowheads="1"/>
          </p:cNvSpPr>
          <p:nvPr>
            <p:ph idx="1"/>
          </p:nvPr>
        </p:nvSpPr>
        <p:spPr>
          <a:xfrm>
            <a:off x="163037" y="2881745"/>
            <a:ext cx="8915534" cy="3787342"/>
          </a:xfrm>
        </p:spPr>
        <p:txBody>
          <a:bodyPr>
            <a:normAutofit/>
          </a:bodyPr>
          <a:lstStyle/>
          <a:p>
            <a:r>
              <a:rPr lang="en-US" b="1" dirty="0"/>
              <a:t>Link layer</a:t>
            </a:r>
            <a:r>
              <a:rPr lang="en-US" dirty="0"/>
              <a:t>’s job: Get a packet transmitted across some communication medium to </a:t>
            </a:r>
            <a:r>
              <a:rPr lang="en-US" b="1" dirty="0"/>
              <a:t>next hop</a:t>
            </a:r>
          </a:p>
          <a:p>
            <a:r>
              <a:rPr lang="en-US" dirty="0"/>
              <a:t>Different medium </a:t>
            </a:r>
            <a:r>
              <a:rPr lang="en-US" dirty="0">
                <a:sym typeface="Symbol" charset="2"/>
              </a:rPr>
              <a:t> different link layer protocol</a:t>
            </a:r>
          </a:p>
        </p:txBody>
      </p:sp>
      <p:sp>
        <p:nvSpPr>
          <p:cNvPr id="3" name="Footer Placeholder 2"/>
          <p:cNvSpPr>
            <a:spLocks noGrp="1"/>
          </p:cNvSpPr>
          <p:nvPr>
            <p:ph type="ftr" sz="quarter" idx="11"/>
          </p:nvPr>
        </p:nvSpPr>
        <p:spPr/>
        <p:txBody>
          <a:bodyPr/>
          <a:lstStyle/>
          <a:p>
            <a:r>
              <a:rPr lang="nl-NL" dirty="0"/>
              <a:t>CS118 - Winter 2025</a:t>
            </a:r>
            <a:endParaRPr lang="en-US" dirty="0"/>
          </a:p>
        </p:txBody>
      </p:sp>
      <p:sp>
        <p:nvSpPr>
          <p:cNvPr id="4" name="Slide Number Placeholder 3">
            <a:extLst>
              <a:ext uri="{FF2B5EF4-FFF2-40B4-BE49-F238E27FC236}">
                <a16:creationId xmlns:a16="http://schemas.microsoft.com/office/drawing/2014/main" id="{7D7D27B9-26A7-514F-99E3-811D98759AC4}"/>
              </a:ext>
            </a:extLst>
          </p:cNvPr>
          <p:cNvSpPr>
            <a:spLocks noGrp="1"/>
          </p:cNvSpPr>
          <p:nvPr>
            <p:ph type="sldNum" sz="quarter" idx="12"/>
          </p:nvPr>
        </p:nvSpPr>
        <p:spPr/>
        <p:txBody>
          <a:bodyPr/>
          <a:lstStyle/>
          <a:p>
            <a:fld id="{5839C53E-9712-814C-9BC8-2C6C5C482B7D}" type="slidenum">
              <a:rPr lang="en-US" smtClean="0"/>
              <a:pPr/>
              <a:t>21</a:t>
            </a:fld>
            <a:endParaRPr lang="en-US" dirty="0"/>
          </a:p>
        </p:txBody>
      </p:sp>
      <p:cxnSp>
        <p:nvCxnSpPr>
          <p:cNvPr id="55303" name="AutoShape 4"/>
          <p:cNvCxnSpPr>
            <a:cxnSpLocks noChangeShapeType="1"/>
          </p:cNvCxnSpPr>
          <p:nvPr/>
        </p:nvCxnSpPr>
        <p:spPr bwMode="auto">
          <a:xfrm flipH="1">
            <a:off x="1690731" y="2040732"/>
            <a:ext cx="1804987" cy="0"/>
          </a:xfrm>
          <a:prstGeom prst="straightConnector1">
            <a:avLst/>
          </a:prstGeom>
          <a:noFill/>
          <a:ln w="57150">
            <a:solidFill>
              <a:schemeClr val="tx1"/>
            </a:solidFill>
            <a:round/>
            <a:headEnd/>
            <a:tailEnd/>
          </a:ln>
        </p:spPr>
      </p:cxnSp>
      <p:pic>
        <p:nvPicPr>
          <p:cNvPr id="55304"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3356" y="1781969"/>
            <a:ext cx="587375" cy="517525"/>
          </a:xfrm>
          <a:prstGeom prst="rect">
            <a:avLst/>
          </a:prstGeom>
          <a:noFill/>
          <a:ln w="12700">
            <a:noFill/>
            <a:miter lim="800000"/>
            <a:headEnd/>
            <a:tailEnd/>
          </a:ln>
        </p:spPr>
      </p:pic>
      <p:pic>
        <p:nvPicPr>
          <p:cNvPr id="55305" name="Picture 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5718" y="1781969"/>
            <a:ext cx="587375" cy="517525"/>
          </a:xfrm>
          <a:prstGeom prst="rect">
            <a:avLst/>
          </a:prstGeom>
          <a:noFill/>
          <a:ln w="12700">
            <a:noFill/>
            <a:miter lim="800000"/>
            <a:headEnd/>
            <a:tailEnd/>
          </a:ln>
        </p:spPr>
      </p:pic>
      <p:pic>
        <p:nvPicPr>
          <p:cNvPr id="9" name="Picture 8">
            <a:extLst>
              <a:ext uri="{FF2B5EF4-FFF2-40B4-BE49-F238E27FC236}">
                <a16:creationId xmlns:a16="http://schemas.microsoft.com/office/drawing/2014/main" id="{5C339F6B-66F8-4348-A98F-CBC46A502126}"/>
              </a:ext>
            </a:extLst>
          </p:cNvPr>
          <p:cNvPicPr>
            <a:picLocks noChangeAspect="1"/>
          </p:cNvPicPr>
          <p:nvPr/>
        </p:nvPicPr>
        <p:blipFill>
          <a:blip r:embed="rId4"/>
          <a:stretch>
            <a:fillRect/>
          </a:stretch>
        </p:blipFill>
        <p:spPr>
          <a:xfrm rot="16200000">
            <a:off x="7301849" y="1691001"/>
            <a:ext cx="501717" cy="357474"/>
          </a:xfrm>
          <a:prstGeom prst="rect">
            <a:avLst/>
          </a:prstGeom>
        </p:spPr>
      </p:pic>
      <p:pic>
        <p:nvPicPr>
          <p:cNvPr id="10" name="Picture 60">
            <a:extLst>
              <a:ext uri="{FF2B5EF4-FFF2-40B4-BE49-F238E27FC236}">
                <a16:creationId xmlns:a16="http://schemas.microsoft.com/office/drawing/2014/main" id="{A81EB6E9-DC25-624D-8F1A-D5E491842357}"/>
              </a:ext>
            </a:extLst>
          </p:cNvPr>
          <p:cNvPicPr>
            <a:picLocks noChangeAspect="1" noChangeArrowheads="1"/>
          </p:cNvPicPr>
          <p:nvPr/>
        </p:nvPicPr>
        <p:blipFill>
          <a:blip r:embed="rId5"/>
          <a:srcRect/>
          <a:stretch>
            <a:fillRect/>
          </a:stretch>
        </p:blipFill>
        <p:spPr bwMode="auto">
          <a:xfrm>
            <a:off x="7602728" y="1538869"/>
            <a:ext cx="940568" cy="824023"/>
          </a:xfrm>
          <a:prstGeom prst="rect">
            <a:avLst/>
          </a:prstGeom>
          <a:noFill/>
          <a:ln w="9525">
            <a:noFill/>
            <a:miter lim="800000"/>
            <a:headEnd/>
            <a:tailEnd/>
          </a:ln>
        </p:spPr>
      </p:pic>
      <p:pic>
        <p:nvPicPr>
          <p:cNvPr id="11" name="Picture 10">
            <a:extLst>
              <a:ext uri="{FF2B5EF4-FFF2-40B4-BE49-F238E27FC236}">
                <a16:creationId xmlns:a16="http://schemas.microsoft.com/office/drawing/2014/main" id="{18AE035C-5CC9-B949-AAF6-2C5B8B7A49E0}"/>
              </a:ext>
            </a:extLst>
          </p:cNvPr>
          <p:cNvPicPr>
            <a:picLocks noChangeAspect="1"/>
          </p:cNvPicPr>
          <p:nvPr/>
        </p:nvPicPr>
        <p:blipFill>
          <a:blip r:embed="rId6">
            <a:duotone>
              <a:schemeClr val="accent2">
                <a:shade val="45000"/>
                <a:satMod val="135000"/>
              </a:schemeClr>
              <a:prstClr val="white"/>
            </a:duotone>
          </a:blip>
          <a:stretch>
            <a:fillRect/>
          </a:stretch>
        </p:blipFill>
        <p:spPr>
          <a:xfrm>
            <a:off x="5154540" y="1653984"/>
            <a:ext cx="879115" cy="879115"/>
          </a:xfrm>
          <a:prstGeom prst="rect">
            <a:avLst/>
          </a:prstGeom>
        </p:spPr>
      </p:pic>
      <p:cxnSp>
        <p:nvCxnSpPr>
          <p:cNvPr id="5" name="Straight Connector 4">
            <a:extLst>
              <a:ext uri="{FF2B5EF4-FFF2-40B4-BE49-F238E27FC236}">
                <a16:creationId xmlns:a16="http://schemas.microsoft.com/office/drawing/2014/main" id="{A6CA2F10-06C6-DF49-9FEC-AB882AFEF2E1}"/>
              </a:ext>
            </a:extLst>
          </p:cNvPr>
          <p:cNvCxnSpPr>
            <a:cxnSpLocks/>
          </p:cNvCxnSpPr>
          <p:nvPr/>
        </p:nvCxnSpPr>
        <p:spPr bwMode="auto">
          <a:xfrm>
            <a:off x="5935846" y="1822851"/>
            <a:ext cx="1433563" cy="0"/>
          </a:xfrm>
          <a:prstGeom prst="line">
            <a:avLst/>
          </a:prstGeom>
          <a:noFill/>
          <a:ln w="152400" cap="flat" cmpd="sng" algn="ctr">
            <a:solidFill>
              <a:schemeClr val="accent2">
                <a:lumMod val="20000"/>
                <a:lumOff val="80000"/>
              </a:schemeClr>
            </a:solidFill>
            <a:prstDash val="sysDot"/>
            <a:round/>
            <a:headEnd type="none" w="med" len="med"/>
            <a:tailEnd type="none" w="med" len="med"/>
          </a:ln>
          <a:effectLst/>
        </p:spPr>
      </p:cxnSp>
      <p:grpSp>
        <p:nvGrpSpPr>
          <p:cNvPr id="13" name="Group 5">
            <a:extLst>
              <a:ext uri="{FF2B5EF4-FFF2-40B4-BE49-F238E27FC236}">
                <a16:creationId xmlns:a16="http://schemas.microsoft.com/office/drawing/2014/main" id="{AC2CB620-7164-074C-A6B7-1A229935EB34}"/>
              </a:ext>
            </a:extLst>
          </p:cNvPr>
          <p:cNvGrpSpPr>
            <a:grpSpLocks/>
          </p:cNvGrpSpPr>
          <p:nvPr/>
        </p:nvGrpSpPr>
        <p:grpSpPr bwMode="auto">
          <a:xfrm>
            <a:off x="8471659" y="-18472"/>
            <a:ext cx="644633" cy="1891455"/>
            <a:chOff x="2961" y="765"/>
            <a:chExt cx="1459" cy="2101"/>
          </a:xfrm>
        </p:grpSpPr>
        <p:sp>
          <p:nvSpPr>
            <p:cNvPr id="14" name="Rectangle 6">
              <a:extLst>
                <a:ext uri="{FF2B5EF4-FFF2-40B4-BE49-F238E27FC236}">
                  <a16:creationId xmlns:a16="http://schemas.microsoft.com/office/drawing/2014/main" id="{DF6BD879-21D8-534A-AF55-5DF1DB29E311}"/>
                </a:ext>
              </a:extLst>
            </p:cNvPr>
            <p:cNvSpPr>
              <a:spLocks noChangeArrowheads="1"/>
            </p:cNvSpPr>
            <p:nvPr/>
          </p:nvSpPr>
          <p:spPr bwMode="auto">
            <a:xfrm>
              <a:off x="3080" y="888"/>
              <a:ext cx="1192" cy="1928"/>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 Box 7">
              <a:extLst>
                <a:ext uri="{FF2B5EF4-FFF2-40B4-BE49-F238E27FC236}">
                  <a16:creationId xmlns:a16="http://schemas.microsoft.com/office/drawing/2014/main" id="{AE2EA517-2A23-044C-9ABB-BA71F9289247}"/>
                </a:ext>
              </a:extLst>
            </p:cNvPr>
            <p:cNvSpPr txBox="1">
              <a:spLocks noChangeArrowheads="1"/>
            </p:cNvSpPr>
            <p:nvPr/>
          </p:nvSpPr>
          <p:spPr bwMode="auto">
            <a:xfrm>
              <a:off x="2961" y="765"/>
              <a:ext cx="1459" cy="2101"/>
            </a:xfrm>
            <a:prstGeom prst="rect">
              <a:avLst/>
            </a:prstGeom>
            <a:noFill/>
            <a:ln w="9525">
              <a:noFill/>
              <a:miter lim="800000"/>
              <a:headEnd/>
              <a:tailEnd/>
            </a:ln>
          </p:spPr>
          <p:txBody>
            <a:bodyPr wrap="none">
              <a:prstTxWarp prst="textNoShape">
                <a:avLst/>
              </a:prstTxWarp>
              <a:spAutoFit/>
            </a:bodyPr>
            <a:lstStyle/>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apps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trans</a:t>
              </a:r>
            </a:p>
            <a:p>
              <a:pPr algn="ctr">
                <a:lnSpc>
                  <a:spcPct val="15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net</a:t>
              </a:r>
            </a:p>
            <a:p>
              <a:pPr algn="ctr">
                <a:lnSpc>
                  <a:spcPct val="150000"/>
                </a:lnSpc>
              </a:pPr>
              <a:r>
                <a:rPr lang="en-US" sz="16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link</a:t>
              </a:r>
            </a:p>
            <a:p>
              <a:pPr algn="ctr">
                <a:lnSpc>
                  <a:spcPct val="150000"/>
                </a:lnSpc>
              </a:pPr>
              <a:r>
                <a:rPr lang="en-US" sz="16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phy</a:t>
              </a:r>
              <a:endParaRPr lang="en-US" sz="16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Line 8">
              <a:extLst>
                <a:ext uri="{FF2B5EF4-FFF2-40B4-BE49-F238E27FC236}">
                  <a16:creationId xmlns:a16="http://schemas.microsoft.com/office/drawing/2014/main" id="{55679DEB-9CC0-F44F-858A-1D93672B93A5}"/>
                </a:ext>
              </a:extLst>
            </p:cNvPr>
            <p:cNvSpPr>
              <a:spLocks noChangeShapeType="1"/>
            </p:cNvSpPr>
            <p:nvPr/>
          </p:nvSpPr>
          <p:spPr bwMode="auto">
            <a:xfrm>
              <a:off x="3092" y="1277"/>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Line 9">
              <a:extLst>
                <a:ext uri="{FF2B5EF4-FFF2-40B4-BE49-F238E27FC236}">
                  <a16:creationId xmlns:a16="http://schemas.microsoft.com/office/drawing/2014/main" id="{1F0ED2C0-5965-6F44-8964-C19CF9C34C11}"/>
                </a:ext>
              </a:extLst>
            </p:cNvPr>
            <p:cNvSpPr>
              <a:spLocks noChangeShapeType="1"/>
            </p:cNvSpPr>
            <p:nvPr/>
          </p:nvSpPr>
          <p:spPr bwMode="auto">
            <a:xfrm>
              <a:off x="3100" y="165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Line 10">
              <a:extLst>
                <a:ext uri="{FF2B5EF4-FFF2-40B4-BE49-F238E27FC236}">
                  <a16:creationId xmlns:a16="http://schemas.microsoft.com/office/drawing/2014/main" id="{BD33A0E6-5CF8-6B42-96ED-D2C3671890F9}"/>
                </a:ext>
              </a:extLst>
            </p:cNvPr>
            <p:cNvSpPr>
              <a:spLocks noChangeShapeType="1"/>
            </p:cNvSpPr>
            <p:nvPr/>
          </p:nvSpPr>
          <p:spPr bwMode="auto">
            <a:xfrm>
              <a:off x="3116" y="2039"/>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Line 11">
              <a:extLst>
                <a:ext uri="{FF2B5EF4-FFF2-40B4-BE49-F238E27FC236}">
                  <a16:creationId xmlns:a16="http://schemas.microsoft.com/office/drawing/2014/main" id="{8D78D6DA-B2C5-6B49-8A67-9BADF4062DFB}"/>
                </a:ext>
              </a:extLst>
            </p:cNvPr>
            <p:cNvSpPr>
              <a:spLocks noChangeShapeType="1"/>
            </p:cNvSpPr>
            <p:nvPr/>
          </p:nvSpPr>
          <p:spPr bwMode="auto">
            <a:xfrm>
              <a:off x="3078" y="2420"/>
              <a:ext cx="1188" cy="0"/>
            </a:xfrm>
            <a:prstGeom prst="line">
              <a:avLst/>
            </a:prstGeom>
            <a:noFill/>
            <a:ln w="38100">
              <a:solidFill>
                <a:schemeClr val="accent2"/>
              </a:solidFill>
              <a:round/>
              <a:headEnd/>
              <a:tailEnd/>
            </a:ln>
          </p:spPr>
          <p:txBody>
            <a:bodyPr wrap="none" anchor="ctr">
              <a:prstTxWarp prst="textNoShape">
                <a:avLst/>
              </a:prstTxWarp>
            </a:bodyPr>
            <a:lstStyle/>
            <a:p>
              <a:pPr>
                <a:lnSpc>
                  <a:spcPct val="150000"/>
                </a:lnSpc>
              </a:pP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25189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protocol “layer” really means</a:t>
            </a:r>
          </a:p>
        </p:txBody>
      </p:sp>
      <p:sp>
        <p:nvSpPr>
          <p:cNvPr id="5" name="Rectangle 4"/>
          <p:cNvSpPr/>
          <p:nvPr/>
        </p:nvSpPr>
        <p:spPr bwMode="auto">
          <a:xfrm>
            <a:off x="6608294" y="4843586"/>
            <a:ext cx="1663311" cy="1000183"/>
          </a:xfrm>
          <a:prstGeom prst="rect">
            <a:avLst/>
          </a:prstGeom>
          <a:noFill/>
          <a:ln w="1905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FF"/>
                </a:solidFill>
                <a:effectLst/>
                <a:latin typeface="Arial" pitchFamily="-65" charset="0"/>
              </a:rPr>
              <a:t>Application</a:t>
            </a:r>
          </a:p>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FF"/>
                </a:solidFill>
                <a:effectLst/>
                <a:latin typeface="Arial" pitchFamily="-65" charset="0"/>
              </a:rPr>
              <a:t>data</a:t>
            </a:r>
          </a:p>
        </p:txBody>
      </p:sp>
      <p:sp>
        <p:nvSpPr>
          <p:cNvPr id="7" name="Rectangle 6"/>
          <p:cNvSpPr/>
          <p:nvPr/>
        </p:nvSpPr>
        <p:spPr bwMode="auto">
          <a:xfrm>
            <a:off x="4967459" y="4776158"/>
            <a:ext cx="3360339" cy="1157515"/>
          </a:xfrm>
          <a:prstGeom prst="rect">
            <a:avLst/>
          </a:prstGeom>
          <a:noFill/>
          <a:ln w="19050"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accent1">
                    <a:lumMod val="75000"/>
                  </a:schemeClr>
                </a:solidFill>
                <a:effectLst/>
                <a:latin typeface="Arial" pitchFamily="-65" charset="0"/>
              </a:rPr>
              <a:t>Application </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accent1">
                    <a:lumMod val="75000"/>
                  </a:schemeClr>
                </a:solidFill>
                <a:latin typeface="Arial" pitchFamily="-65" charset="0"/>
              </a:rPr>
              <a:t>protocol</a:t>
            </a:r>
            <a:endParaRPr kumimoji="0" lang="en-US" b="0" i="0" u="none" strike="noStrike" cap="none" normalizeH="0" baseline="0" dirty="0">
              <a:ln>
                <a:noFill/>
              </a:ln>
              <a:solidFill>
                <a:schemeClr val="accent1">
                  <a:lumMod val="75000"/>
                </a:schemeClr>
              </a:solidFill>
              <a:effectLst/>
              <a:latin typeface="Arial" pitchFamily="-65" charset="0"/>
            </a:endParaRPr>
          </a:p>
        </p:txBody>
      </p:sp>
      <p:sp>
        <p:nvSpPr>
          <p:cNvPr id="8" name="Rectangle 7"/>
          <p:cNvSpPr/>
          <p:nvPr/>
        </p:nvSpPr>
        <p:spPr bwMode="auto">
          <a:xfrm>
            <a:off x="3562635" y="4708729"/>
            <a:ext cx="4821356" cy="1303610"/>
          </a:xfrm>
          <a:prstGeom prst="rect">
            <a:avLst/>
          </a:prstGeom>
          <a:noFill/>
          <a:ln w="19050" cap="flat" cmpd="sng" algn="ctr">
            <a:solidFill>
              <a:srgbClr val="800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800040"/>
                </a:solidFill>
                <a:effectLst/>
                <a:latin typeface="Arial" pitchFamily="-65" charset="0"/>
              </a:rPr>
              <a:t>Transport</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800040"/>
                </a:solidFill>
                <a:latin typeface="Arial" pitchFamily="-65" charset="0"/>
              </a:rPr>
              <a:t>protocol</a:t>
            </a:r>
            <a:endParaRPr kumimoji="0" lang="en-US" b="0" i="0" u="none" strike="noStrike" cap="none" normalizeH="0" baseline="0" dirty="0">
              <a:ln>
                <a:noFill/>
              </a:ln>
              <a:solidFill>
                <a:srgbClr val="800040"/>
              </a:solidFill>
              <a:effectLst/>
              <a:latin typeface="Arial" pitchFamily="-65" charset="0"/>
            </a:endParaRPr>
          </a:p>
        </p:txBody>
      </p:sp>
      <p:pic>
        <p:nvPicPr>
          <p:cNvPr id="9" name="Picture 8"/>
          <p:cNvPicPr>
            <a:picLocks noChangeAspect="1"/>
          </p:cNvPicPr>
          <p:nvPr/>
        </p:nvPicPr>
        <p:blipFill>
          <a:blip r:embed="rId2"/>
          <a:stretch>
            <a:fillRect/>
          </a:stretch>
        </p:blipFill>
        <p:spPr>
          <a:xfrm>
            <a:off x="402890" y="1551746"/>
            <a:ext cx="2627390" cy="1557888"/>
          </a:xfrm>
          <a:prstGeom prst="rect">
            <a:avLst/>
          </a:prstGeom>
        </p:spPr>
      </p:pic>
      <p:sp>
        <p:nvSpPr>
          <p:cNvPr id="10" name="Rectangle 9"/>
          <p:cNvSpPr/>
          <p:nvPr/>
        </p:nvSpPr>
        <p:spPr bwMode="auto">
          <a:xfrm>
            <a:off x="2191526" y="4652539"/>
            <a:ext cx="6254956" cy="141598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FF0000"/>
                </a:solidFill>
                <a:effectLst/>
                <a:latin typeface="Arial" pitchFamily="-65" charset="0"/>
              </a:rPr>
              <a:t>Network</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Arial" pitchFamily="-65" charset="0"/>
              </a:rPr>
              <a:t>protocol</a:t>
            </a:r>
            <a:endParaRPr kumimoji="0" lang="en-US" b="0" i="0" u="none" strike="noStrike" cap="none" normalizeH="0" baseline="0" dirty="0">
              <a:ln>
                <a:noFill/>
              </a:ln>
              <a:solidFill>
                <a:srgbClr val="FF0000"/>
              </a:solidFill>
              <a:effectLst/>
              <a:latin typeface="Arial" pitchFamily="-65" charset="0"/>
            </a:endParaRPr>
          </a:p>
        </p:txBody>
      </p:sp>
      <p:sp>
        <p:nvSpPr>
          <p:cNvPr id="11" name="Rectangle 10"/>
          <p:cNvSpPr/>
          <p:nvPr/>
        </p:nvSpPr>
        <p:spPr bwMode="auto">
          <a:xfrm>
            <a:off x="966520" y="4602655"/>
            <a:ext cx="7553692" cy="1510826"/>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FF6600"/>
                </a:solidFill>
                <a:effectLst/>
                <a:latin typeface="Arial" pitchFamily="-65" charset="0"/>
              </a:rPr>
              <a:t>Link</a:t>
            </a:r>
            <a:endParaRPr lang="en-US" dirty="0">
              <a:solidFill>
                <a:srgbClr val="FF6600"/>
              </a:solidFill>
              <a:latin typeface="Arial" pitchFamily="-65"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dirty="0">
                <a:ln>
                  <a:noFill/>
                </a:ln>
                <a:solidFill>
                  <a:srgbClr val="FF6600"/>
                </a:solidFill>
                <a:effectLst/>
                <a:latin typeface="Arial" pitchFamily="-65" charset="0"/>
              </a:rPr>
              <a:t>layer</a:t>
            </a:r>
            <a:endParaRPr kumimoji="0" lang="en-US" b="0" i="0" u="none" strike="noStrike" cap="none" normalizeH="0" baseline="0" dirty="0">
              <a:ln>
                <a:noFill/>
              </a:ln>
              <a:solidFill>
                <a:srgbClr val="FF6600"/>
              </a:solidFill>
              <a:effectLst/>
              <a:latin typeface="Arial" pitchFamily="-65"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6600"/>
                </a:solidFill>
                <a:latin typeface="Arial" pitchFamily="-65" charset="0"/>
              </a:rPr>
              <a:t>protocol</a:t>
            </a:r>
            <a:endParaRPr kumimoji="0" lang="en-US" b="0" i="0" u="none" strike="noStrike" cap="none" normalizeH="0" baseline="0" dirty="0">
              <a:ln>
                <a:noFill/>
              </a:ln>
              <a:solidFill>
                <a:srgbClr val="FF6600"/>
              </a:solidFill>
              <a:effectLst/>
              <a:latin typeface="Arial" pitchFamily="-65" charset="0"/>
            </a:endParaRPr>
          </a:p>
        </p:txBody>
      </p:sp>
      <p:pic>
        <p:nvPicPr>
          <p:cNvPr id="13" name="Picture 12"/>
          <p:cNvPicPr>
            <a:picLocks noChangeAspect="1"/>
          </p:cNvPicPr>
          <p:nvPr/>
        </p:nvPicPr>
        <p:blipFill>
          <a:blip r:embed="rId3"/>
          <a:stretch>
            <a:fillRect/>
          </a:stretch>
        </p:blipFill>
        <p:spPr>
          <a:xfrm>
            <a:off x="3732027" y="935666"/>
            <a:ext cx="2399391" cy="2138349"/>
          </a:xfrm>
          <a:prstGeom prst="rect">
            <a:avLst/>
          </a:prstGeom>
        </p:spPr>
      </p:pic>
      <p:sp>
        <p:nvSpPr>
          <p:cNvPr id="3" name="Footer Placeholder 2"/>
          <p:cNvSpPr>
            <a:spLocks noGrp="1"/>
          </p:cNvSpPr>
          <p:nvPr>
            <p:ph type="ftr" sz="quarter" idx="11"/>
          </p:nvPr>
        </p:nvSpPr>
        <p:spPr>
          <a:xfrm>
            <a:off x="7571232" y="6675661"/>
            <a:ext cx="1572768" cy="182339"/>
          </a:xfrm>
          <a:prstGeom prst="rect">
            <a:avLst/>
          </a:prstGeom>
        </p:spPr>
        <p:txBody>
          <a:bodyPr/>
          <a:lstStyle/>
          <a:p>
            <a:pPr>
              <a:defRPr/>
            </a:pPr>
            <a:r>
              <a:rPr lang="nl-NL" dirty="0"/>
              <a:t>CS118 - Winter 2025</a:t>
            </a:r>
            <a:endParaRPr lang="en-US" dirty="0"/>
          </a:p>
        </p:txBody>
      </p:sp>
      <p:sp>
        <p:nvSpPr>
          <p:cNvPr id="6" name="Slide Number Placeholder 5">
            <a:extLst>
              <a:ext uri="{FF2B5EF4-FFF2-40B4-BE49-F238E27FC236}">
                <a16:creationId xmlns:a16="http://schemas.microsoft.com/office/drawing/2014/main" id="{44588354-18BE-9843-809E-2290649E8B7F}"/>
              </a:ext>
            </a:extLst>
          </p:cNvPr>
          <p:cNvSpPr>
            <a:spLocks noGrp="1"/>
          </p:cNvSpPr>
          <p:nvPr>
            <p:ph type="sldNum" sz="quarter" idx="12"/>
          </p:nvPr>
        </p:nvSpPr>
        <p:spPr>
          <a:xfrm>
            <a:off x="4343400" y="6673850"/>
            <a:ext cx="457200" cy="184150"/>
          </a:xfrm>
          <a:prstGeom prst="rect">
            <a:avLst/>
          </a:prstGeom>
        </p:spPr>
        <p:txBody>
          <a:bodyPr/>
          <a:lstStyle/>
          <a:p>
            <a:pPr>
              <a:defRPr/>
            </a:pPr>
            <a:fld id="{B846B7D9-7BDB-7541-8325-00A37CD224A3}" type="slidenum">
              <a:rPr lang="en-US" smtClean="0"/>
              <a:pPr>
                <a:defRPr/>
              </a:pPr>
              <a:t>22</a:t>
            </a:fld>
            <a:endParaRPr lang="en-US" dirty="0"/>
          </a:p>
        </p:txBody>
      </p:sp>
      <p:grpSp>
        <p:nvGrpSpPr>
          <p:cNvPr id="12" name="Group 5">
            <a:extLst>
              <a:ext uri="{FF2B5EF4-FFF2-40B4-BE49-F238E27FC236}">
                <a16:creationId xmlns:a16="http://schemas.microsoft.com/office/drawing/2014/main" id="{0F6F3036-0DCC-1C46-93C9-BDA8900A61F3}"/>
              </a:ext>
            </a:extLst>
          </p:cNvPr>
          <p:cNvGrpSpPr>
            <a:grpSpLocks/>
          </p:cNvGrpSpPr>
          <p:nvPr/>
        </p:nvGrpSpPr>
        <p:grpSpPr bwMode="auto">
          <a:xfrm>
            <a:off x="6924970" y="833734"/>
            <a:ext cx="1898650" cy="3530600"/>
            <a:chOff x="3076" y="888"/>
            <a:chExt cx="1196" cy="2224"/>
          </a:xfrm>
        </p:grpSpPr>
        <p:sp>
          <p:nvSpPr>
            <p:cNvPr id="14" name="Rectangle 6">
              <a:extLst>
                <a:ext uri="{FF2B5EF4-FFF2-40B4-BE49-F238E27FC236}">
                  <a16:creationId xmlns:a16="http://schemas.microsoft.com/office/drawing/2014/main" id="{ADBDF6C8-0AF6-0D48-86D9-2F6B032961B6}"/>
                </a:ext>
              </a:extLst>
            </p:cNvPr>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endParaRPr lang="en-US"/>
            </a:p>
          </p:txBody>
        </p:sp>
        <p:sp>
          <p:nvSpPr>
            <p:cNvPr id="15" name="Text Box 7">
              <a:extLst>
                <a:ext uri="{FF2B5EF4-FFF2-40B4-BE49-F238E27FC236}">
                  <a16:creationId xmlns:a16="http://schemas.microsoft.com/office/drawing/2014/main" id="{E480108E-2CDF-2C46-A110-F25EEC67CA9C}"/>
                </a:ext>
              </a:extLst>
            </p:cNvPr>
            <p:cNvSpPr txBox="1">
              <a:spLocks noChangeArrowheads="1"/>
            </p:cNvSpPr>
            <p:nvPr/>
          </p:nvSpPr>
          <p:spPr bwMode="auto">
            <a:xfrm>
              <a:off x="3150" y="963"/>
              <a:ext cx="1069" cy="2029"/>
            </a:xfrm>
            <a:prstGeom prst="rect">
              <a:avLst/>
            </a:prstGeom>
            <a:noFill/>
            <a:ln w="9525">
              <a:noFill/>
              <a:miter lim="800000"/>
              <a:headEnd/>
              <a:tailEnd/>
            </a:ln>
          </p:spPr>
          <p:txBody>
            <a:bodyPr wrap="none">
              <a:prstTxWarp prst="textNoShape">
                <a:avLst/>
              </a:prstTxWarp>
              <a:spAutoFit/>
            </a:bodyPr>
            <a:lstStyle/>
            <a:p>
              <a:pPr algn="ctr">
                <a:lnSpc>
                  <a:spcPct val="95000"/>
                </a:lnSpc>
              </a:pPr>
              <a:r>
                <a:rPr lang="en-US" dirty="0">
                  <a:latin typeface="Comic Sans MS" charset="0"/>
                </a:rPr>
                <a:t>application</a:t>
              </a:r>
            </a:p>
            <a:p>
              <a:pPr algn="ctr">
                <a:lnSpc>
                  <a:spcPct val="95000"/>
                </a:lnSpc>
              </a:pPr>
              <a:endParaRPr lang="en-US" dirty="0">
                <a:latin typeface="Comic Sans MS" charset="0"/>
              </a:endParaRPr>
            </a:p>
            <a:p>
              <a:pPr algn="ctr">
                <a:lnSpc>
                  <a:spcPct val="95000"/>
                </a:lnSpc>
              </a:pPr>
              <a:r>
                <a:rPr lang="en-US" dirty="0">
                  <a:latin typeface="Comic Sans MS" charset="0"/>
                </a:rPr>
                <a:t>transport</a:t>
              </a:r>
            </a:p>
            <a:p>
              <a:pPr algn="ctr">
                <a:lnSpc>
                  <a:spcPct val="95000"/>
                </a:lnSpc>
              </a:pPr>
              <a:endParaRPr lang="en-US" dirty="0">
                <a:latin typeface="Comic Sans MS" charset="0"/>
              </a:endParaRPr>
            </a:p>
            <a:p>
              <a:pPr algn="ctr">
                <a:lnSpc>
                  <a:spcPct val="95000"/>
                </a:lnSpc>
              </a:pPr>
              <a:r>
                <a:rPr lang="en-US" dirty="0">
                  <a:latin typeface="Comic Sans MS" charset="0"/>
                </a:rPr>
                <a:t>network</a:t>
              </a:r>
            </a:p>
            <a:p>
              <a:pPr algn="ctr">
                <a:lnSpc>
                  <a:spcPct val="95000"/>
                </a:lnSpc>
              </a:pPr>
              <a:endParaRPr lang="en-US" dirty="0">
                <a:latin typeface="Comic Sans MS" charset="0"/>
              </a:endParaRPr>
            </a:p>
            <a:p>
              <a:pPr algn="ctr">
                <a:lnSpc>
                  <a:spcPct val="95000"/>
                </a:lnSpc>
              </a:pPr>
              <a:r>
                <a:rPr lang="en-US" dirty="0">
                  <a:latin typeface="Comic Sans MS" charset="0"/>
                </a:rPr>
                <a:t>link</a:t>
              </a:r>
            </a:p>
            <a:p>
              <a:pPr algn="ctr">
                <a:lnSpc>
                  <a:spcPct val="95000"/>
                </a:lnSpc>
              </a:pPr>
              <a:endParaRPr lang="en-US" dirty="0">
                <a:latin typeface="Comic Sans MS" charset="0"/>
              </a:endParaRPr>
            </a:p>
            <a:p>
              <a:pPr algn="ctr">
                <a:lnSpc>
                  <a:spcPct val="95000"/>
                </a:lnSpc>
              </a:pPr>
              <a:r>
                <a:rPr lang="en-US" dirty="0">
                  <a:latin typeface="Comic Sans MS" charset="0"/>
                </a:rPr>
                <a:t>physical</a:t>
              </a:r>
            </a:p>
          </p:txBody>
        </p:sp>
        <p:sp>
          <p:nvSpPr>
            <p:cNvPr id="16" name="Line 8">
              <a:extLst>
                <a:ext uri="{FF2B5EF4-FFF2-40B4-BE49-F238E27FC236}">
                  <a16:creationId xmlns:a16="http://schemas.microsoft.com/office/drawing/2014/main" id="{BFA34B44-8D73-3D4E-9E4B-43188A2D8946}"/>
                </a:ext>
              </a:extLst>
            </p:cNvPr>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7" name="Line 9">
              <a:extLst>
                <a:ext uri="{FF2B5EF4-FFF2-40B4-BE49-F238E27FC236}">
                  <a16:creationId xmlns:a16="http://schemas.microsoft.com/office/drawing/2014/main" id="{A316C431-9E8E-5F48-9FC8-AA7447FEF81D}"/>
                </a:ext>
              </a:extLst>
            </p:cNvPr>
            <p:cNvSpPr>
              <a:spLocks noChangeShapeType="1"/>
            </p:cNvSpPr>
            <p:nvPr/>
          </p:nvSpPr>
          <p:spPr bwMode="auto">
            <a:xfrm>
              <a:off x="3076" y="1768"/>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8" name="Line 10">
              <a:extLst>
                <a:ext uri="{FF2B5EF4-FFF2-40B4-BE49-F238E27FC236}">
                  <a16:creationId xmlns:a16="http://schemas.microsoft.com/office/drawing/2014/main" id="{A4F20F54-9F71-F449-93C8-412577CE203F}"/>
                </a:ext>
              </a:extLst>
            </p:cNvPr>
            <p:cNvSpPr>
              <a:spLocks noChangeShapeType="1"/>
            </p:cNvSpPr>
            <p:nvPr/>
          </p:nvSpPr>
          <p:spPr bwMode="auto">
            <a:xfrm>
              <a:off x="3076" y="2216"/>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9" name="Line 11">
              <a:extLst>
                <a:ext uri="{FF2B5EF4-FFF2-40B4-BE49-F238E27FC236}">
                  <a16:creationId xmlns:a16="http://schemas.microsoft.com/office/drawing/2014/main" id="{D920CF14-1632-C149-B0E2-C0E240B68E8F}"/>
                </a:ext>
              </a:extLst>
            </p:cNvPr>
            <p:cNvSpPr>
              <a:spLocks noChangeShapeType="1"/>
            </p:cNvSpPr>
            <p:nvPr/>
          </p:nvSpPr>
          <p:spPr bwMode="auto">
            <a:xfrm>
              <a:off x="3076" y="2664"/>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291178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A654631-E5E0-3417-D7A7-218398F469AD}"/>
              </a:ext>
            </a:extLst>
          </p:cNvPr>
          <p:cNvSpPr txBox="1"/>
          <p:nvPr/>
        </p:nvSpPr>
        <p:spPr>
          <a:xfrm>
            <a:off x="2664700" y="4410262"/>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solidFill>
                <a:latin typeface="Helvetica Neue" panose="02000503000000020004" pitchFamily="2" charset="0"/>
                <a:ea typeface="Helvetica Neue" panose="02000503000000020004" pitchFamily="2" charset="0"/>
                <a:cs typeface="Helvetica Neue" panose="02000503000000020004" pitchFamily="2" charset="0"/>
              </a:rPr>
              <a:t>4</a:t>
            </a:r>
            <a:endParaRPr lang="en-US" sz="9600" b="1" dirty="0">
              <a:solidFill>
                <a:srgbClr val="FFFC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ACAD5395-F55D-6977-7A7C-E18EA8AAD445}"/>
              </a:ext>
            </a:extLst>
          </p:cNvPr>
          <p:cNvSpPr txBox="1"/>
          <p:nvPr/>
        </p:nvSpPr>
        <p:spPr>
          <a:xfrm>
            <a:off x="5825899" y="3473036"/>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5</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TextBox 37">
            <a:extLst>
              <a:ext uri="{FF2B5EF4-FFF2-40B4-BE49-F238E27FC236}">
                <a16:creationId xmlns:a16="http://schemas.microsoft.com/office/drawing/2014/main" id="{D54AE2F8-2DE4-34B6-12B1-D9D4008893BC}"/>
              </a:ext>
            </a:extLst>
          </p:cNvPr>
          <p:cNvSpPr txBox="1"/>
          <p:nvPr/>
        </p:nvSpPr>
        <p:spPr>
          <a:xfrm>
            <a:off x="7308768" y="3510775"/>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6</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TextBox 36">
            <a:extLst>
              <a:ext uri="{FF2B5EF4-FFF2-40B4-BE49-F238E27FC236}">
                <a16:creationId xmlns:a16="http://schemas.microsoft.com/office/drawing/2014/main" id="{94FB60CB-53EE-D71B-F5A5-D98968BA3B3B}"/>
              </a:ext>
            </a:extLst>
          </p:cNvPr>
          <p:cNvSpPr txBox="1"/>
          <p:nvPr/>
        </p:nvSpPr>
        <p:spPr>
          <a:xfrm>
            <a:off x="7379074" y="1078786"/>
            <a:ext cx="811441" cy="1446550"/>
          </a:xfrm>
          <a:prstGeom prst="rect">
            <a:avLst/>
          </a:prstGeom>
          <a:noFill/>
        </p:spPr>
        <p:txBody>
          <a:bodyPr wrap="none" rtlCol="0">
            <a:spAutoFit/>
          </a:bodyPr>
          <a:lstStyle/>
          <a:p>
            <a:r>
              <a:rPr lang="en-US" sz="8800" b="1" dirty="0">
                <a:ln w="18415" cmpd="sng">
                  <a:solidFill>
                    <a:srgbClr val="FFFFFF"/>
                  </a:solidFill>
                  <a:prstDash val="solid"/>
                </a:ln>
                <a:solidFill>
                  <a:srgbClr val="FFFC00"/>
                </a:solidFill>
                <a:latin typeface="Helvetica Neue" panose="02000503000000020004" pitchFamily="2" charset="0"/>
                <a:ea typeface="Helvetica Neue" panose="02000503000000020004" pitchFamily="2" charset="0"/>
                <a:cs typeface="Helvetica Neue" panose="02000503000000020004" pitchFamily="2" charset="0"/>
              </a:rPr>
              <a:t>3</a:t>
            </a:r>
            <a:endParaRPr lang="en-US" sz="8800" b="1" dirty="0">
              <a:solidFill>
                <a:srgbClr val="FFFC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37E491D7-2327-7BD7-7256-4CA765C51163}"/>
              </a:ext>
            </a:extLst>
          </p:cNvPr>
          <p:cNvSpPr txBox="1"/>
          <p:nvPr/>
        </p:nvSpPr>
        <p:spPr>
          <a:xfrm>
            <a:off x="4360259" y="3504200"/>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5</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2A1B3B4E-2710-0A5D-4050-4755DBDEE886}"/>
              </a:ext>
            </a:extLst>
          </p:cNvPr>
          <p:cNvSpPr txBox="1"/>
          <p:nvPr/>
        </p:nvSpPr>
        <p:spPr>
          <a:xfrm>
            <a:off x="4326392" y="4427067"/>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5</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p:cNvSpPr txBox="1"/>
          <p:nvPr/>
        </p:nvSpPr>
        <p:spPr>
          <a:xfrm>
            <a:off x="1401455" y="1037204"/>
            <a:ext cx="869149" cy="1569660"/>
          </a:xfrm>
          <a:prstGeom prst="rect">
            <a:avLst/>
          </a:prstGeom>
          <a:noFill/>
          <a:ln>
            <a:noFill/>
          </a:ln>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1</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TextBox 20"/>
          <p:cNvSpPr txBox="1"/>
          <p:nvPr/>
        </p:nvSpPr>
        <p:spPr>
          <a:xfrm>
            <a:off x="1246521" y="4378039"/>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solidFill>
                <a:latin typeface="Helvetica Neue" panose="02000503000000020004" pitchFamily="2" charset="0"/>
                <a:ea typeface="Helvetica Neue" panose="02000503000000020004" pitchFamily="2" charset="0"/>
                <a:cs typeface="Helvetica Neue" panose="02000503000000020004" pitchFamily="2" charset="0"/>
              </a:rPr>
              <a:t>4</a:t>
            </a:r>
            <a:endParaRPr lang="en-US" sz="9600" b="1" dirty="0">
              <a:solidFill>
                <a:srgbClr val="FFFC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p:cNvSpPr txBox="1"/>
          <p:nvPr/>
        </p:nvSpPr>
        <p:spPr>
          <a:xfrm>
            <a:off x="1501522" y="2020250"/>
            <a:ext cx="684483" cy="1477328"/>
          </a:xfrm>
          <a:prstGeom prst="rect">
            <a:avLst/>
          </a:prstGeom>
          <a:noFill/>
          <a:ln>
            <a:noFill/>
          </a:ln>
        </p:spPr>
        <p:txBody>
          <a:bodyPr wrap="none" lIns="0" tIns="0" rIns="0" bIns="0"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890" name="Title 1"/>
          <p:cNvSpPr>
            <a:spLocks noGrp="1"/>
          </p:cNvSpPr>
          <p:nvPr>
            <p:ph type="title"/>
          </p:nvPr>
        </p:nvSpPr>
        <p:spPr>
          <a:xfrm>
            <a:off x="0" y="0"/>
            <a:ext cx="9144000" cy="914400"/>
          </a:xfrm>
        </p:spPr>
        <p:txBody>
          <a:bodyPr/>
          <a:lstStyle/>
          <a:p>
            <a:r>
              <a:rPr lang="en-US" b="0" dirty="0"/>
              <a:t>(Tentative)</a:t>
            </a:r>
            <a:r>
              <a:rPr lang="en-US" dirty="0"/>
              <a:t> Schedule of the Quarter</a:t>
            </a:r>
          </a:p>
        </p:txBody>
      </p:sp>
      <p:sp>
        <p:nvSpPr>
          <p:cNvPr id="5" name="Footer Placeholder 4"/>
          <p:cNvSpPr>
            <a:spLocks noGrp="1"/>
          </p:cNvSpPr>
          <p:nvPr>
            <p:ph type="ftr" sz="quarter" idx="11"/>
          </p:nvPr>
        </p:nvSpPr>
        <p:spPr/>
        <p:txBody>
          <a:bodyPr/>
          <a:lstStyle/>
          <a:p>
            <a:r>
              <a:rPr lang="nl-NL" dirty="0"/>
              <a:t>CS118 - Winter 2025</a:t>
            </a:r>
            <a:endParaRPr lang="en-US" dirty="0"/>
          </a:p>
        </p:txBody>
      </p:sp>
      <p:sp>
        <p:nvSpPr>
          <p:cNvPr id="8" name="Slide Number Placeholder 7">
            <a:extLst>
              <a:ext uri="{FF2B5EF4-FFF2-40B4-BE49-F238E27FC236}">
                <a16:creationId xmlns:a16="http://schemas.microsoft.com/office/drawing/2014/main" id="{8BCFF22E-2533-E14D-94FC-C00E6139AEA1}"/>
              </a:ext>
            </a:extLst>
          </p:cNvPr>
          <p:cNvSpPr>
            <a:spLocks noGrp="1"/>
          </p:cNvSpPr>
          <p:nvPr>
            <p:ph type="sldNum" sz="quarter" idx="12"/>
          </p:nvPr>
        </p:nvSpPr>
        <p:spPr/>
        <p:txBody>
          <a:bodyPr/>
          <a:lstStyle/>
          <a:p>
            <a:fld id="{B846B7D9-7BDB-7541-8325-00A37CD224A3}" type="slidenum">
              <a:rPr lang="en-US" smtClean="0"/>
              <a:pPr/>
              <a:t>23</a:t>
            </a:fld>
            <a:endParaRPr lang="en-US" dirty="0"/>
          </a:p>
        </p:txBody>
      </p:sp>
      <p:sp>
        <p:nvSpPr>
          <p:cNvPr id="37914" name="Text Box 158"/>
          <p:cNvSpPr txBox="1">
            <a:spLocks noChangeArrowheads="1"/>
          </p:cNvSpPr>
          <p:nvPr/>
        </p:nvSpPr>
        <p:spPr bwMode="auto">
          <a:xfrm>
            <a:off x="120364" y="1602304"/>
            <a:ext cx="833883" cy="461665"/>
          </a:xfrm>
          <a:prstGeom prst="rect">
            <a:avLst/>
          </a:prstGeom>
          <a:noFill/>
          <a:ln w="12700">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Mon</a:t>
            </a:r>
          </a:p>
        </p:txBody>
      </p:sp>
      <p:sp>
        <p:nvSpPr>
          <p:cNvPr id="37915" name="Text Box 159"/>
          <p:cNvSpPr txBox="1">
            <a:spLocks noChangeArrowheads="1"/>
          </p:cNvSpPr>
          <p:nvPr/>
        </p:nvSpPr>
        <p:spPr bwMode="auto">
          <a:xfrm>
            <a:off x="118074" y="2564329"/>
            <a:ext cx="821122" cy="461665"/>
          </a:xfrm>
          <a:prstGeom prst="rect">
            <a:avLst/>
          </a:prstGeom>
          <a:noFill/>
          <a:ln w="12700">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Wed</a:t>
            </a:r>
          </a:p>
        </p:txBody>
      </p:sp>
      <p:sp>
        <p:nvSpPr>
          <p:cNvPr id="37916" name="Text Box 161"/>
          <p:cNvSpPr txBox="1">
            <a:spLocks noChangeArrowheads="1"/>
          </p:cNvSpPr>
          <p:nvPr/>
        </p:nvSpPr>
        <p:spPr bwMode="auto">
          <a:xfrm>
            <a:off x="309022" y="846115"/>
            <a:ext cx="8255000" cy="461665"/>
          </a:xfrm>
          <a:prstGeom prst="rect">
            <a:avLst/>
          </a:prstGeom>
          <a:noFill/>
          <a:ln w="12700">
            <a:noFill/>
            <a:miter lim="800000"/>
            <a:headEnd/>
            <a:tailEnd/>
          </a:ln>
        </p:spPr>
        <p:txBody>
          <a:bodyPr>
            <a:prstTxWarp prst="textNoShape">
              <a:avLst/>
            </a:prstTxWarp>
            <a:spAutoFit/>
          </a:bodyPr>
          <a:lstStyle/>
          <a:p>
            <a:r>
              <a:rPr lang="en-US" b="1" dirty="0"/>
              <a:t>Week:   1              2                3               4                5</a:t>
            </a:r>
          </a:p>
        </p:txBody>
      </p:sp>
      <p:sp>
        <p:nvSpPr>
          <p:cNvPr id="37937" name="Text Box 182"/>
          <p:cNvSpPr txBox="1">
            <a:spLocks noChangeArrowheads="1"/>
          </p:cNvSpPr>
          <p:nvPr/>
        </p:nvSpPr>
        <p:spPr bwMode="auto">
          <a:xfrm>
            <a:off x="1417809" y="3347818"/>
            <a:ext cx="6513322" cy="461665"/>
          </a:xfrm>
          <a:prstGeom prst="rect">
            <a:avLst/>
          </a:prstGeom>
          <a:noFill/>
          <a:ln w="12700">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6              7                 8                9               10</a:t>
            </a:r>
          </a:p>
        </p:txBody>
      </p:sp>
      <p:sp>
        <p:nvSpPr>
          <p:cNvPr id="37938" name="Text Box 183"/>
          <p:cNvSpPr txBox="1">
            <a:spLocks noChangeArrowheads="1"/>
          </p:cNvSpPr>
          <p:nvPr/>
        </p:nvSpPr>
        <p:spPr bwMode="auto">
          <a:xfrm>
            <a:off x="90138" y="4092565"/>
            <a:ext cx="833883" cy="461665"/>
          </a:xfrm>
          <a:prstGeom prst="rect">
            <a:avLst/>
          </a:prstGeom>
          <a:noFill/>
          <a:ln w="12700">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Mon</a:t>
            </a:r>
          </a:p>
        </p:txBody>
      </p:sp>
      <p:sp>
        <p:nvSpPr>
          <p:cNvPr id="37939" name="Text Box 184"/>
          <p:cNvSpPr txBox="1">
            <a:spLocks noChangeArrowheads="1"/>
          </p:cNvSpPr>
          <p:nvPr/>
        </p:nvSpPr>
        <p:spPr bwMode="auto">
          <a:xfrm>
            <a:off x="77438" y="5054590"/>
            <a:ext cx="821122" cy="461665"/>
          </a:xfrm>
          <a:prstGeom prst="rect">
            <a:avLst/>
          </a:prstGeom>
          <a:noFill/>
          <a:ln w="12700">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Wed</a:t>
            </a:r>
          </a:p>
        </p:txBody>
      </p:sp>
      <p:sp>
        <p:nvSpPr>
          <p:cNvPr id="37940" name="Text Box 292"/>
          <p:cNvSpPr txBox="1">
            <a:spLocks noChangeArrowheads="1"/>
          </p:cNvSpPr>
          <p:nvPr/>
        </p:nvSpPr>
        <p:spPr bwMode="auto">
          <a:xfrm rot="10800000">
            <a:off x="8481692" y="3830768"/>
            <a:ext cx="573340" cy="1820523"/>
          </a:xfrm>
          <a:prstGeom prst="rect">
            <a:avLst/>
          </a:prstGeom>
          <a:solidFill>
            <a:srgbClr val="FF0000"/>
          </a:solidFill>
          <a:ln w="28575">
            <a:solidFill>
              <a:schemeClr val="tx1"/>
            </a:solidFill>
            <a:miter lim="800000"/>
            <a:headEnd/>
            <a:tailEnd/>
          </a:ln>
        </p:spPr>
        <p:txBody>
          <a:bodyPr vert="eaVert" wrap="none" tIns="45720" bIns="0" anchor="ctr" anchorCtr="1">
            <a:prstTxWarp prst="textNoShape">
              <a:avLst/>
            </a:prstTxWarp>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3/21: Final Exam</a:t>
            </a:r>
          </a:p>
        </p:txBody>
      </p:sp>
      <p:sp>
        <p:nvSpPr>
          <p:cNvPr id="3" name="TextBox 2"/>
          <p:cNvSpPr txBox="1"/>
          <p:nvPr/>
        </p:nvSpPr>
        <p:spPr>
          <a:xfrm>
            <a:off x="875334" y="5816349"/>
            <a:ext cx="6734536" cy="338554"/>
          </a:xfrm>
          <a:prstGeom prst="rect">
            <a:avLst/>
          </a:prstGeom>
          <a:noFill/>
        </p:spPr>
        <p:txBody>
          <a:bodyPr wrap="none" rtlCol="0">
            <a:spAutoFit/>
          </a:bodyPr>
          <a:lstStyle/>
          <a:p>
            <a:pPr marL="228600" indent="-228600">
              <a:buClr>
                <a:srgbClr val="3A1FFF"/>
              </a:buClr>
              <a:buFont typeface="Arial" panose="020B0604020202020204" pitchFamily="34" charset="0"/>
              <a:buChar char="•"/>
            </a:pPr>
            <a:r>
              <a:rPr lang="en-US" sz="1600" dirty="0"/>
              <a:t>The big yellow numbers indicate the chapter numbers in the textbook.</a:t>
            </a:r>
          </a:p>
        </p:txBody>
      </p:sp>
      <p:sp>
        <p:nvSpPr>
          <p:cNvPr id="6" name="TextBox 5">
            <a:extLst>
              <a:ext uri="{FF2B5EF4-FFF2-40B4-BE49-F238E27FC236}">
                <a16:creationId xmlns:a16="http://schemas.microsoft.com/office/drawing/2014/main" id="{33398E1B-B0EE-81F7-3438-EBF23BD08379}"/>
              </a:ext>
            </a:extLst>
          </p:cNvPr>
          <p:cNvSpPr txBox="1"/>
          <p:nvPr/>
        </p:nvSpPr>
        <p:spPr>
          <a:xfrm>
            <a:off x="1041160" y="5018814"/>
            <a:ext cx="1307805" cy="492443"/>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Internet Protocol (IP)</a:t>
            </a:r>
          </a:p>
        </p:txBody>
      </p:sp>
      <p:sp>
        <p:nvSpPr>
          <p:cNvPr id="7" name="TextBox 6">
            <a:extLst>
              <a:ext uri="{FF2B5EF4-FFF2-40B4-BE49-F238E27FC236}">
                <a16:creationId xmlns:a16="http://schemas.microsoft.com/office/drawing/2014/main" id="{34CA789A-84D8-CBB9-4731-26D5A79D5DE7}"/>
              </a:ext>
            </a:extLst>
          </p:cNvPr>
          <p:cNvSpPr txBox="1"/>
          <p:nvPr/>
        </p:nvSpPr>
        <p:spPr>
          <a:xfrm>
            <a:off x="7173887" y="2646578"/>
            <a:ext cx="1307805" cy="369332"/>
          </a:xfrm>
          <a:prstGeom prst="rect">
            <a:avLst/>
          </a:prstGeom>
          <a:noFill/>
        </p:spPr>
        <p:txBody>
          <a:bodyPr wrap="square" lIns="0" tIns="0" rIns="0" bIns="0" rtlCol="0">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Midterm</a:t>
            </a:r>
          </a:p>
        </p:txBody>
      </p:sp>
      <p:sp>
        <p:nvSpPr>
          <p:cNvPr id="9" name="TextBox 8">
            <a:extLst>
              <a:ext uri="{FF2B5EF4-FFF2-40B4-BE49-F238E27FC236}">
                <a16:creationId xmlns:a16="http://schemas.microsoft.com/office/drawing/2014/main" id="{BA6EE9A1-2DE6-7503-282E-806AE39F7684}"/>
              </a:ext>
            </a:extLst>
          </p:cNvPr>
          <p:cNvSpPr txBox="1"/>
          <p:nvPr/>
        </p:nvSpPr>
        <p:spPr>
          <a:xfrm>
            <a:off x="2513535" y="4997468"/>
            <a:ext cx="1307805" cy="492443"/>
          </a:xfrm>
          <a:prstGeom prst="rect">
            <a:avLst/>
          </a:prstGeom>
          <a:noFill/>
        </p:spPr>
        <p:txBody>
          <a:bodyPr wrap="square" lIns="0" tIns="0" rIns="0" bIns="0" rtlCol="0">
            <a:spAutoFit/>
          </a:bodyPr>
          <a:lstStyle/>
          <a:p>
            <a:pPr algn="ct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Addressing, NAT, IPv6</a:t>
            </a:r>
            <a:endParaRPr lang="en-US" sz="1600" dirty="0"/>
          </a:p>
        </p:txBody>
      </p:sp>
      <p:sp>
        <p:nvSpPr>
          <p:cNvPr id="14" name="TextBox 13">
            <a:extLst>
              <a:ext uri="{FF2B5EF4-FFF2-40B4-BE49-F238E27FC236}">
                <a16:creationId xmlns:a16="http://schemas.microsoft.com/office/drawing/2014/main" id="{3A4BC80B-61BA-3D4E-2C6C-AE4BFFA70EE2}"/>
              </a:ext>
            </a:extLst>
          </p:cNvPr>
          <p:cNvSpPr txBox="1"/>
          <p:nvPr/>
        </p:nvSpPr>
        <p:spPr>
          <a:xfrm>
            <a:off x="5642672" y="4151551"/>
            <a:ext cx="1307805" cy="492443"/>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Routing in the Internet</a:t>
            </a:r>
          </a:p>
        </p:txBody>
      </p:sp>
      <p:sp>
        <p:nvSpPr>
          <p:cNvPr id="16" name="TextBox 15">
            <a:extLst>
              <a:ext uri="{FF2B5EF4-FFF2-40B4-BE49-F238E27FC236}">
                <a16:creationId xmlns:a16="http://schemas.microsoft.com/office/drawing/2014/main" id="{6EBBAD3D-958A-9708-4AA1-4BBF451AD034}"/>
              </a:ext>
            </a:extLst>
          </p:cNvPr>
          <p:cNvSpPr txBox="1"/>
          <p:nvPr/>
        </p:nvSpPr>
        <p:spPr>
          <a:xfrm>
            <a:off x="4102890" y="4982360"/>
            <a:ext cx="1307805" cy="590931"/>
          </a:xfrm>
          <a:prstGeom prst="rect">
            <a:avLst/>
          </a:prstGeom>
          <a:noFill/>
        </p:spPr>
        <p:txBody>
          <a:bodyPr wrap="square" lIns="0" tIns="0" rIns="0" bIns="0" rtlCol="0">
            <a:spAutoFit/>
          </a:body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Routing algorithms &amp;  protocols</a:t>
            </a:r>
          </a:p>
        </p:txBody>
      </p:sp>
      <p:sp>
        <p:nvSpPr>
          <p:cNvPr id="17" name="TextBox 16">
            <a:extLst>
              <a:ext uri="{FF2B5EF4-FFF2-40B4-BE49-F238E27FC236}">
                <a16:creationId xmlns:a16="http://schemas.microsoft.com/office/drawing/2014/main" id="{AFEB84FB-3939-7FC3-E372-5AC3E69C7C57}"/>
              </a:ext>
            </a:extLst>
          </p:cNvPr>
          <p:cNvSpPr txBox="1"/>
          <p:nvPr/>
        </p:nvSpPr>
        <p:spPr>
          <a:xfrm>
            <a:off x="4077135" y="4106530"/>
            <a:ext cx="1307805" cy="590931"/>
          </a:xfrm>
          <a:prstGeom prst="rect">
            <a:avLst/>
          </a:prstGeom>
          <a:noFill/>
        </p:spPr>
        <p:txBody>
          <a:bodyPr wrap="square" lIns="0" tIns="0" rIns="0" bIns="0" rtlCol="0">
            <a:spAutoFit/>
          </a:body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Routing algorithms &amp;  protocols</a:t>
            </a:r>
          </a:p>
        </p:txBody>
      </p:sp>
      <p:sp>
        <p:nvSpPr>
          <p:cNvPr id="26" name="TextBox 25">
            <a:extLst>
              <a:ext uri="{FF2B5EF4-FFF2-40B4-BE49-F238E27FC236}">
                <a16:creationId xmlns:a16="http://schemas.microsoft.com/office/drawing/2014/main" id="{85331592-9088-1189-49E4-4597143EBDA3}"/>
              </a:ext>
            </a:extLst>
          </p:cNvPr>
          <p:cNvSpPr txBox="1"/>
          <p:nvPr/>
        </p:nvSpPr>
        <p:spPr>
          <a:xfrm>
            <a:off x="864668" y="4192858"/>
            <a:ext cx="1332416" cy="338554"/>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Security 101</a:t>
            </a:r>
          </a:p>
        </p:txBody>
      </p:sp>
      <p:sp>
        <p:nvSpPr>
          <p:cNvPr id="19" name="TextBox 18">
            <a:extLst>
              <a:ext uri="{FF2B5EF4-FFF2-40B4-BE49-F238E27FC236}">
                <a16:creationId xmlns:a16="http://schemas.microsoft.com/office/drawing/2014/main" id="{9DD77517-0592-0AEA-D086-0E031006E9D1}"/>
              </a:ext>
            </a:extLst>
          </p:cNvPr>
          <p:cNvSpPr txBox="1"/>
          <p:nvPr/>
        </p:nvSpPr>
        <p:spPr>
          <a:xfrm>
            <a:off x="2839622" y="1054088"/>
            <a:ext cx="684483" cy="1477328"/>
          </a:xfrm>
          <a:prstGeom prst="rect">
            <a:avLst/>
          </a:prstGeom>
          <a:noFill/>
          <a:ln>
            <a:noFill/>
          </a:ln>
        </p:spPr>
        <p:txBody>
          <a:bodyPr wrap="none" lIns="0" tIns="0" rIns="0" bIns="0"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A1CDAB3F-3C86-7F3A-9F41-C4B0963A00E5}"/>
              </a:ext>
            </a:extLst>
          </p:cNvPr>
          <p:cNvSpPr txBox="1"/>
          <p:nvPr/>
        </p:nvSpPr>
        <p:spPr>
          <a:xfrm>
            <a:off x="2819410" y="1999018"/>
            <a:ext cx="684483" cy="1477328"/>
          </a:xfrm>
          <a:prstGeom prst="rect">
            <a:avLst/>
          </a:prstGeom>
          <a:noFill/>
          <a:ln>
            <a:noFill/>
          </a:ln>
        </p:spPr>
        <p:txBody>
          <a:bodyPr wrap="none" lIns="0" tIns="0" rIns="0" bIns="0"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A4103504-1E78-8076-32A4-C4907559947C}"/>
              </a:ext>
            </a:extLst>
          </p:cNvPr>
          <p:cNvSpPr txBox="1"/>
          <p:nvPr/>
        </p:nvSpPr>
        <p:spPr>
          <a:xfrm>
            <a:off x="4382145" y="2018541"/>
            <a:ext cx="684483" cy="1477328"/>
          </a:xfrm>
          <a:prstGeom prst="rect">
            <a:avLst/>
          </a:prstGeom>
          <a:noFill/>
          <a:ln>
            <a:noFill/>
          </a:ln>
        </p:spPr>
        <p:txBody>
          <a:bodyPr wrap="none" lIns="0" tIns="0" rIns="0" bIns="0"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48A8D7E1-2D95-F482-921D-5A0A60B32D9C}"/>
              </a:ext>
            </a:extLst>
          </p:cNvPr>
          <p:cNvSpPr txBox="1"/>
          <p:nvPr/>
        </p:nvSpPr>
        <p:spPr>
          <a:xfrm>
            <a:off x="5944880" y="2009020"/>
            <a:ext cx="811441" cy="1446550"/>
          </a:xfrm>
          <a:prstGeom prst="rect">
            <a:avLst/>
          </a:prstGeom>
          <a:noFill/>
        </p:spPr>
        <p:txBody>
          <a:bodyPr wrap="none" rtlCol="0">
            <a:spAutoFit/>
          </a:bodyPr>
          <a:lstStyle/>
          <a:p>
            <a:r>
              <a:rPr lang="en-US" sz="8800" b="1" dirty="0">
                <a:ln w="18415" cmpd="sng">
                  <a:solidFill>
                    <a:srgbClr val="FFFFFF"/>
                  </a:solidFill>
                  <a:prstDash val="solid"/>
                </a:ln>
                <a:solidFill>
                  <a:srgbClr val="FFFC00"/>
                </a:solidFill>
                <a:latin typeface="Helvetica Neue" panose="02000503000000020004" pitchFamily="2" charset="0"/>
                <a:ea typeface="Helvetica Neue" panose="02000503000000020004" pitchFamily="2" charset="0"/>
                <a:cs typeface="Helvetica Neue" panose="02000503000000020004" pitchFamily="2" charset="0"/>
              </a:rPr>
              <a:t>3</a:t>
            </a:r>
            <a:endParaRPr lang="en-US" sz="8800" b="1" dirty="0">
              <a:solidFill>
                <a:srgbClr val="FFFC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TextBox 28">
            <a:extLst>
              <a:ext uri="{FF2B5EF4-FFF2-40B4-BE49-F238E27FC236}">
                <a16:creationId xmlns:a16="http://schemas.microsoft.com/office/drawing/2014/main" id="{E9D116FD-B7E3-7911-DD3B-5C17952A7582}"/>
              </a:ext>
            </a:extLst>
          </p:cNvPr>
          <p:cNvSpPr txBox="1"/>
          <p:nvPr/>
        </p:nvSpPr>
        <p:spPr>
          <a:xfrm>
            <a:off x="5944881" y="1067148"/>
            <a:ext cx="811441" cy="1446550"/>
          </a:xfrm>
          <a:prstGeom prst="rect">
            <a:avLst/>
          </a:prstGeom>
          <a:noFill/>
        </p:spPr>
        <p:txBody>
          <a:bodyPr wrap="none" rtlCol="0">
            <a:spAutoFit/>
          </a:bodyPr>
          <a:lstStyle/>
          <a:p>
            <a:r>
              <a:rPr lang="en-US" sz="8800" b="1" dirty="0">
                <a:ln w="18415" cmpd="sng">
                  <a:solidFill>
                    <a:srgbClr val="FFFFFF"/>
                  </a:solidFill>
                  <a:prstDash val="solid"/>
                </a:ln>
                <a:solidFill>
                  <a:srgbClr val="FFFC00"/>
                </a:solidFill>
                <a:latin typeface="Helvetica Neue" panose="02000503000000020004" pitchFamily="2" charset="0"/>
                <a:ea typeface="Helvetica Neue" panose="02000503000000020004" pitchFamily="2" charset="0"/>
                <a:cs typeface="Helvetica Neue" panose="02000503000000020004" pitchFamily="2" charset="0"/>
              </a:rPr>
              <a:t>3</a:t>
            </a:r>
            <a:endParaRPr lang="en-US" sz="8800" b="1" dirty="0">
              <a:solidFill>
                <a:srgbClr val="FFFC00"/>
              </a:solidFill>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15" name="Group 340"/>
          <p:cNvGraphicFramePr>
            <a:graphicFrameLocks noGrp="1"/>
          </p:cNvGraphicFramePr>
          <p:nvPr>
            <p:extLst>
              <p:ext uri="{D42A27DB-BD31-4B8C-83A1-F6EECF244321}">
                <p14:modId xmlns:p14="http://schemas.microsoft.com/office/powerpoint/2010/main" val="536485871"/>
              </p:ext>
            </p:extLst>
          </p:nvPr>
        </p:nvGraphicFramePr>
        <p:xfrm>
          <a:off x="887611" y="3824065"/>
          <a:ext cx="7583685" cy="1828800"/>
        </p:xfrm>
        <a:graphic>
          <a:graphicData uri="http://schemas.openxmlformats.org/drawingml/2006/table">
            <a:tbl>
              <a:tblPr/>
              <a:tblGrid>
                <a:gridCol w="1515780">
                  <a:extLst>
                    <a:ext uri="{9D8B030D-6E8A-4147-A177-3AD203B41FA5}">
                      <a16:colId xmlns:a16="http://schemas.microsoft.com/office/drawing/2014/main" val="20000"/>
                    </a:ext>
                  </a:extLst>
                </a:gridCol>
                <a:gridCol w="1514013">
                  <a:extLst>
                    <a:ext uri="{9D8B030D-6E8A-4147-A177-3AD203B41FA5}">
                      <a16:colId xmlns:a16="http://schemas.microsoft.com/office/drawing/2014/main" val="20001"/>
                    </a:ext>
                  </a:extLst>
                </a:gridCol>
                <a:gridCol w="1499607">
                  <a:extLst>
                    <a:ext uri="{9D8B030D-6E8A-4147-A177-3AD203B41FA5}">
                      <a16:colId xmlns:a16="http://schemas.microsoft.com/office/drawing/2014/main" val="20002"/>
                    </a:ext>
                  </a:extLst>
                </a:gridCol>
                <a:gridCol w="1567193">
                  <a:extLst>
                    <a:ext uri="{9D8B030D-6E8A-4147-A177-3AD203B41FA5}">
                      <a16:colId xmlns:a16="http://schemas.microsoft.com/office/drawing/2014/main" val="20003"/>
                    </a:ext>
                  </a:extLst>
                </a:gridCol>
                <a:gridCol w="1487092">
                  <a:extLst>
                    <a:ext uri="{9D8B030D-6E8A-4147-A177-3AD203B41FA5}">
                      <a16:colId xmlns:a16="http://schemas.microsoft.com/office/drawing/2014/main" val="20004"/>
                    </a:ext>
                  </a:extLst>
                </a:gridCol>
              </a:tblGrid>
              <a:tr h="91440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2/10</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40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3/12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Course review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3" name="TextBox 32">
            <a:extLst>
              <a:ext uri="{FF2B5EF4-FFF2-40B4-BE49-F238E27FC236}">
                <a16:creationId xmlns:a16="http://schemas.microsoft.com/office/drawing/2014/main" id="{AEEDE37C-082C-CDB7-5980-2F9CB06676F4}"/>
              </a:ext>
            </a:extLst>
          </p:cNvPr>
          <p:cNvSpPr txBox="1"/>
          <p:nvPr/>
        </p:nvSpPr>
        <p:spPr>
          <a:xfrm>
            <a:off x="5878311" y="4393272"/>
            <a:ext cx="869149" cy="1569660"/>
          </a:xfrm>
          <a:prstGeom prst="rect">
            <a:avLst/>
          </a:prstGeom>
          <a:noFill/>
        </p:spPr>
        <p:txBody>
          <a:bodyPr wrap="none" rtlCol="0">
            <a:spAutoFit/>
          </a:bodyPr>
          <a:lstStyle/>
          <a:p>
            <a:r>
              <a:rPr lang="en-US" sz="9600" b="1" dirty="0">
                <a:ln w="18415" cmpd="sng">
                  <a:solidFill>
                    <a:srgbClr val="FFFFFF"/>
                  </a:solidFill>
                  <a:prstDash val="solid"/>
                </a:ln>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rPr>
              <a:t>6</a:t>
            </a:r>
            <a:endParaRPr lang="en-US" sz="9600" b="1" dirty="0">
              <a:solidFill>
                <a:srgbClr val="FFFC00">
                  <a:alpha val="54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CF2B05B3-6C1E-9FB0-5CF9-53E960EF4865}"/>
              </a:ext>
            </a:extLst>
          </p:cNvPr>
          <p:cNvSpPr txBox="1"/>
          <p:nvPr/>
        </p:nvSpPr>
        <p:spPr>
          <a:xfrm>
            <a:off x="5642673" y="5054590"/>
            <a:ext cx="1307805" cy="492443"/>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Link layer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(Ethernet)</a:t>
            </a:r>
          </a:p>
        </p:txBody>
      </p:sp>
      <p:sp>
        <p:nvSpPr>
          <p:cNvPr id="10" name="TextBox 9">
            <a:extLst>
              <a:ext uri="{FF2B5EF4-FFF2-40B4-BE49-F238E27FC236}">
                <a16:creationId xmlns:a16="http://schemas.microsoft.com/office/drawing/2014/main" id="{6BF00D60-4624-2668-CDD6-3DD011DC8216}"/>
              </a:ext>
            </a:extLst>
          </p:cNvPr>
          <p:cNvSpPr txBox="1"/>
          <p:nvPr/>
        </p:nvSpPr>
        <p:spPr>
          <a:xfrm>
            <a:off x="7173887" y="1647159"/>
            <a:ext cx="1307805" cy="492443"/>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Congestion Control</a:t>
            </a:r>
          </a:p>
        </p:txBody>
      </p:sp>
      <p:graphicFrame>
        <p:nvGraphicFramePr>
          <p:cNvPr id="11" name="Group 331"/>
          <p:cNvGraphicFramePr>
            <a:graphicFrameLocks noGrp="1"/>
          </p:cNvGraphicFramePr>
          <p:nvPr>
            <p:extLst>
              <p:ext uri="{D42A27DB-BD31-4B8C-83A1-F6EECF244321}">
                <p14:modId xmlns:p14="http://schemas.microsoft.com/office/powerpoint/2010/main" val="758572908"/>
              </p:ext>
            </p:extLst>
          </p:nvPr>
        </p:nvGraphicFramePr>
        <p:xfrm>
          <a:off x="901379" y="1405565"/>
          <a:ext cx="7580313" cy="1828800"/>
        </p:xfrm>
        <a:graphic>
          <a:graphicData uri="http://schemas.openxmlformats.org/drawingml/2006/table">
            <a:tbl>
              <a:tblPr/>
              <a:tblGrid>
                <a:gridCol w="1559597">
                  <a:extLst>
                    <a:ext uri="{9D8B030D-6E8A-4147-A177-3AD203B41FA5}">
                      <a16:colId xmlns:a16="http://schemas.microsoft.com/office/drawing/2014/main" val="20000"/>
                    </a:ext>
                  </a:extLst>
                </a:gridCol>
                <a:gridCol w="1470941">
                  <a:extLst>
                    <a:ext uri="{9D8B030D-6E8A-4147-A177-3AD203B41FA5}">
                      <a16:colId xmlns:a16="http://schemas.microsoft.com/office/drawing/2014/main" val="20001"/>
                    </a:ext>
                  </a:extLst>
                </a:gridCol>
                <a:gridCol w="1519237">
                  <a:extLst>
                    <a:ext uri="{9D8B030D-6E8A-4147-A177-3AD203B41FA5}">
                      <a16:colId xmlns:a16="http://schemas.microsoft.com/office/drawing/2014/main" val="20002"/>
                    </a:ext>
                  </a:extLst>
                </a:gridCol>
                <a:gridCol w="1516063">
                  <a:extLst>
                    <a:ext uri="{9D8B030D-6E8A-4147-A177-3AD203B41FA5}">
                      <a16:colId xmlns:a16="http://schemas.microsoft.com/office/drawing/2014/main" val="20003"/>
                    </a:ext>
                  </a:extLst>
                </a:gridCol>
                <a:gridCol w="1514475">
                  <a:extLst>
                    <a:ext uri="{9D8B030D-6E8A-4147-A177-3AD203B41FA5}">
                      <a16:colId xmlns:a16="http://schemas.microsoft.com/office/drawing/2014/main" val="20004"/>
                    </a:ext>
                  </a:extLst>
                </a:gridCol>
              </a:tblGrid>
              <a:tr h="914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1/6</a:t>
                      </a:r>
                      <a:endPar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Course intro</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BW&amp; delay</a:t>
                      </a:r>
                    </a:p>
                  </a:txBody>
                  <a:tcPr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1/13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HTTP</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1/20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Martin Luther King Jr. Day</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1/27</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Transport protocols</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2/3</a:t>
                      </a:r>
                    </a:p>
                  </a:txBody>
                  <a:tcPr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400">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1/8    </a:t>
                      </a: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Socket programming,</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Web &amp; HTTP</a:t>
                      </a:r>
                    </a:p>
                  </a:txBody>
                  <a:tcPr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1/15</a:t>
                      </a:r>
                      <a:endPar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DNS</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1/22</a:t>
                      </a:r>
                      <a:endParaRPr kumimoji="0" lang="en-US" sz="18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DNS</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1/29</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TCP</a:t>
                      </a:r>
                    </a:p>
                  </a:txBody>
                  <a:tcPr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2/5</a:t>
                      </a:r>
                    </a:p>
                  </a:txBody>
                  <a:tcPr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TextBox 11">
            <a:extLst>
              <a:ext uri="{FF2B5EF4-FFF2-40B4-BE49-F238E27FC236}">
                <a16:creationId xmlns:a16="http://schemas.microsoft.com/office/drawing/2014/main" id="{A464AF0B-F2D3-6297-1C46-B6542B961E7A}"/>
              </a:ext>
            </a:extLst>
          </p:cNvPr>
          <p:cNvSpPr txBox="1"/>
          <p:nvPr/>
        </p:nvSpPr>
        <p:spPr>
          <a:xfrm>
            <a:off x="7324544" y="4170192"/>
            <a:ext cx="1082856" cy="492443"/>
          </a:xfrm>
          <a:prstGeom prst="rect">
            <a:avLst/>
          </a:prstGeom>
          <a:noFill/>
        </p:spPr>
        <p:txBody>
          <a:bodyPr wrap="square" lIns="0" tIns="0" rIns="0" bIns="0" rtlCol="0">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Hubs and switches</a:t>
            </a:r>
          </a:p>
        </p:txBody>
      </p:sp>
      <p:sp>
        <p:nvSpPr>
          <p:cNvPr id="4" name="TextBox 3">
            <a:extLst>
              <a:ext uri="{FF2B5EF4-FFF2-40B4-BE49-F238E27FC236}">
                <a16:creationId xmlns:a16="http://schemas.microsoft.com/office/drawing/2014/main" id="{78FB67E6-A65C-4FA8-0F87-750223B19134}"/>
              </a:ext>
            </a:extLst>
          </p:cNvPr>
          <p:cNvSpPr txBox="1"/>
          <p:nvPr/>
        </p:nvSpPr>
        <p:spPr>
          <a:xfrm>
            <a:off x="2547923" y="4190265"/>
            <a:ext cx="1307805" cy="492443"/>
          </a:xfrm>
          <a:prstGeom prst="rect">
            <a:avLst/>
          </a:prstGeom>
          <a:noFill/>
        </p:spPr>
        <p:txBody>
          <a:bodyPr wrap="square" lIns="0" tIns="0" rIns="0" bIns="0" rtlCol="0">
            <a:spAutoFit/>
          </a:bodyPr>
          <a:lstStyle/>
          <a:p>
            <a:pPr algn="ctr"/>
            <a:r>
              <a:rPr kumimoji="0" lang="en-US" sz="160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Presidents’ Day</a:t>
            </a:r>
            <a:endParaRPr lang="en-US" sz="1600" dirty="0"/>
          </a:p>
        </p:txBody>
      </p:sp>
    </p:spTree>
    <p:extLst>
      <p:ext uri="{BB962C8B-B14F-4D97-AF65-F5344CB8AC3E}">
        <p14:creationId xmlns:p14="http://schemas.microsoft.com/office/powerpoint/2010/main" val="154988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Box 163"/>
          <p:cNvSpPr txBox="1"/>
          <p:nvPr/>
        </p:nvSpPr>
        <p:spPr>
          <a:xfrm>
            <a:off x="5659995" y="911178"/>
            <a:ext cx="3276932" cy="2371668"/>
          </a:xfrm>
          <a:prstGeom prst="rect">
            <a:avLst/>
          </a:prstGeom>
          <a:solidFill>
            <a:srgbClr val="FFFEE0"/>
          </a:solidFill>
        </p:spPr>
        <p:txBody>
          <a:bodyPr wrap="square" rtlCol="0">
            <a:noAutofit/>
          </a:bodyPr>
          <a:lstStyle/>
          <a:p>
            <a:pPr lvl="1" indent="-457200" eaLnBrk="1" hangingPunct="1">
              <a:lnSpc>
                <a:spcPct val="80000"/>
              </a:lnSpc>
              <a:spcAft>
                <a:spcPts val="1200"/>
              </a:spcAft>
              <a:buFont typeface="Courier New"/>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Each node sends packets as soon as link available</a:t>
            </a:r>
          </a:p>
          <a:p>
            <a:pPr lvl="1" indent="-457200" eaLnBrk="1" hangingPunct="1">
              <a:lnSpc>
                <a:spcPct val="80000"/>
              </a:lnSpc>
              <a:buFont typeface="Courier New"/>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Receiver gets a full packet first, then forwards it towards the destination</a:t>
            </a:r>
          </a:p>
          <a:p>
            <a:pPr indent="-457200">
              <a:buFont typeface="Courier New"/>
              <a:buChar char="o"/>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878" name="Rectangle 2"/>
          <p:cNvSpPr>
            <a:spLocks noGrp="1" noChangeArrowheads="1"/>
          </p:cNvSpPr>
          <p:nvPr>
            <p:ph type="title"/>
          </p:nvPr>
        </p:nvSpPr>
        <p:spPr/>
        <p:txBody>
          <a:bodyPr/>
          <a:lstStyle/>
          <a:p>
            <a:pPr eaLnBrk="1" hangingPunct="1"/>
            <a:r>
              <a:rPr lang="en-US" sz="3200" dirty="0"/>
              <a:t>Packet Switching: </a:t>
            </a:r>
            <a:r>
              <a:rPr lang="en-US" sz="3200" i="1" dirty="0"/>
              <a:t>Statistical</a:t>
            </a:r>
            <a:r>
              <a:rPr lang="en-US" sz="3200" dirty="0"/>
              <a:t> </a:t>
            </a:r>
            <a:r>
              <a:rPr lang="en-US" sz="3200" i="1" dirty="0"/>
              <a:t>Multiplexing</a:t>
            </a:r>
          </a:p>
        </p:txBody>
      </p:sp>
      <p:sp>
        <p:nvSpPr>
          <p:cNvPr id="218115" name="Rectangle 3"/>
          <p:cNvSpPr>
            <a:spLocks noGrp="1" noChangeArrowheads="1"/>
          </p:cNvSpPr>
          <p:nvPr>
            <p:ph idx="1"/>
          </p:nvPr>
        </p:nvSpPr>
        <p:spPr>
          <a:xfrm>
            <a:off x="231778" y="4506914"/>
            <a:ext cx="8704263" cy="2085975"/>
          </a:xfrm>
        </p:spPr>
        <p:txBody>
          <a:bodyPr/>
          <a:lstStyle/>
          <a:p>
            <a:pPr eaLnBrk="1" hangingPunct="1">
              <a:lnSpc>
                <a:spcPct val="90000"/>
              </a:lnSpc>
            </a:pPr>
            <a:r>
              <a:rPr lang="en-US" sz="2800" i="1" dirty="0"/>
              <a:t>Store-and-forward</a:t>
            </a:r>
            <a:endParaRPr lang="en-US" sz="2800" dirty="0"/>
          </a:p>
          <a:p>
            <a:pPr eaLnBrk="1" hangingPunct="1">
              <a:lnSpc>
                <a:spcPct val="90000"/>
              </a:lnSpc>
            </a:pPr>
            <a:r>
              <a:rPr lang="en-US" sz="2800" dirty="0"/>
              <a:t>Packet switch can temporarily buffer up packets</a:t>
            </a:r>
          </a:p>
          <a:p>
            <a:pPr lvl="1" eaLnBrk="1" hangingPunct="1">
              <a:lnSpc>
                <a:spcPct val="90000"/>
              </a:lnSpc>
            </a:pPr>
            <a:r>
              <a:rPr lang="en-US" sz="2400" dirty="0"/>
              <a:t>Introduce </a:t>
            </a:r>
            <a:r>
              <a:rPr lang="en-US" sz="2400" i="1" dirty="0">
                <a:solidFill>
                  <a:schemeClr val="accent2"/>
                </a:solidFill>
              </a:rPr>
              <a:t>delay</a:t>
            </a:r>
          </a:p>
          <a:p>
            <a:pPr lvl="1" eaLnBrk="1" hangingPunct="1">
              <a:lnSpc>
                <a:spcPct val="90000"/>
              </a:lnSpc>
            </a:pPr>
            <a:r>
              <a:rPr lang="en-US" sz="2400" dirty="0"/>
              <a:t>Packets get </a:t>
            </a:r>
            <a:r>
              <a:rPr lang="en-US" sz="2400" i="1" dirty="0">
                <a:solidFill>
                  <a:schemeClr val="accent2"/>
                </a:solidFill>
              </a:rPr>
              <a:t>dropped</a:t>
            </a:r>
            <a:r>
              <a:rPr lang="en-US" sz="2400" dirty="0"/>
              <a:t> when the queue is full</a:t>
            </a:r>
          </a:p>
        </p:txBody>
      </p:sp>
      <p:sp>
        <p:nvSpPr>
          <p:cNvPr id="79882" name="Slide Number Placeholder 5"/>
          <p:cNvSpPr>
            <a:spLocks noGrp="1"/>
          </p:cNvSpPr>
          <p:nvPr>
            <p:ph type="sldNum" sz="quarter" idx="12"/>
          </p:nvPr>
        </p:nvSpPr>
        <p:spPr>
          <a:noFill/>
        </p:spPr>
        <p:txBody>
          <a:bodyPr/>
          <a:lstStyle/>
          <a:p>
            <a:fld id="{760D1505-7CCD-BA4E-A543-2B6F097B6952}" type="slidenum">
              <a:rPr lang="en-US">
                <a:latin typeface="Helvetica Neue" charset="0"/>
                <a:ea typeface="ＭＳ Ｐゴシック" charset="-128"/>
                <a:cs typeface="ＭＳ Ｐゴシック" charset="-128"/>
              </a:rPr>
              <a:pPr/>
              <a:t>24</a:t>
            </a:fld>
            <a:endParaRPr lang="en-US" dirty="0">
              <a:latin typeface="Helvetica Neue" charset="0"/>
              <a:ea typeface="ＭＳ Ｐゴシック" charset="-128"/>
              <a:cs typeface="ＭＳ Ｐゴシック" charset="-128"/>
            </a:endParaRPr>
          </a:p>
        </p:txBody>
      </p:sp>
      <p:sp>
        <p:nvSpPr>
          <p:cNvPr id="79883" name="Freeform 4"/>
          <p:cNvSpPr>
            <a:spLocks/>
          </p:cNvSpPr>
          <p:nvPr/>
        </p:nvSpPr>
        <p:spPr bwMode="auto">
          <a:xfrm>
            <a:off x="3886200" y="2217738"/>
            <a:ext cx="2046288" cy="2049462"/>
          </a:xfrm>
          <a:custGeom>
            <a:avLst/>
            <a:gdLst>
              <a:gd name="T0" fmla="*/ 378532 w 1292"/>
              <a:gd name="T1" fmla="*/ 11431 h 1255"/>
              <a:gd name="T2" fmla="*/ 55433 w 1292"/>
              <a:gd name="T3" fmla="*/ 256387 h 1255"/>
              <a:gd name="T4" fmla="*/ 45931 w 1292"/>
              <a:gd name="T5" fmla="*/ 854079 h 1255"/>
              <a:gd name="T6" fmla="*/ 83942 w 1292"/>
              <a:gd name="T7" fmla="*/ 1353788 h 1255"/>
              <a:gd name="T8" fmla="*/ 388034 w 1292"/>
              <a:gd name="T9" fmla="*/ 1422376 h 1255"/>
              <a:gd name="T10" fmla="*/ 1024728 w 1292"/>
              <a:gd name="T11" fmla="*/ 1843699 h 1255"/>
              <a:gd name="T12" fmla="*/ 1575895 w 1292"/>
              <a:gd name="T13" fmla="*/ 2020067 h 1255"/>
              <a:gd name="T14" fmla="*/ 1898993 w 1292"/>
              <a:gd name="T15" fmla="*/ 1667331 h 1255"/>
              <a:gd name="T16" fmla="*/ 2013028 w 1292"/>
              <a:gd name="T17" fmla="*/ 726702 h 1255"/>
              <a:gd name="T18" fmla="*/ 1908496 w 1292"/>
              <a:gd name="T19" fmla="*/ 344571 h 1255"/>
              <a:gd name="T20" fmla="*/ 1186277 w 1292"/>
              <a:gd name="T21" fmla="*/ 187799 h 1255"/>
              <a:gd name="T22" fmla="*/ 378532 w 1292"/>
              <a:gd name="T23" fmla="*/ 1143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round/>
            <a:headEnd/>
            <a:tailEnd/>
          </a:ln>
        </p:spPr>
        <p:txBody>
          <a:bodyPr wrap="none" anchor="ctr">
            <a:prstTxWarp prst="textNoShape">
              <a:avLst/>
            </a:prstTxWarp>
          </a:bodyPr>
          <a:lstStyle/>
          <a:p>
            <a:endParaRPr lang="en-US" dirty="0"/>
          </a:p>
        </p:txBody>
      </p:sp>
      <p:sp>
        <p:nvSpPr>
          <p:cNvPr id="79884" name="Line 5"/>
          <p:cNvSpPr>
            <a:spLocks noChangeShapeType="1"/>
          </p:cNvSpPr>
          <p:nvPr/>
        </p:nvSpPr>
        <p:spPr bwMode="auto">
          <a:xfrm>
            <a:off x="4625976" y="2562226"/>
            <a:ext cx="552451" cy="25400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85" name="Line 6"/>
          <p:cNvSpPr>
            <a:spLocks noChangeShapeType="1"/>
          </p:cNvSpPr>
          <p:nvPr/>
        </p:nvSpPr>
        <p:spPr bwMode="auto">
          <a:xfrm flipH="1">
            <a:off x="5216525" y="2973390"/>
            <a:ext cx="273051" cy="833437"/>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86" name="Line 7"/>
          <p:cNvSpPr>
            <a:spLocks noChangeShapeType="1"/>
          </p:cNvSpPr>
          <p:nvPr/>
        </p:nvSpPr>
        <p:spPr bwMode="auto">
          <a:xfrm>
            <a:off x="4340225" y="2698750"/>
            <a:ext cx="0" cy="528638"/>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87" name="Line 8"/>
          <p:cNvSpPr>
            <a:spLocks noChangeShapeType="1"/>
          </p:cNvSpPr>
          <p:nvPr/>
        </p:nvSpPr>
        <p:spPr bwMode="auto">
          <a:xfrm>
            <a:off x="4368800" y="3490914"/>
            <a:ext cx="608013" cy="45085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88" name="Line 9"/>
          <p:cNvSpPr>
            <a:spLocks noChangeShapeType="1"/>
          </p:cNvSpPr>
          <p:nvPr/>
        </p:nvSpPr>
        <p:spPr bwMode="auto">
          <a:xfrm flipH="1">
            <a:off x="4633915" y="2933700"/>
            <a:ext cx="638175" cy="46990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89" name="Line 10"/>
          <p:cNvSpPr>
            <a:spLocks noChangeShapeType="1"/>
          </p:cNvSpPr>
          <p:nvPr/>
        </p:nvSpPr>
        <p:spPr bwMode="auto">
          <a:xfrm flipH="1">
            <a:off x="4645027" y="2249490"/>
            <a:ext cx="398463" cy="312737"/>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890" name="Line 11"/>
          <p:cNvSpPr>
            <a:spLocks noChangeShapeType="1"/>
          </p:cNvSpPr>
          <p:nvPr/>
        </p:nvSpPr>
        <p:spPr bwMode="auto">
          <a:xfrm flipH="1">
            <a:off x="5461002" y="2463802"/>
            <a:ext cx="230188" cy="21590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85" name="Freeform 13"/>
          <p:cNvSpPr>
            <a:spLocks/>
          </p:cNvSpPr>
          <p:nvPr/>
        </p:nvSpPr>
        <p:spPr bwMode="auto">
          <a:xfrm>
            <a:off x="246066" y="1781175"/>
            <a:ext cx="2122487" cy="1943100"/>
          </a:xfrm>
          <a:custGeom>
            <a:avLst/>
            <a:gdLst>
              <a:gd name="T0" fmla="*/ 549 w 1340"/>
              <a:gd name="T1" fmla="*/ 43 h 1191"/>
              <a:gd name="T2" fmla="*/ 82 w 1340"/>
              <a:gd name="T3" fmla="*/ 62 h 1191"/>
              <a:gd name="T4" fmla="*/ 58 w 1340"/>
              <a:gd name="T5" fmla="*/ 413 h 1191"/>
              <a:gd name="T6" fmla="*/ 28 w 1340"/>
              <a:gd name="T7" fmla="*/ 740 h 1191"/>
              <a:gd name="T8" fmla="*/ 112 w 1340"/>
              <a:gd name="T9" fmla="*/ 894 h 1191"/>
              <a:gd name="T10" fmla="*/ 537 w 1340"/>
              <a:gd name="T11" fmla="*/ 900 h 1191"/>
              <a:gd name="T12" fmla="*/ 639 w 1340"/>
              <a:gd name="T13" fmla="*/ 1159 h 1191"/>
              <a:gd name="T14" fmla="*/ 1231 w 1340"/>
              <a:gd name="T15" fmla="*/ 1128 h 1191"/>
              <a:gd name="T16" fmla="*/ 1273 w 1340"/>
              <a:gd name="T17" fmla="*/ 586 h 1191"/>
              <a:gd name="T18" fmla="*/ 1201 w 1340"/>
              <a:gd name="T19" fmla="*/ 351 h 1191"/>
              <a:gd name="T20" fmla="*/ 758 w 1340"/>
              <a:gd name="T21" fmla="*/ 296 h 1191"/>
              <a:gd name="T22" fmla="*/ 549 w 1340"/>
              <a:gd name="T23" fmla="*/ 4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round/>
            <a:headEnd/>
            <a:tailEnd/>
          </a:ln>
        </p:spPr>
        <p:txBody>
          <a:bodyPr wrap="none" anchor="ctr">
            <a:prstTxWarp prst="textNoShape">
              <a:avLst/>
            </a:prstTxWarp>
          </a:bodyPr>
          <a:lstStyle/>
          <a:p>
            <a:endParaRPr lang="en-US" dirty="0"/>
          </a:p>
        </p:txBody>
      </p:sp>
      <p:graphicFrame>
        <p:nvGraphicFramePr>
          <p:cNvPr id="79876" name="Object 4"/>
          <p:cNvGraphicFramePr>
            <a:graphicFrameLocks noChangeAspect="1"/>
          </p:cNvGraphicFramePr>
          <p:nvPr/>
        </p:nvGraphicFramePr>
        <p:xfrm>
          <a:off x="379412" y="1946275"/>
          <a:ext cx="473762" cy="390525"/>
        </p:xfrm>
        <a:graphic>
          <a:graphicData uri="http://schemas.openxmlformats.org/presentationml/2006/ole">
            <mc:AlternateContent xmlns:mc="http://schemas.openxmlformats.org/markup-compatibility/2006">
              <mc:Choice xmlns:v="urn:schemas-microsoft-com:vml" Requires="v">
                <p:oleObj name="Clip" r:id="rId3" imgW="7309884" imgH="6060558" progId="">
                  <p:embed/>
                </p:oleObj>
              </mc:Choice>
              <mc:Fallback>
                <p:oleObj name="Clip" r:id="rId3" imgW="7309884" imgH="6060558" progId="">
                  <p:embed/>
                  <p:pic>
                    <p:nvPicPr>
                      <p:cNvPr id="798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 y="1946275"/>
                        <a:ext cx="473762" cy="390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9874" name="Object 2"/>
          <p:cNvGraphicFramePr>
            <a:graphicFrameLocks noChangeAspect="1"/>
          </p:cNvGraphicFramePr>
          <p:nvPr/>
        </p:nvGraphicFramePr>
        <p:xfrm>
          <a:off x="379412" y="2674938"/>
          <a:ext cx="473762" cy="390525"/>
        </p:xfrm>
        <a:graphic>
          <a:graphicData uri="http://schemas.openxmlformats.org/presentationml/2006/ole">
            <mc:AlternateContent xmlns:mc="http://schemas.openxmlformats.org/markup-compatibility/2006">
              <mc:Choice xmlns:v="urn:schemas-microsoft-com:vml" Requires="v">
                <p:oleObj name="Clip" r:id="rId3" imgW="7309884" imgH="6060558" progId="">
                  <p:embed/>
                </p:oleObj>
              </mc:Choice>
              <mc:Fallback>
                <p:oleObj name="Clip" r:id="rId3" imgW="7309884" imgH="6060558" progId="">
                  <p:embed/>
                  <p:pic>
                    <p:nvPicPr>
                      <p:cNvPr id="798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 y="2674938"/>
                        <a:ext cx="473762" cy="390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5" name="Group 22"/>
          <p:cNvGrpSpPr>
            <a:grpSpLocks/>
          </p:cNvGrpSpPr>
          <p:nvPr/>
        </p:nvGrpSpPr>
        <p:grpSpPr bwMode="auto">
          <a:xfrm>
            <a:off x="808041" y="2414588"/>
            <a:ext cx="79375" cy="261938"/>
            <a:chOff x="3842" y="406"/>
            <a:chExt cx="51" cy="167"/>
          </a:xfrm>
        </p:grpSpPr>
        <p:sp>
          <p:nvSpPr>
            <p:cNvPr id="80031" name="Oval 23"/>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sp>
          <p:nvSpPr>
            <p:cNvPr id="80032" name="Oval 24"/>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sp>
          <p:nvSpPr>
            <p:cNvPr id="80033" name="Oval 25"/>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grpSp>
      <p:grpSp>
        <p:nvGrpSpPr>
          <p:cNvPr id="6" name="Group 26"/>
          <p:cNvGrpSpPr>
            <a:grpSpLocks/>
          </p:cNvGrpSpPr>
          <p:nvPr/>
        </p:nvGrpSpPr>
        <p:grpSpPr bwMode="auto">
          <a:xfrm>
            <a:off x="1341441" y="3030538"/>
            <a:ext cx="238125" cy="482600"/>
            <a:chOff x="4180" y="783"/>
            <a:chExt cx="150" cy="307"/>
          </a:xfrm>
        </p:grpSpPr>
        <p:sp>
          <p:nvSpPr>
            <p:cNvPr id="80023" name="AutoShape 2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80024" name="Rectangle 2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80025" name="Rectangle 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80026" name="AutoShape 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80027" name="Line 3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80028" name="Line 3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80029" name="Rectangle 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dirty="0"/>
            </a:p>
          </p:txBody>
        </p:sp>
        <p:sp>
          <p:nvSpPr>
            <p:cNvPr id="80030" name="Rectangle 3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prstTxWarp prst="textNoShape">
                <a:avLst/>
              </a:prstTxWarp>
            </a:bodyPr>
            <a:lstStyle/>
            <a:p>
              <a:endParaRPr lang="en-US" dirty="0"/>
            </a:p>
          </p:txBody>
        </p:sp>
      </p:grpSp>
      <p:grpSp>
        <p:nvGrpSpPr>
          <p:cNvPr id="7" name="Group 35"/>
          <p:cNvGrpSpPr>
            <a:grpSpLocks/>
          </p:cNvGrpSpPr>
          <p:nvPr/>
        </p:nvGrpSpPr>
        <p:grpSpPr bwMode="auto">
          <a:xfrm rot="16200000">
            <a:off x="1693866" y="3135313"/>
            <a:ext cx="100013" cy="265112"/>
            <a:chOff x="3842" y="406"/>
            <a:chExt cx="51" cy="167"/>
          </a:xfrm>
        </p:grpSpPr>
        <p:sp>
          <p:nvSpPr>
            <p:cNvPr id="80020" name="Oval 36"/>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sp>
          <p:nvSpPr>
            <p:cNvPr id="80021" name="Oval 37"/>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sp>
          <p:nvSpPr>
            <p:cNvPr id="80022" name="Oval 38"/>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prstTxWarp prst="textNoShape">
                <a:avLst/>
              </a:prstTxWarp>
            </a:bodyPr>
            <a:lstStyle/>
            <a:p>
              <a:endParaRPr lang="en-US" dirty="0"/>
            </a:p>
          </p:txBody>
        </p:sp>
      </p:grpSp>
      <p:sp>
        <p:nvSpPr>
          <p:cNvPr id="79991" name="Line 39"/>
          <p:cNvSpPr>
            <a:spLocks noChangeShapeType="1"/>
          </p:cNvSpPr>
          <p:nvPr/>
        </p:nvSpPr>
        <p:spPr bwMode="auto">
          <a:xfrm>
            <a:off x="1497016" y="2917825"/>
            <a:ext cx="563562" cy="1588"/>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92" name="Line 40"/>
          <p:cNvSpPr>
            <a:spLocks noChangeShapeType="1"/>
          </p:cNvSpPr>
          <p:nvPr/>
        </p:nvSpPr>
        <p:spPr bwMode="auto">
          <a:xfrm>
            <a:off x="1500191" y="2913063"/>
            <a:ext cx="3175" cy="117475"/>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93" name="Line 41"/>
          <p:cNvSpPr>
            <a:spLocks noChangeShapeType="1"/>
          </p:cNvSpPr>
          <p:nvPr/>
        </p:nvSpPr>
        <p:spPr bwMode="auto">
          <a:xfrm>
            <a:off x="2063753" y="2911475"/>
            <a:ext cx="1587" cy="100013"/>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94" name="Line 42"/>
          <p:cNvSpPr>
            <a:spLocks noChangeShapeType="1"/>
          </p:cNvSpPr>
          <p:nvPr/>
        </p:nvSpPr>
        <p:spPr bwMode="auto">
          <a:xfrm>
            <a:off x="866062" y="2231619"/>
            <a:ext cx="618253" cy="349656"/>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95" name="Line 43"/>
          <p:cNvSpPr>
            <a:spLocks noChangeShapeType="1"/>
          </p:cNvSpPr>
          <p:nvPr/>
        </p:nvSpPr>
        <p:spPr bwMode="auto">
          <a:xfrm flipV="1">
            <a:off x="821753" y="2606673"/>
            <a:ext cx="662564" cy="249315"/>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96" name="Line 44"/>
          <p:cNvSpPr>
            <a:spLocks noChangeShapeType="1"/>
          </p:cNvSpPr>
          <p:nvPr/>
        </p:nvSpPr>
        <p:spPr bwMode="auto">
          <a:xfrm flipV="1">
            <a:off x="1770066" y="2711450"/>
            <a:ext cx="1587" cy="200025"/>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grpSp>
        <p:nvGrpSpPr>
          <p:cNvPr id="8" name="Group 45"/>
          <p:cNvGrpSpPr>
            <a:grpSpLocks/>
          </p:cNvGrpSpPr>
          <p:nvPr/>
        </p:nvGrpSpPr>
        <p:grpSpPr bwMode="auto">
          <a:xfrm>
            <a:off x="1905003" y="3001963"/>
            <a:ext cx="238125" cy="484188"/>
            <a:chOff x="4180" y="783"/>
            <a:chExt cx="150" cy="307"/>
          </a:xfrm>
        </p:grpSpPr>
        <p:sp>
          <p:nvSpPr>
            <p:cNvPr id="80012" name="AutoShape 4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80013" name="Rectangle 4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80014" name="Rectangle 4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80015" name="AutoShape 4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80016" name="Line 5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80017" name="Line 5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80018" name="Rectangle 5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dirty="0"/>
            </a:p>
          </p:txBody>
        </p:sp>
        <p:sp>
          <p:nvSpPr>
            <p:cNvPr id="80019" name="Rectangle 5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prstTxWarp prst="textNoShape">
                <a:avLst/>
              </a:prstTxWarp>
            </a:bodyPr>
            <a:lstStyle/>
            <a:p>
              <a:endParaRPr lang="en-US" dirty="0"/>
            </a:p>
          </p:txBody>
        </p:sp>
      </p:grpSp>
      <p:grpSp>
        <p:nvGrpSpPr>
          <p:cNvPr id="9" name="Group 54"/>
          <p:cNvGrpSpPr>
            <a:grpSpLocks/>
          </p:cNvGrpSpPr>
          <p:nvPr/>
        </p:nvGrpSpPr>
        <p:grpSpPr bwMode="auto">
          <a:xfrm>
            <a:off x="1468441" y="2436813"/>
            <a:ext cx="569912" cy="285750"/>
            <a:chOff x="3600" y="219"/>
            <a:chExt cx="360" cy="175"/>
          </a:xfrm>
        </p:grpSpPr>
        <p:sp>
          <p:nvSpPr>
            <p:cNvPr id="79999" name="Oval 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sp>
          <p:nvSpPr>
            <p:cNvPr id="80000" name="Line 5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80001" name="Line 5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80002" name="Rectangle 5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80003" name="Oval 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grpSp>
          <p:nvGrpSpPr>
            <p:cNvPr id="10" name="Group 60"/>
            <p:cNvGrpSpPr>
              <a:grpSpLocks/>
            </p:cNvGrpSpPr>
            <p:nvPr/>
          </p:nvGrpSpPr>
          <p:grpSpPr bwMode="auto">
            <a:xfrm>
              <a:off x="3686" y="244"/>
              <a:ext cx="177" cy="66"/>
              <a:chOff x="2848" y="848"/>
              <a:chExt cx="140" cy="98"/>
            </a:xfrm>
          </p:grpSpPr>
          <p:sp>
            <p:nvSpPr>
              <p:cNvPr id="80009" name="Line 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80010" name="Line 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80011" name="Line 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nvGrpSpPr>
            <p:cNvPr id="11" name="Group 64"/>
            <p:cNvGrpSpPr>
              <a:grpSpLocks/>
            </p:cNvGrpSpPr>
            <p:nvPr/>
          </p:nvGrpSpPr>
          <p:grpSpPr bwMode="auto">
            <a:xfrm flipV="1">
              <a:off x="3686" y="243"/>
              <a:ext cx="177" cy="66"/>
              <a:chOff x="2848" y="848"/>
              <a:chExt cx="140" cy="98"/>
            </a:xfrm>
          </p:grpSpPr>
          <p:sp>
            <p:nvSpPr>
              <p:cNvPr id="80006" name="Line 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80007"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80008"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grpSp>
        <p:nvGrpSpPr>
          <p:cNvPr id="12" name="Group 68"/>
          <p:cNvGrpSpPr>
            <a:grpSpLocks/>
          </p:cNvGrpSpPr>
          <p:nvPr/>
        </p:nvGrpSpPr>
        <p:grpSpPr bwMode="auto">
          <a:xfrm>
            <a:off x="4054475" y="2419350"/>
            <a:ext cx="571500" cy="285750"/>
            <a:chOff x="3600" y="219"/>
            <a:chExt cx="360" cy="175"/>
          </a:xfrm>
        </p:grpSpPr>
        <p:sp>
          <p:nvSpPr>
            <p:cNvPr id="79972" name="Oval 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sp>
          <p:nvSpPr>
            <p:cNvPr id="79973" name="Line 7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74" name="Line 7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75" name="Rectangle 7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79976" name="Oval 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grpSp>
          <p:nvGrpSpPr>
            <p:cNvPr id="13" name="Group 74"/>
            <p:cNvGrpSpPr>
              <a:grpSpLocks/>
            </p:cNvGrpSpPr>
            <p:nvPr/>
          </p:nvGrpSpPr>
          <p:grpSpPr bwMode="auto">
            <a:xfrm>
              <a:off x="3686" y="244"/>
              <a:ext cx="177" cy="66"/>
              <a:chOff x="2848" y="848"/>
              <a:chExt cx="140" cy="98"/>
            </a:xfrm>
          </p:grpSpPr>
          <p:sp>
            <p:nvSpPr>
              <p:cNvPr id="79982"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83"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84"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nvGrpSpPr>
            <p:cNvPr id="14" name="Group 78"/>
            <p:cNvGrpSpPr>
              <a:grpSpLocks/>
            </p:cNvGrpSpPr>
            <p:nvPr/>
          </p:nvGrpSpPr>
          <p:grpSpPr bwMode="auto">
            <a:xfrm flipV="1">
              <a:off x="3686" y="243"/>
              <a:ext cx="177" cy="66"/>
              <a:chOff x="2848" y="848"/>
              <a:chExt cx="140" cy="98"/>
            </a:xfrm>
          </p:grpSpPr>
          <p:sp>
            <p:nvSpPr>
              <p:cNvPr id="79979"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80"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81"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grpSp>
        <p:nvGrpSpPr>
          <p:cNvPr id="15" name="Group 82"/>
          <p:cNvGrpSpPr>
            <a:grpSpLocks/>
          </p:cNvGrpSpPr>
          <p:nvPr/>
        </p:nvGrpSpPr>
        <p:grpSpPr bwMode="auto">
          <a:xfrm>
            <a:off x="4075113" y="3224213"/>
            <a:ext cx="569912" cy="285750"/>
            <a:chOff x="3600" y="219"/>
            <a:chExt cx="360" cy="175"/>
          </a:xfrm>
        </p:grpSpPr>
        <p:sp>
          <p:nvSpPr>
            <p:cNvPr id="79959" name="Oval 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sp>
          <p:nvSpPr>
            <p:cNvPr id="79960" name="Line 8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61" name="Line 8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62" name="Rectangle 8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79963" name="Oval 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grpSp>
          <p:nvGrpSpPr>
            <p:cNvPr id="16" name="Group 88"/>
            <p:cNvGrpSpPr>
              <a:grpSpLocks/>
            </p:cNvGrpSpPr>
            <p:nvPr/>
          </p:nvGrpSpPr>
          <p:grpSpPr bwMode="auto">
            <a:xfrm>
              <a:off x="3686" y="244"/>
              <a:ext cx="177" cy="66"/>
              <a:chOff x="2848" y="848"/>
              <a:chExt cx="140" cy="98"/>
            </a:xfrm>
          </p:grpSpPr>
          <p:sp>
            <p:nvSpPr>
              <p:cNvPr id="79969" name="Line 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70" name="Line 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71" name="Line 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nvGrpSpPr>
            <p:cNvPr id="17" name="Group 92"/>
            <p:cNvGrpSpPr>
              <a:grpSpLocks/>
            </p:cNvGrpSpPr>
            <p:nvPr/>
          </p:nvGrpSpPr>
          <p:grpSpPr bwMode="auto">
            <a:xfrm flipV="1">
              <a:off x="3686" y="243"/>
              <a:ext cx="177" cy="66"/>
              <a:chOff x="2848" y="848"/>
              <a:chExt cx="140" cy="98"/>
            </a:xfrm>
          </p:grpSpPr>
          <p:sp>
            <p:nvSpPr>
              <p:cNvPr id="79966" name="Line 9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67" name="Line 9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68" name="Line 9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grpSp>
        <p:nvGrpSpPr>
          <p:cNvPr id="18" name="Group 96"/>
          <p:cNvGrpSpPr>
            <a:grpSpLocks/>
          </p:cNvGrpSpPr>
          <p:nvPr/>
        </p:nvGrpSpPr>
        <p:grpSpPr bwMode="auto">
          <a:xfrm>
            <a:off x="5178427" y="2674939"/>
            <a:ext cx="568325" cy="284162"/>
            <a:chOff x="3600" y="219"/>
            <a:chExt cx="360" cy="175"/>
          </a:xfrm>
        </p:grpSpPr>
        <p:sp>
          <p:nvSpPr>
            <p:cNvPr id="79946" name="Oval 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sp>
          <p:nvSpPr>
            <p:cNvPr id="79947" name="Line 9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48" name="Line 9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49" name="Rectangle 10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79950" name="Oval 1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grpSp>
          <p:nvGrpSpPr>
            <p:cNvPr id="19" name="Group 102"/>
            <p:cNvGrpSpPr>
              <a:grpSpLocks/>
            </p:cNvGrpSpPr>
            <p:nvPr/>
          </p:nvGrpSpPr>
          <p:grpSpPr bwMode="auto">
            <a:xfrm>
              <a:off x="3686" y="244"/>
              <a:ext cx="177" cy="66"/>
              <a:chOff x="2848" y="848"/>
              <a:chExt cx="140" cy="98"/>
            </a:xfrm>
          </p:grpSpPr>
          <p:sp>
            <p:nvSpPr>
              <p:cNvPr id="79956" name="Line 1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57" name="Line 1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58" name="Line 1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nvGrpSpPr>
            <p:cNvPr id="20" name="Group 106"/>
            <p:cNvGrpSpPr>
              <a:grpSpLocks/>
            </p:cNvGrpSpPr>
            <p:nvPr/>
          </p:nvGrpSpPr>
          <p:grpSpPr bwMode="auto">
            <a:xfrm flipV="1">
              <a:off x="3686" y="243"/>
              <a:ext cx="177" cy="66"/>
              <a:chOff x="2848" y="848"/>
              <a:chExt cx="140" cy="98"/>
            </a:xfrm>
          </p:grpSpPr>
          <p:sp>
            <p:nvSpPr>
              <p:cNvPr id="79953" name="Line 1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54" name="Line 1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55" name="Line 1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grpSp>
        <p:nvGrpSpPr>
          <p:cNvPr id="21" name="Group 110"/>
          <p:cNvGrpSpPr>
            <a:grpSpLocks/>
          </p:cNvGrpSpPr>
          <p:nvPr/>
        </p:nvGrpSpPr>
        <p:grpSpPr bwMode="auto">
          <a:xfrm>
            <a:off x="4957763" y="3771902"/>
            <a:ext cx="569912" cy="284163"/>
            <a:chOff x="3600" y="219"/>
            <a:chExt cx="360" cy="175"/>
          </a:xfrm>
        </p:grpSpPr>
        <p:sp>
          <p:nvSpPr>
            <p:cNvPr id="79933" name="Oval 1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sp>
          <p:nvSpPr>
            <p:cNvPr id="79934" name="Line 11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35" name="Line 11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79936" name="Rectangle 11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79937" name="Oval 1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dirty="0"/>
            </a:p>
          </p:txBody>
        </p:sp>
        <p:grpSp>
          <p:nvGrpSpPr>
            <p:cNvPr id="22" name="Group 116"/>
            <p:cNvGrpSpPr>
              <a:grpSpLocks/>
            </p:cNvGrpSpPr>
            <p:nvPr/>
          </p:nvGrpSpPr>
          <p:grpSpPr bwMode="auto">
            <a:xfrm>
              <a:off x="3686" y="244"/>
              <a:ext cx="177" cy="66"/>
              <a:chOff x="2848" y="848"/>
              <a:chExt cx="140" cy="98"/>
            </a:xfrm>
          </p:grpSpPr>
          <p:sp>
            <p:nvSpPr>
              <p:cNvPr id="79943" name="Line 1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44" name="Line 1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45" name="Line 1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nvGrpSpPr>
            <p:cNvPr id="23" name="Group 120"/>
            <p:cNvGrpSpPr>
              <a:grpSpLocks/>
            </p:cNvGrpSpPr>
            <p:nvPr/>
          </p:nvGrpSpPr>
          <p:grpSpPr bwMode="auto">
            <a:xfrm flipV="1">
              <a:off x="3686" y="243"/>
              <a:ext cx="177" cy="66"/>
              <a:chOff x="2848" y="848"/>
              <a:chExt cx="140" cy="98"/>
            </a:xfrm>
          </p:grpSpPr>
          <p:sp>
            <p:nvSpPr>
              <p:cNvPr id="79940" name="Line 1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41" name="Line 1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42" name="Line 1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sp>
        <p:nvSpPr>
          <p:cNvPr id="79896" name="Freeform 124"/>
          <p:cNvSpPr>
            <a:spLocks/>
          </p:cNvSpPr>
          <p:nvPr/>
        </p:nvSpPr>
        <p:spPr bwMode="auto">
          <a:xfrm>
            <a:off x="747715" y="2127250"/>
            <a:ext cx="4614863" cy="2362200"/>
          </a:xfrm>
          <a:custGeom>
            <a:avLst/>
            <a:gdLst>
              <a:gd name="T0" fmla="*/ 0 w 2677"/>
              <a:gd name="T1" fmla="*/ 0 h 1488"/>
              <a:gd name="T2" fmla="*/ 434421 w 2677"/>
              <a:gd name="T3" fmla="*/ 0 h 1488"/>
              <a:gd name="T4" fmla="*/ 822297 w 2677"/>
              <a:gd name="T5" fmla="*/ 311150 h 1488"/>
              <a:gd name="T6" fmla="*/ 2684102 w 2677"/>
              <a:gd name="T7" fmla="*/ 309563 h 1488"/>
              <a:gd name="T8" fmla="*/ 3640862 w 2677"/>
              <a:gd name="T9" fmla="*/ 309563 h 1488"/>
              <a:gd name="T10" fmla="*/ 3642586 w 2677"/>
              <a:gd name="T11" fmla="*/ 482600 h 1488"/>
              <a:gd name="T12" fmla="*/ 3642586 w 2677"/>
              <a:gd name="T13" fmla="*/ 1339850 h 1488"/>
              <a:gd name="T14" fmla="*/ 4614862 w 2677"/>
              <a:gd name="T15" fmla="*/ 1978025 h 1488"/>
              <a:gd name="T16" fmla="*/ 4614862 w 2677"/>
              <a:gd name="T17" fmla="*/ 2105025 h 1488"/>
              <a:gd name="T18" fmla="*/ 4614862 w 2677"/>
              <a:gd name="T19" fmla="*/ 2228850 h 1488"/>
              <a:gd name="T20" fmla="*/ 4614862 w 2677"/>
              <a:gd name="T21" fmla="*/ 2362200 h 14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77"/>
              <a:gd name="T34" fmla="*/ 0 h 1488"/>
              <a:gd name="T35" fmla="*/ 2677 w 2677"/>
              <a:gd name="T36" fmla="*/ 1488 h 14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77" h="1488">
                <a:moveTo>
                  <a:pt x="0" y="0"/>
                </a:moveTo>
                <a:lnTo>
                  <a:pt x="252" y="0"/>
                </a:lnTo>
                <a:lnTo>
                  <a:pt x="477" y="196"/>
                </a:lnTo>
                <a:lnTo>
                  <a:pt x="1557" y="195"/>
                </a:lnTo>
                <a:lnTo>
                  <a:pt x="2112" y="195"/>
                </a:lnTo>
                <a:lnTo>
                  <a:pt x="2113" y="304"/>
                </a:lnTo>
                <a:lnTo>
                  <a:pt x="2113" y="844"/>
                </a:lnTo>
                <a:lnTo>
                  <a:pt x="2677" y="1246"/>
                </a:lnTo>
                <a:lnTo>
                  <a:pt x="2677" y="1326"/>
                </a:lnTo>
                <a:lnTo>
                  <a:pt x="2677" y="1404"/>
                </a:lnTo>
                <a:lnTo>
                  <a:pt x="2677" y="1488"/>
                </a:lnTo>
              </a:path>
            </a:pathLst>
          </a:custGeom>
          <a:noFill/>
          <a:ln w="19050" cap="flat" cmpd="sng" algn="ctr">
            <a:solidFill>
              <a:srgbClr val="CC0099"/>
            </a:solidFill>
            <a:prstDash val="sysDash"/>
            <a:round/>
            <a:headEnd type="triangle" w="med" len="med"/>
            <a:tailEnd type="triangle" w="med" len="med"/>
          </a:ln>
        </p:spPr>
        <p:txBody>
          <a:bodyPr wrap="none" anchor="ctr">
            <a:prstTxWarp prst="textNoShape">
              <a:avLst/>
            </a:prstTxWarp>
          </a:bodyPr>
          <a:lstStyle/>
          <a:p>
            <a:endParaRPr lang="en-US" dirty="0"/>
          </a:p>
        </p:txBody>
      </p:sp>
      <p:sp>
        <p:nvSpPr>
          <p:cNvPr id="79897" name="Freeform 125"/>
          <p:cNvSpPr>
            <a:spLocks/>
          </p:cNvSpPr>
          <p:nvPr/>
        </p:nvSpPr>
        <p:spPr bwMode="auto">
          <a:xfrm>
            <a:off x="1651000" y="2651127"/>
            <a:ext cx="3505200" cy="1814513"/>
          </a:xfrm>
          <a:custGeom>
            <a:avLst/>
            <a:gdLst>
              <a:gd name="T0" fmla="*/ 0 w 1999"/>
              <a:gd name="T1" fmla="*/ 485775 h 1143"/>
              <a:gd name="T2" fmla="*/ 0 w 1999"/>
              <a:gd name="T3" fmla="*/ 263525 h 1143"/>
              <a:gd name="T4" fmla="*/ 0 w 1999"/>
              <a:gd name="T5" fmla="*/ 3175 h 1143"/>
              <a:gd name="T6" fmla="*/ 2451360 w 1999"/>
              <a:gd name="T7" fmla="*/ 0 h 1143"/>
              <a:gd name="T8" fmla="*/ 2630215 w 1999"/>
              <a:gd name="T9" fmla="*/ 0 h 1143"/>
              <a:gd name="T10" fmla="*/ 2630215 w 1999"/>
              <a:gd name="T11" fmla="*/ 885825 h 1143"/>
              <a:gd name="T12" fmla="*/ 3503447 w 1999"/>
              <a:gd name="T13" fmla="*/ 1447800 h 1143"/>
              <a:gd name="T14" fmla="*/ 3505200 w 1999"/>
              <a:gd name="T15" fmla="*/ 1585913 h 1143"/>
              <a:gd name="T16" fmla="*/ 3505200 w 1999"/>
              <a:gd name="T17" fmla="*/ 1814513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99"/>
              <a:gd name="T28" fmla="*/ 0 h 1143"/>
              <a:gd name="T29" fmla="*/ 1999 w 1999"/>
              <a:gd name="T30" fmla="*/ 1143 h 1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99" h="1143">
                <a:moveTo>
                  <a:pt x="0" y="306"/>
                </a:moveTo>
                <a:lnTo>
                  <a:pt x="0" y="166"/>
                </a:lnTo>
                <a:lnTo>
                  <a:pt x="0" y="2"/>
                </a:lnTo>
                <a:lnTo>
                  <a:pt x="1398" y="0"/>
                </a:lnTo>
                <a:lnTo>
                  <a:pt x="1500" y="0"/>
                </a:lnTo>
                <a:lnTo>
                  <a:pt x="1500" y="558"/>
                </a:lnTo>
                <a:lnTo>
                  <a:pt x="1998" y="912"/>
                </a:lnTo>
                <a:lnTo>
                  <a:pt x="1999" y="999"/>
                </a:lnTo>
                <a:lnTo>
                  <a:pt x="1999" y="1143"/>
                </a:lnTo>
              </a:path>
            </a:pathLst>
          </a:custGeom>
          <a:noFill/>
          <a:ln w="19050" cap="flat" cmpd="sng" algn="ctr">
            <a:solidFill>
              <a:srgbClr val="FF0000"/>
            </a:solidFill>
            <a:prstDash val="sysDash"/>
            <a:round/>
            <a:headEnd type="triangle" w="med" len="med"/>
            <a:tailEnd type="triangle" w="med" len="med"/>
          </a:ln>
        </p:spPr>
        <p:txBody>
          <a:bodyPr wrap="none" anchor="ctr">
            <a:prstTxWarp prst="textNoShape">
              <a:avLst/>
            </a:prstTxWarp>
          </a:bodyPr>
          <a:lstStyle/>
          <a:p>
            <a:endParaRPr lang="en-US" dirty="0"/>
          </a:p>
        </p:txBody>
      </p:sp>
      <p:sp>
        <p:nvSpPr>
          <p:cNvPr id="79898" name="Line 126"/>
          <p:cNvSpPr>
            <a:spLocks noChangeShapeType="1"/>
          </p:cNvSpPr>
          <p:nvPr/>
        </p:nvSpPr>
        <p:spPr bwMode="auto">
          <a:xfrm>
            <a:off x="2055813" y="2581275"/>
            <a:ext cx="1997075" cy="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sp>
        <p:nvSpPr>
          <p:cNvPr id="218240" name="Rectangle 128"/>
          <p:cNvSpPr>
            <a:spLocks noChangeArrowheads="1"/>
          </p:cNvSpPr>
          <p:nvPr/>
        </p:nvSpPr>
        <p:spPr bwMode="auto">
          <a:xfrm>
            <a:off x="1140623" y="2794302"/>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42" name="Line 130"/>
          <p:cNvSpPr>
            <a:spLocks noChangeShapeType="1"/>
          </p:cNvSpPr>
          <p:nvPr/>
        </p:nvSpPr>
        <p:spPr bwMode="auto">
          <a:xfrm flipV="1">
            <a:off x="1287625" y="2674721"/>
            <a:ext cx="231004" cy="154982"/>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dirty="0"/>
          </a:p>
        </p:txBody>
      </p:sp>
      <p:grpSp>
        <p:nvGrpSpPr>
          <p:cNvPr id="24" name="Group 131"/>
          <p:cNvGrpSpPr>
            <a:grpSpLocks/>
          </p:cNvGrpSpPr>
          <p:nvPr/>
        </p:nvGrpSpPr>
        <p:grpSpPr bwMode="auto">
          <a:xfrm>
            <a:off x="1400176" y="1365252"/>
            <a:ext cx="1314451" cy="641350"/>
            <a:chOff x="882" y="860"/>
            <a:chExt cx="828" cy="404"/>
          </a:xfrm>
        </p:grpSpPr>
        <p:grpSp>
          <p:nvGrpSpPr>
            <p:cNvPr id="25" name="Group 132"/>
            <p:cNvGrpSpPr>
              <a:grpSpLocks/>
            </p:cNvGrpSpPr>
            <p:nvPr/>
          </p:nvGrpSpPr>
          <p:grpSpPr bwMode="auto">
            <a:xfrm rot="446022">
              <a:off x="882" y="860"/>
              <a:ext cx="828" cy="404"/>
              <a:chOff x="1174" y="869"/>
              <a:chExt cx="755" cy="414"/>
            </a:xfrm>
          </p:grpSpPr>
          <p:sp>
            <p:nvSpPr>
              <p:cNvPr id="79930" name="Rectangle 133"/>
              <p:cNvSpPr>
                <a:spLocks noChangeArrowheads="1"/>
              </p:cNvSpPr>
              <p:nvPr/>
            </p:nvSpPr>
            <p:spPr bwMode="auto">
              <a:xfrm>
                <a:off x="1174" y="1004"/>
                <a:ext cx="755" cy="166"/>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dirty="0">
                  <a:latin typeface="Times New Roman" charset="0"/>
                </a:endParaRPr>
              </a:p>
            </p:txBody>
          </p:sp>
          <p:sp>
            <p:nvSpPr>
              <p:cNvPr id="79931" name="Oval 134"/>
              <p:cNvSpPr>
                <a:spLocks noChangeArrowheads="1"/>
              </p:cNvSpPr>
              <p:nvPr/>
            </p:nvSpPr>
            <p:spPr bwMode="auto">
              <a:xfrm>
                <a:off x="1174" y="1050"/>
                <a:ext cx="755" cy="233"/>
              </a:xfrm>
              <a:prstGeom prst="ellipse">
                <a:avLst/>
              </a:prstGeom>
              <a:solidFill>
                <a:schemeClr val="hlink"/>
              </a:solidFill>
              <a:ln w="12700">
                <a:noFill/>
                <a:round/>
                <a:headEnd/>
                <a:tailEnd/>
              </a:ln>
            </p:spPr>
            <p:txBody>
              <a:bodyPr wrap="none" anchor="ctr">
                <a:prstTxWarp prst="textNoShape">
                  <a:avLst/>
                </a:prstTxWarp>
              </a:bodyPr>
              <a:lstStyle/>
              <a:p>
                <a:endParaRPr lang="en-US" dirty="0"/>
              </a:p>
            </p:txBody>
          </p:sp>
          <p:sp>
            <p:nvSpPr>
              <p:cNvPr id="79932" name="Oval 135"/>
              <p:cNvSpPr>
                <a:spLocks noChangeArrowheads="1"/>
              </p:cNvSpPr>
              <p:nvPr/>
            </p:nvSpPr>
            <p:spPr bwMode="auto">
              <a:xfrm>
                <a:off x="1174" y="869"/>
                <a:ext cx="755" cy="271"/>
              </a:xfrm>
              <a:prstGeom prst="ellipse">
                <a:avLst/>
              </a:prstGeom>
              <a:solidFill>
                <a:schemeClr val="hlink"/>
              </a:solidFill>
              <a:ln w="12700">
                <a:noFill/>
                <a:round/>
                <a:headEnd/>
                <a:tailEnd/>
              </a:ln>
            </p:spPr>
            <p:txBody>
              <a:bodyPr wrap="none" anchor="ctr">
                <a:prstTxWarp prst="textNoShape">
                  <a:avLst/>
                </a:prstTxWarp>
              </a:bodyPr>
              <a:lstStyle/>
              <a:p>
                <a:endParaRPr lang="en-US" dirty="0"/>
              </a:p>
            </p:txBody>
          </p:sp>
        </p:grpSp>
        <p:grpSp>
          <p:nvGrpSpPr>
            <p:cNvPr id="26" name="Group 136"/>
            <p:cNvGrpSpPr>
              <a:grpSpLocks/>
            </p:cNvGrpSpPr>
            <p:nvPr/>
          </p:nvGrpSpPr>
          <p:grpSpPr bwMode="auto">
            <a:xfrm rot="446022">
              <a:off x="1219" y="1034"/>
              <a:ext cx="422" cy="123"/>
              <a:chOff x="1805" y="1425"/>
              <a:chExt cx="384" cy="126"/>
            </a:xfrm>
          </p:grpSpPr>
          <p:sp>
            <p:nvSpPr>
              <p:cNvPr id="79926" name="Rectangle 137"/>
              <p:cNvSpPr>
                <a:spLocks noChangeArrowheads="1"/>
              </p:cNvSpPr>
              <p:nvPr/>
            </p:nvSpPr>
            <p:spPr bwMode="auto">
              <a:xfrm>
                <a:off x="1805" y="1425"/>
                <a:ext cx="88" cy="126"/>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sp>
            <p:nvSpPr>
              <p:cNvPr id="79927" name="Rectangle 138"/>
              <p:cNvSpPr>
                <a:spLocks noChangeArrowheads="1"/>
              </p:cNvSpPr>
              <p:nvPr/>
            </p:nvSpPr>
            <p:spPr bwMode="auto">
              <a:xfrm>
                <a:off x="1902" y="1425"/>
                <a:ext cx="93" cy="126"/>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79928" name="Rectangle 139"/>
              <p:cNvSpPr>
                <a:spLocks noChangeArrowheads="1"/>
              </p:cNvSpPr>
              <p:nvPr/>
            </p:nvSpPr>
            <p:spPr bwMode="auto">
              <a:xfrm>
                <a:off x="2004" y="1425"/>
                <a:ext cx="93" cy="126"/>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79929" name="Rectangle 140"/>
              <p:cNvSpPr>
                <a:spLocks noChangeArrowheads="1"/>
              </p:cNvSpPr>
              <p:nvPr/>
            </p:nvSpPr>
            <p:spPr bwMode="auto">
              <a:xfrm>
                <a:off x="2106" y="1425"/>
                <a:ext cx="83" cy="126"/>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grpSp>
        <p:grpSp>
          <p:nvGrpSpPr>
            <p:cNvPr id="27" name="Group 141"/>
            <p:cNvGrpSpPr>
              <a:grpSpLocks/>
            </p:cNvGrpSpPr>
            <p:nvPr/>
          </p:nvGrpSpPr>
          <p:grpSpPr bwMode="auto">
            <a:xfrm rot="446022">
              <a:off x="1156" y="882"/>
              <a:ext cx="344" cy="73"/>
              <a:chOff x="2046" y="720"/>
              <a:chExt cx="314" cy="75"/>
            </a:xfrm>
          </p:grpSpPr>
          <p:sp>
            <p:nvSpPr>
              <p:cNvPr id="79920" name="Line 142"/>
              <p:cNvSpPr>
                <a:spLocks noChangeShapeType="1"/>
              </p:cNvSpPr>
              <p:nvPr/>
            </p:nvSpPr>
            <p:spPr bwMode="auto">
              <a:xfrm flipV="1">
                <a:off x="2046" y="721"/>
                <a:ext cx="112"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21" name="Line 143"/>
              <p:cNvSpPr>
                <a:spLocks noChangeShapeType="1"/>
              </p:cNvSpPr>
              <p:nvPr/>
            </p:nvSpPr>
            <p:spPr bwMode="auto">
              <a:xfrm>
                <a:off x="2261" y="795"/>
                <a:ext cx="99"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22" name="Line 144"/>
              <p:cNvSpPr>
                <a:spLocks noChangeShapeType="1"/>
              </p:cNvSpPr>
              <p:nvPr/>
            </p:nvSpPr>
            <p:spPr bwMode="auto">
              <a:xfrm>
                <a:off x="2149" y="723"/>
                <a:ext cx="117" cy="7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23" name="Line 145"/>
              <p:cNvSpPr>
                <a:spLocks noChangeShapeType="1"/>
              </p:cNvSpPr>
              <p:nvPr/>
            </p:nvSpPr>
            <p:spPr bwMode="auto">
              <a:xfrm>
                <a:off x="2046" y="792"/>
                <a:ext cx="112" cy="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24" name="Line 146"/>
              <p:cNvSpPr>
                <a:spLocks noChangeShapeType="1"/>
              </p:cNvSpPr>
              <p:nvPr/>
            </p:nvSpPr>
            <p:spPr bwMode="auto">
              <a:xfrm flipV="1">
                <a:off x="2261" y="720"/>
                <a:ext cx="99" cy="0"/>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sp>
            <p:nvSpPr>
              <p:cNvPr id="79925" name="Line 147"/>
              <p:cNvSpPr>
                <a:spLocks noChangeShapeType="1"/>
              </p:cNvSpPr>
              <p:nvPr/>
            </p:nvSpPr>
            <p:spPr bwMode="auto">
              <a:xfrm flipV="1">
                <a:off x="2149" y="720"/>
                <a:ext cx="117" cy="72"/>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grpSp>
      <p:sp>
        <p:nvSpPr>
          <p:cNvPr id="218260" name="AutoShape 148"/>
          <p:cNvSpPr>
            <a:spLocks/>
          </p:cNvSpPr>
          <p:nvPr/>
        </p:nvSpPr>
        <p:spPr bwMode="auto">
          <a:xfrm rot="-4837570">
            <a:off x="1666081" y="1481931"/>
            <a:ext cx="588963" cy="1390651"/>
          </a:xfrm>
          <a:prstGeom prst="leftBrace">
            <a:avLst>
              <a:gd name="adj1" fmla="val 19677"/>
              <a:gd name="adj2" fmla="val 37245"/>
            </a:avLst>
          </a:prstGeom>
          <a:noFill/>
          <a:ln w="19050">
            <a:solidFill>
              <a:schemeClr val="tx1"/>
            </a:solidFill>
            <a:round/>
            <a:headEnd/>
            <a:tailEnd/>
          </a:ln>
        </p:spPr>
        <p:txBody>
          <a:bodyPr wrap="none" anchor="ctr">
            <a:prstTxWarp prst="textNoShape">
              <a:avLst/>
            </a:prstTxWarp>
          </a:bodyPr>
          <a:lstStyle/>
          <a:p>
            <a:endParaRPr lang="en-US" dirty="0"/>
          </a:p>
        </p:txBody>
      </p:sp>
      <p:sp>
        <p:nvSpPr>
          <p:cNvPr id="218261" name="Rectangle 149"/>
          <p:cNvSpPr>
            <a:spLocks noChangeArrowheads="1"/>
          </p:cNvSpPr>
          <p:nvPr/>
        </p:nvSpPr>
        <p:spPr bwMode="auto">
          <a:xfrm>
            <a:off x="2047877" y="2378075"/>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2" name="Rectangle 150"/>
          <p:cNvSpPr>
            <a:spLocks noChangeArrowheads="1"/>
          </p:cNvSpPr>
          <p:nvPr/>
        </p:nvSpPr>
        <p:spPr bwMode="auto">
          <a:xfrm>
            <a:off x="2209802" y="2378075"/>
            <a:ext cx="147639" cy="200025"/>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sp>
        <p:nvSpPr>
          <p:cNvPr id="218263" name="Rectangle 151"/>
          <p:cNvSpPr>
            <a:spLocks noChangeArrowheads="1"/>
          </p:cNvSpPr>
          <p:nvPr/>
        </p:nvSpPr>
        <p:spPr bwMode="auto">
          <a:xfrm>
            <a:off x="2378077" y="2371727"/>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4" name="Rectangle 152"/>
          <p:cNvSpPr>
            <a:spLocks noChangeArrowheads="1"/>
          </p:cNvSpPr>
          <p:nvPr/>
        </p:nvSpPr>
        <p:spPr bwMode="auto">
          <a:xfrm>
            <a:off x="2554288" y="2373314"/>
            <a:ext cx="147637"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5" name="Rectangle 153"/>
          <p:cNvSpPr>
            <a:spLocks noChangeArrowheads="1"/>
          </p:cNvSpPr>
          <p:nvPr/>
        </p:nvSpPr>
        <p:spPr bwMode="auto">
          <a:xfrm>
            <a:off x="3201988" y="2374901"/>
            <a:ext cx="147637" cy="200025"/>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sp>
        <p:nvSpPr>
          <p:cNvPr id="218266" name="Rectangle 154"/>
          <p:cNvSpPr>
            <a:spLocks noChangeArrowheads="1"/>
          </p:cNvSpPr>
          <p:nvPr/>
        </p:nvSpPr>
        <p:spPr bwMode="auto">
          <a:xfrm>
            <a:off x="3598864" y="2378075"/>
            <a:ext cx="147637"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7" name="Rectangle 155"/>
          <p:cNvSpPr>
            <a:spLocks noChangeArrowheads="1"/>
          </p:cNvSpPr>
          <p:nvPr/>
        </p:nvSpPr>
        <p:spPr bwMode="auto">
          <a:xfrm>
            <a:off x="1070774" y="2843514"/>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8" name="Rectangle 156"/>
          <p:cNvSpPr>
            <a:spLocks noChangeArrowheads="1"/>
          </p:cNvSpPr>
          <p:nvPr/>
        </p:nvSpPr>
        <p:spPr bwMode="auto">
          <a:xfrm>
            <a:off x="1023149" y="2914953"/>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69" name="Rectangle 157"/>
          <p:cNvSpPr>
            <a:spLocks noChangeArrowheads="1"/>
          </p:cNvSpPr>
          <p:nvPr/>
        </p:nvSpPr>
        <p:spPr bwMode="auto">
          <a:xfrm rot="442351">
            <a:off x="1773240" y="1581152"/>
            <a:ext cx="147637"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70" name="Rectangle 158"/>
          <p:cNvSpPr>
            <a:spLocks noChangeArrowheads="1"/>
          </p:cNvSpPr>
          <p:nvPr/>
        </p:nvSpPr>
        <p:spPr bwMode="auto">
          <a:xfrm rot="442351">
            <a:off x="1438276" y="1541464"/>
            <a:ext cx="147639" cy="200025"/>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dirty="0"/>
          </a:p>
        </p:txBody>
      </p:sp>
      <p:sp>
        <p:nvSpPr>
          <p:cNvPr id="218271" name="Rectangle 159"/>
          <p:cNvSpPr>
            <a:spLocks noChangeArrowheads="1"/>
          </p:cNvSpPr>
          <p:nvPr/>
        </p:nvSpPr>
        <p:spPr bwMode="auto">
          <a:xfrm rot="442351">
            <a:off x="1604965" y="1560515"/>
            <a:ext cx="147637" cy="200025"/>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sp>
        <p:nvSpPr>
          <p:cNvPr id="218272" name="Rectangle 160"/>
          <p:cNvSpPr>
            <a:spLocks noChangeArrowheads="1"/>
          </p:cNvSpPr>
          <p:nvPr/>
        </p:nvSpPr>
        <p:spPr bwMode="auto">
          <a:xfrm rot="442351">
            <a:off x="1252482" y="1634437"/>
            <a:ext cx="161657" cy="200025"/>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grpSp>
        <p:nvGrpSpPr>
          <p:cNvPr id="28" name="Group 81"/>
          <p:cNvGrpSpPr>
            <a:grpSpLocks/>
          </p:cNvGrpSpPr>
          <p:nvPr/>
        </p:nvGrpSpPr>
        <p:grpSpPr bwMode="auto">
          <a:xfrm>
            <a:off x="5093999" y="4542089"/>
            <a:ext cx="386911" cy="398101"/>
            <a:chOff x="4180" y="783"/>
            <a:chExt cx="150" cy="307"/>
          </a:xfrm>
        </p:grpSpPr>
        <p:sp>
          <p:nvSpPr>
            <p:cNvPr id="166" name="AutoShape 8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167" name="Rectangle 8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prstTxWarp prst="textNoShape">
                <a:avLst/>
              </a:prstTxWarp>
            </a:bodyPr>
            <a:lstStyle/>
            <a:p>
              <a:endParaRPr lang="en-US" dirty="0"/>
            </a:p>
          </p:txBody>
        </p:sp>
        <p:sp>
          <p:nvSpPr>
            <p:cNvPr id="168"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169"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prstTxWarp prst="textNoShape">
                <a:avLst/>
              </a:prstTxWarp>
            </a:bodyPr>
            <a:lstStyle/>
            <a:p>
              <a:endParaRPr lang="en-US" dirty="0"/>
            </a:p>
          </p:txBody>
        </p:sp>
        <p:sp>
          <p:nvSpPr>
            <p:cNvPr id="170" name="Line 8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171" name="Line 8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dirty="0"/>
            </a:p>
          </p:txBody>
        </p:sp>
        <p:sp>
          <p:nvSpPr>
            <p:cNvPr id="172"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dirty="0"/>
            </a:p>
          </p:txBody>
        </p:sp>
        <p:sp>
          <p:nvSpPr>
            <p:cNvPr id="173" name="Rectangle 8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prstTxWarp prst="textNoShape">
                <a:avLst/>
              </a:prstTxWarp>
            </a:bodyPr>
            <a:lstStyle/>
            <a:p>
              <a:endParaRPr lang="en-US" dirty="0"/>
            </a:p>
          </p:txBody>
        </p:sp>
      </p:grpSp>
      <p:sp>
        <p:nvSpPr>
          <p:cNvPr id="218241" name="Line 129"/>
          <p:cNvSpPr>
            <a:spLocks noChangeShapeType="1"/>
          </p:cNvSpPr>
          <p:nvPr/>
        </p:nvSpPr>
        <p:spPr bwMode="auto">
          <a:xfrm>
            <a:off x="1166360" y="2277706"/>
            <a:ext cx="283790" cy="243943"/>
          </a:xfrm>
          <a:prstGeom prst="line">
            <a:avLst/>
          </a:prstGeom>
          <a:noFill/>
          <a:ln w="38100">
            <a:solidFill>
              <a:srgbClr val="CC0099"/>
            </a:solidFill>
            <a:round/>
            <a:headEnd/>
            <a:tailEnd type="triangle" w="med" len="med"/>
          </a:ln>
        </p:spPr>
        <p:txBody>
          <a:bodyPr wrap="none" anchor="ctr">
            <a:prstTxWarp prst="textNoShape">
              <a:avLst/>
            </a:prstTxWarp>
          </a:bodyPr>
          <a:lstStyle/>
          <a:p>
            <a:endParaRPr lang="en-US" dirty="0"/>
          </a:p>
        </p:txBody>
      </p:sp>
      <p:sp>
        <p:nvSpPr>
          <p:cNvPr id="218239" name="Rectangle 127"/>
          <p:cNvSpPr>
            <a:spLocks noChangeArrowheads="1"/>
          </p:cNvSpPr>
          <p:nvPr/>
        </p:nvSpPr>
        <p:spPr bwMode="auto">
          <a:xfrm>
            <a:off x="1042535" y="2218969"/>
            <a:ext cx="147639" cy="200025"/>
          </a:xfrm>
          <a:prstGeom prst="rect">
            <a:avLst/>
          </a:prstGeom>
          <a:solidFill>
            <a:srgbClr val="CC0099"/>
          </a:solidFill>
          <a:ln w="9525">
            <a:solidFill>
              <a:schemeClr val="tx1"/>
            </a:solidFill>
            <a:miter lim="800000"/>
            <a:headEnd/>
            <a:tailEnd/>
          </a:ln>
        </p:spPr>
        <p:txBody>
          <a:bodyPr wrap="none" anchor="ctr">
            <a:prstTxWarp prst="textNoShape">
              <a:avLst/>
            </a:prstTxWarp>
          </a:bodyPr>
          <a:lstStyle/>
          <a:p>
            <a:endParaRPr lang="en-US" dirty="0"/>
          </a:p>
        </p:txBody>
      </p:sp>
      <p:sp>
        <p:nvSpPr>
          <p:cNvPr id="2" name="Footer Placeholder 4">
            <a:extLst>
              <a:ext uri="{FF2B5EF4-FFF2-40B4-BE49-F238E27FC236}">
                <a16:creationId xmlns:a16="http://schemas.microsoft.com/office/drawing/2014/main" id="{6412E274-8F07-E476-BBC3-26A6975709AA}"/>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323364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240"/>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218242"/>
                                        </p:tgtEl>
                                        <p:attrNameLst>
                                          <p:attrName>style.visibility</p:attrName>
                                        </p:attrNameLst>
                                      </p:cBhvr>
                                      <p:to>
                                        <p:strVal val="visible"/>
                                      </p:to>
                                    </p:set>
                                    <p:animEffect transition="in" filter="wipe(down)">
                                      <p:cBhvr>
                                        <p:cTn id="10" dur="500"/>
                                        <p:tgtEl>
                                          <p:spTgt spid="218242"/>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218239"/>
                                        </p:tgtEl>
                                        <p:attrNameLst>
                                          <p:attrName>style.visibility</p:attrName>
                                        </p:attrNameLst>
                                      </p:cBhvr>
                                      <p:to>
                                        <p:strVal val="visible"/>
                                      </p:to>
                                    </p:se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18241"/>
                                        </p:tgtEl>
                                        <p:attrNameLst>
                                          <p:attrName>style.visibility</p:attrName>
                                        </p:attrNameLst>
                                      </p:cBhvr>
                                      <p:to>
                                        <p:strVal val="visible"/>
                                      </p:to>
                                    </p:set>
                                    <p:animEffect transition="in" filter="wipe(left)">
                                      <p:cBhvr>
                                        <p:cTn id="17" dur="500"/>
                                        <p:tgtEl>
                                          <p:spTgt spid="21824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1826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0"/>
                                  </p:stCondLst>
                                  <p:childTnLst>
                                    <p:set>
                                      <p:cBhvr>
                                        <p:cTn id="24" dur="1" fill="hold">
                                          <p:stCondLst>
                                            <p:cond delay="499"/>
                                          </p:stCondLst>
                                        </p:cTn>
                                        <p:tgtEl>
                                          <p:spTgt spid="2182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18267"/>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2182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18264"/>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500"/>
                                  </p:stCondLst>
                                  <p:childTnLst>
                                    <p:set>
                                      <p:cBhvr>
                                        <p:cTn id="38" dur="1" fill="hold">
                                          <p:stCondLst>
                                            <p:cond delay="499"/>
                                          </p:stCondLst>
                                        </p:cTn>
                                        <p:tgtEl>
                                          <p:spTgt spid="218263"/>
                                        </p:tgtEl>
                                        <p:attrNameLst>
                                          <p:attrName>style.visibility</p:attrName>
                                        </p:attrNameLst>
                                      </p:cBhvr>
                                      <p:to>
                                        <p:strVal val="visible"/>
                                      </p:to>
                                    </p:set>
                                  </p:childTnLst>
                                </p:cTn>
                              </p:par>
                            </p:childTnLst>
                          </p:cTn>
                        </p:par>
                        <p:par>
                          <p:cTn id="39" fill="hold">
                            <p:stCondLst>
                              <p:cond delay="1500"/>
                            </p:stCondLst>
                            <p:childTnLst>
                              <p:par>
                                <p:cTn id="40" presetID="1" presetClass="entr" presetSubtype="0" fill="hold" grpId="0" nodeType="afterEffect">
                                  <p:stCondLst>
                                    <p:cond delay="500"/>
                                  </p:stCondLst>
                                  <p:childTnLst>
                                    <p:set>
                                      <p:cBhvr>
                                        <p:cTn id="41" dur="1" fill="hold">
                                          <p:stCondLst>
                                            <p:cond delay="499"/>
                                          </p:stCondLst>
                                        </p:cTn>
                                        <p:tgtEl>
                                          <p:spTgt spid="218262"/>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500"/>
                                  </p:stCondLst>
                                  <p:childTnLst>
                                    <p:set>
                                      <p:cBhvr>
                                        <p:cTn id="44" dur="1" fill="hold">
                                          <p:stCondLst>
                                            <p:cond delay="499"/>
                                          </p:stCondLst>
                                        </p:cTn>
                                        <p:tgtEl>
                                          <p:spTgt spid="2182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8260"/>
                                        </p:tgtEl>
                                        <p:attrNameLst>
                                          <p:attrName>style.visibility</p:attrName>
                                        </p:attrNameLst>
                                      </p:cBhvr>
                                      <p:to>
                                        <p:strVal val="visible"/>
                                      </p:to>
                                    </p:set>
                                    <p:animEffect transition="in" filter="wipe(down)">
                                      <p:cBhvr>
                                        <p:cTn id="49" dur="500"/>
                                        <p:tgtEl>
                                          <p:spTgt spid="218260"/>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499"/>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18269"/>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0" nodeType="afterEffect">
                                  <p:stCondLst>
                                    <p:cond delay="1000"/>
                                  </p:stCondLst>
                                  <p:childTnLst>
                                    <p:set>
                                      <p:cBhvr>
                                        <p:cTn id="59" dur="1" fill="hold">
                                          <p:stCondLst>
                                            <p:cond delay="499"/>
                                          </p:stCondLst>
                                        </p:cTn>
                                        <p:tgtEl>
                                          <p:spTgt spid="218271"/>
                                        </p:tgtEl>
                                        <p:attrNameLst>
                                          <p:attrName>style.visibility</p:attrName>
                                        </p:attrNameLst>
                                      </p:cBhvr>
                                      <p:to>
                                        <p:strVal val="visible"/>
                                      </p:to>
                                    </p:set>
                                  </p:childTnLst>
                                </p:cTn>
                              </p:par>
                            </p:childTnLst>
                          </p:cTn>
                        </p:par>
                        <p:par>
                          <p:cTn id="60" fill="hold">
                            <p:stCondLst>
                              <p:cond delay="2000"/>
                            </p:stCondLst>
                            <p:childTnLst>
                              <p:par>
                                <p:cTn id="61" presetID="1" presetClass="entr" presetSubtype="0" fill="hold" grpId="0" nodeType="afterEffect">
                                  <p:stCondLst>
                                    <p:cond delay="1000"/>
                                  </p:stCondLst>
                                  <p:childTnLst>
                                    <p:set>
                                      <p:cBhvr>
                                        <p:cTn id="62" dur="1" fill="hold">
                                          <p:stCondLst>
                                            <p:cond delay="499"/>
                                          </p:stCondLst>
                                        </p:cTn>
                                        <p:tgtEl>
                                          <p:spTgt spid="2182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182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grpId="1" nodeType="clickEffect">
                                  <p:stCondLst>
                                    <p:cond delay="0"/>
                                  </p:stCondLst>
                                  <p:childTnLst>
                                    <p:anim calcmode="lin" valueType="num">
                                      <p:cBhvr additive="base">
                                        <p:cTn id="70" dur="500"/>
                                        <p:tgtEl>
                                          <p:spTgt spid="218272"/>
                                        </p:tgtEl>
                                        <p:attrNameLst>
                                          <p:attrName>ppt_x</p:attrName>
                                        </p:attrNameLst>
                                      </p:cBhvr>
                                      <p:tavLst>
                                        <p:tav tm="0">
                                          <p:val>
                                            <p:strVal val="ppt_x"/>
                                          </p:val>
                                        </p:tav>
                                        <p:tav tm="100000">
                                          <p:val>
                                            <p:strVal val="ppt_x"/>
                                          </p:val>
                                        </p:tav>
                                      </p:tavLst>
                                    </p:anim>
                                    <p:anim calcmode="lin" valueType="num">
                                      <p:cBhvr additive="base">
                                        <p:cTn id="71" dur="500"/>
                                        <p:tgtEl>
                                          <p:spTgt spid="218272"/>
                                        </p:tgtEl>
                                        <p:attrNameLst>
                                          <p:attrName>ppt_y</p:attrName>
                                        </p:attrNameLst>
                                      </p:cBhvr>
                                      <p:tavLst>
                                        <p:tav tm="0">
                                          <p:val>
                                            <p:strVal val="ppt_y"/>
                                          </p:val>
                                        </p:tav>
                                        <p:tav tm="100000">
                                          <p:val>
                                            <p:strVal val="1+ppt_h/2"/>
                                          </p:val>
                                        </p:tav>
                                      </p:tavLst>
                                    </p:anim>
                                    <p:set>
                                      <p:cBhvr>
                                        <p:cTn id="72" dur="1" fill="hold">
                                          <p:stCondLst>
                                            <p:cond delay="499"/>
                                          </p:stCondLst>
                                        </p:cTn>
                                        <p:tgtEl>
                                          <p:spTgt spid="218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240" grpId="0" animBg="1"/>
      <p:bldP spid="218242" grpId="0" animBg="1"/>
      <p:bldP spid="218260" grpId="0" animBg="1"/>
      <p:bldP spid="218261" grpId="0" animBg="1"/>
      <p:bldP spid="218262" grpId="0" animBg="1"/>
      <p:bldP spid="218263" grpId="0" animBg="1"/>
      <p:bldP spid="218264" grpId="0" animBg="1"/>
      <p:bldP spid="218265" grpId="0" animBg="1"/>
      <p:bldP spid="218266" grpId="0" animBg="1"/>
      <p:bldP spid="218267" grpId="0" animBg="1"/>
      <p:bldP spid="218268" grpId="0" animBg="1"/>
      <p:bldP spid="218269" grpId="0" animBg="1"/>
      <p:bldP spid="218270" grpId="0" animBg="1"/>
      <p:bldP spid="218271" grpId="0" animBg="1"/>
      <p:bldP spid="218272" grpId="0" animBg="1"/>
      <p:bldP spid="218272" grpId="1" animBg="1"/>
      <p:bldP spid="218241" grpId="0" animBg="1"/>
      <p:bldP spid="2182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0" name="Rectangle 2"/>
          <p:cNvSpPr>
            <a:spLocks noGrp="1" noChangeArrowheads="1"/>
          </p:cNvSpPr>
          <p:nvPr>
            <p:ph type="title"/>
          </p:nvPr>
        </p:nvSpPr>
        <p:spPr/>
        <p:txBody>
          <a:bodyPr/>
          <a:lstStyle/>
          <a:p>
            <a:r>
              <a:rPr lang="en-US" dirty="0"/>
              <a:t>Network Performance</a:t>
            </a:r>
          </a:p>
        </p:txBody>
      </p:sp>
      <p:sp>
        <p:nvSpPr>
          <p:cNvPr id="63501" name="Rectangle 3"/>
          <p:cNvSpPr>
            <a:spLocks noGrp="1" noChangeArrowheads="1"/>
          </p:cNvSpPr>
          <p:nvPr>
            <p:ph idx="1"/>
          </p:nvPr>
        </p:nvSpPr>
        <p:spPr/>
        <p:txBody>
          <a:bodyPr/>
          <a:lstStyle/>
          <a:p>
            <a:r>
              <a:rPr lang="en-US" dirty="0"/>
              <a:t>3 basic measurements</a:t>
            </a:r>
          </a:p>
          <a:p>
            <a:pPr lvl="1"/>
            <a:r>
              <a:rPr lang="en-US" sz="2400" dirty="0">
                <a:solidFill>
                  <a:srgbClr val="0000D4"/>
                </a:solidFill>
              </a:rPr>
              <a:t>Throughput (bits/sec, Kbps=1000 bits/sec, Mbps)</a:t>
            </a:r>
          </a:p>
          <a:p>
            <a:pPr lvl="1"/>
            <a:r>
              <a:rPr lang="en-US" sz="2400" dirty="0">
                <a:solidFill>
                  <a:srgbClr val="0000D4"/>
                </a:solidFill>
              </a:rPr>
              <a:t>Loss rate (% of packets lost)</a:t>
            </a:r>
          </a:p>
          <a:p>
            <a:pPr lvl="1"/>
            <a:r>
              <a:rPr lang="en-US" sz="2400" dirty="0">
                <a:solidFill>
                  <a:srgbClr val="0000D4"/>
                </a:solidFill>
              </a:rPr>
              <a:t>Delay (sec, msec)</a:t>
            </a:r>
          </a:p>
          <a:p>
            <a:pPr lvl="1"/>
            <a:endParaRPr lang="en-US" dirty="0"/>
          </a:p>
          <a:p>
            <a:pPr marL="0" indent="0">
              <a:buNone/>
            </a:pPr>
            <a:r>
              <a:rPr lang="en-US" b="1" dirty="0">
                <a:solidFill>
                  <a:schemeClr val="accent1"/>
                </a:solidFill>
              </a:rPr>
              <a:t>Throughput</a:t>
            </a:r>
          </a:p>
          <a:p>
            <a:pPr lvl="1"/>
            <a:r>
              <a:rPr lang="en-US" dirty="0"/>
              <a:t> over a single link: point-to-point</a:t>
            </a:r>
          </a:p>
          <a:p>
            <a:pPr lvl="2"/>
            <a:r>
              <a:rPr lang="en-US" dirty="0"/>
              <a:t>Pumping data into the pipe: throughput = link bandwidth</a:t>
            </a:r>
          </a:p>
          <a:p>
            <a:pPr lvl="1">
              <a:spcBef>
                <a:spcPts val="1200"/>
              </a:spcBef>
            </a:pPr>
            <a:r>
              <a:rPr lang="en-US" dirty="0"/>
              <a:t>Multi-access:</a:t>
            </a:r>
          </a:p>
          <a:p>
            <a:pPr lvl="1"/>
            <a:endParaRPr lang="en-US" dirty="0"/>
          </a:p>
          <a:p>
            <a:pPr lvl="1"/>
            <a:endParaRPr lang="en-US" dirty="0"/>
          </a:p>
          <a:p>
            <a:endParaRPr lang="en-US" dirty="0"/>
          </a:p>
        </p:txBody>
      </p:sp>
      <p:sp>
        <p:nvSpPr>
          <p:cNvPr id="63504" name="Slide Number Placeholder 5"/>
          <p:cNvSpPr>
            <a:spLocks noGrp="1"/>
          </p:cNvSpPr>
          <p:nvPr>
            <p:ph type="sldNum" sz="quarter" idx="12"/>
          </p:nvPr>
        </p:nvSpPr>
        <p:spPr/>
        <p:txBody>
          <a:bodyPr/>
          <a:lstStyle/>
          <a:p>
            <a:fld id="{B0AB3E17-0786-A246-A7ED-88019F674662}" type="slidenum">
              <a:rPr lang="en-US" smtClean="0"/>
              <a:pPr/>
              <a:t>25</a:t>
            </a:fld>
            <a:endParaRPr lang="en-US"/>
          </a:p>
        </p:txBody>
      </p:sp>
      <p:grpSp>
        <p:nvGrpSpPr>
          <p:cNvPr id="63505" name="Group 4"/>
          <p:cNvGrpSpPr>
            <a:grpSpLocks/>
          </p:cNvGrpSpPr>
          <p:nvPr/>
        </p:nvGrpSpPr>
        <p:grpSpPr bwMode="auto">
          <a:xfrm>
            <a:off x="6436773" y="3683835"/>
            <a:ext cx="2171700" cy="411163"/>
            <a:chOff x="2382" y="1140"/>
            <a:chExt cx="1368" cy="259"/>
          </a:xfrm>
        </p:grpSpPr>
        <p:sp>
          <p:nvSpPr>
            <p:cNvPr id="63559" name="Line 5"/>
            <p:cNvSpPr>
              <a:spLocks noChangeShapeType="1"/>
            </p:cNvSpPr>
            <p:nvPr/>
          </p:nvSpPr>
          <p:spPr bwMode="auto">
            <a:xfrm>
              <a:off x="2658" y="1291"/>
              <a:ext cx="832" cy="0"/>
            </a:xfrm>
            <a:prstGeom prst="line">
              <a:avLst/>
            </a:prstGeom>
            <a:noFill/>
            <a:ln w="50800" cmpd="dbl">
              <a:solidFill>
                <a:schemeClr val="tx1"/>
              </a:solidFill>
              <a:round/>
              <a:headEnd/>
              <a:tailEnd/>
            </a:ln>
          </p:spPr>
          <p:txBody>
            <a:bodyPr wrap="none" anchor="ctr">
              <a:prstTxWarp prst="textNoShape">
                <a:avLst/>
              </a:prstTxWarp>
            </a:bodyPr>
            <a:lstStyle/>
            <a:p>
              <a:endParaRPr lang="en-US" dirty="0"/>
            </a:p>
          </p:txBody>
        </p:sp>
        <p:sp>
          <p:nvSpPr>
            <p:cNvPr id="63560" name="Rectangle 6"/>
            <p:cNvSpPr>
              <a:spLocks noChangeArrowheads="1"/>
            </p:cNvSpPr>
            <p:nvPr/>
          </p:nvSpPr>
          <p:spPr bwMode="auto">
            <a:xfrm>
              <a:off x="2382" y="1140"/>
              <a:ext cx="289" cy="245"/>
            </a:xfrm>
            <a:prstGeom prst="rect">
              <a:avLst/>
            </a:prstGeom>
            <a:solidFill>
              <a:srgbClr val="FFFF00"/>
            </a:solidFill>
            <a:ln w="9525">
              <a:solidFill>
                <a:schemeClr val="tx1"/>
              </a:solidFill>
              <a:miter lim="800000"/>
              <a:headEnd/>
              <a:tailEnd/>
            </a:ln>
          </p:spPr>
          <p:txBody>
            <a:bodyPr wrap="none" anchor="ctr" anchorCtr="1">
              <a:prstTxWarp prst="textNoShape">
                <a:avLst/>
              </a:prstTxWarp>
            </a:bodyPr>
            <a:lstStyle/>
            <a:p>
              <a:r>
                <a:rPr lang="en-US" dirty="0"/>
                <a:t>A</a:t>
              </a:r>
            </a:p>
          </p:txBody>
        </p:sp>
        <p:sp>
          <p:nvSpPr>
            <p:cNvPr id="63561" name="Rectangle 7"/>
            <p:cNvSpPr>
              <a:spLocks noChangeArrowheads="1"/>
            </p:cNvSpPr>
            <p:nvPr/>
          </p:nvSpPr>
          <p:spPr bwMode="auto">
            <a:xfrm>
              <a:off x="3461" y="1154"/>
              <a:ext cx="289" cy="245"/>
            </a:xfrm>
            <a:prstGeom prst="rect">
              <a:avLst/>
            </a:prstGeom>
            <a:solidFill>
              <a:srgbClr val="FFFF00"/>
            </a:solidFill>
            <a:ln w="9525">
              <a:solidFill>
                <a:schemeClr val="tx1"/>
              </a:solidFill>
              <a:miter lim="800000"/>
              <a:headEnd/>
              <a:tailEnd/>
            </a:ln>
          </p:spPr>
          <p:txBody>
            <a:bodyPr wrap="none" anchor="ctr" anchorCtr="1">
              <a:prstTxWarp prst="textNoShape">
                <a:avLst/>
              </a:prstTxWarp>
            </a:bodyPr>
            <a:lstStyle/>
            <a:p>
              <a:r>
                <a:rPr lang="en-US" dirty="0"/>
                <a:t>B</a:t>
              </a:r>
            </a:p>
          </p:txBody>
        </p:sp>
      </p:grpSp>
      <p:grpSp>
        <p:nvGrpSpPr>
          <p:cNvPr id="3" name="Group 8"/>
          <p:cNvGrpSpPr>
            <a:grpSpLocks/>
          </p:cNvGrpSpPr>
          <p:nvPr/>
        </p:nvGrpSpPr>
        <p:grpSpPr bwMode="auto">
          <a:xfrm>
            <a:off x="3577090" y="5747578"/>
            <a:ext cx="2300287" cy="750887"/>
            <a:chOff x="2243" y="1549"/>
            <a:chExt cx="1449" cy="473"/>
          </a:xfrm>
        </p:grpSpPr>
        <p:sp>
          <p:nvSpPr>
            <p:cNvPr id="63550" name="Line 9"/>
            <p:cNvSpPr>
              <a:spLocks noChangeShapeType="1"/>
            </p:cNvSpPr>
            <p:nvPr/>
          </p:nvSpPr>
          <p:spPr bwMode="auto">
            <a:xfrm>
              <a:off x="2343" y="2016"/>
              <a:ext cx="1248" cy="0"/>
            </a:xfrm>
            <a:prstGeom prst="line">
              <a:avLst/>
            </a:prstGeom>
            <a:noFill/>
            <a:ln w="76200">
              <a:solidFill>
                <a:schemeClr val="tx1"/>
              </a:solidFill>
              <a:round/>
              <a:headEnd/>
              <a:tailEnd/>
            </a:ln>
          </p:spPr>
          <p:txBody>
            <a:bodyPr wrap="none" anchor="ctr">
              <a:prstTxWarp prst="textNoShape">
                <a:avLst/>
              </a:prstTxWarp>
            </a:bodyPr>
            <a:lstStyle/>
            <a:p>
              <a:endParaRPr lang="en-US"/>
            </a:p>
          </p:txBody>
        </p:sp>
        <p:sp>
          <p:nvSpPr>
            <p:cNvPr id="63551" name="Line 10"/>
            <p:cNvSpPr>
              <a:spLocks noChangeShapeType="1"/>
            </p:cNvSpPr>
            <p:nvPr/>
          </p:nvSpPr>
          <p:spPr bwMode="auto">
            <a:xfrm>
              <a:off x="2413" y="1726"/>
              <a:ext cx="0" cy="296"/>
            </a:xfrm>
            <a:prstGeom prst="line">
              <a:avLst/>
            </a:prstGeom>
            <a:noFill/>
            <a:ln w="76200">
              <a:solidFill>
                <a:schemeClr val="tx1"/>
              </a:solidFill>
              <a:round/>
              <a:headEnd/>
              <a:tailEnd/>
            </a:ln>
          </p:spPr>
          <p:txBody>
            <a:bodyPr wrap="none" anchor="ctr">
              <a:prstTxWarp prst="textNoShape">
                <a:avLst/>
              </a:prstTxWarp>
            </a:bodyPr>
            <a:lstStyle/>
            <a:p>
              <a:endParaRPr lang="en-US"/>
            </a:p>
          </p:txBody>
        </p:sp>
        <p:sp>
          <p:nvSpPr>
            <p:cNvPr id="63552" name="Line 11"/>
            <p:cNvSpPr>
              <a:spLocks noChangeShapeType="1"/>
            </p:cNvSpPr>
            <p:nvPr/>
          </p:nvSpPr>
          <p:spPr bwMode="auto">
            <a:xfrm>
              <a:off x="2794" y="1710"/>
              <a:ext cx="0" cy="296"/>
            </a:xfrm>
            <a:prstGeom prst="line">
              <a:avLst/>
            </a:prstGeom>
            <a:noFill/>
            <a:ln w="76200">
              <a:solidFill>
                <a:schemeClr val="tx1"/>
              </a:solidFill>
              <a:round/>
              <a:headEnd/>
              <a:tailEnd/>
            </a:ln>
          </p:spPr>
          <p:txBody>
            <a:bodyPr wrap="none" anchor="ctr">
              <a:prstTxWarp prst="textNoShape">
                <a:avLst/>
              </a:prstTxWarp>
            </a:bodyPr>
            <a:lstStyle/>
            <a:p>
              <a:endParaRPr lang="en-US"/>
            </a:p>
          </p:txBody>
        </p:sp>
        <p:sp>
          <p:nvSpPr>
            <p:cNvPr id="63553" name="Line 12"/>
            <p:cNvSpPr>
              <a:spLocks noChangeShapeType="1"/>
            </p:cNvSpPr>
            <p:nvPr/>
          </p:nvSpPr>
          <p:spPr bwMode="auto">
            <a:xfrm>
              <a:off x="3145" y="1705"/>
              <a:ext cx="0" cy="296"/>
            </a:xfrm>
            <a:prstGeom prst="line">
              <a:avLst/>
            </a:prstGeom>
            <a:noFill/>
            <a:ln w="76200">
              <a:solidFill>
                <a:schemeClr val="tx1"/>
              </a:solidFill>
              <a:round/>
              <a:headEnd/>
              <a:tailEnd/>
            </a:ln>
          </p:spPr>
          <p:txBody>
            <a:bodyPr wrap="none" anchor="ctr">
              <a:prstTxWarp prst="textNoShape">
                <a:avLst/>
              </a:prstTxWarp>
            </a:bodyPr>
            <a:lstStyle/>
            <a:p>
              <a:endParaRPr lang="en-US"/>
            </a:p>
          </p:txBody>
        </p:sp>
        <p:sp>
          <p:nvSpPr>
            <p:cNvPr id="63554" name="Line 13"/>
            <p:cNvSpPr>
              <a:spLocks noChangeShapeType="1"/>
            </p:cNvSpPr>
            <p:nvPr/>
          </p:nvSpPr>
          <p:spPr bwMode="auto">
            <a:xfrm>
              <a:off x="3528" y="1720"/>
              <a:ext cx="0" cy="296"/>
            </a:xfrm>
            <a:prstGeom prst="line">
              <a:avLst/>
            </a:prstGeom>
            <a:noFill/>
            <a:ln w="76200">
              <a:solidFill>
                <a:schemeClr val="tx1"/>
              </a:solidFill>
              <a:round/>
              <a:headEnd/>
              <a:tailEnd/>
            </a:ln>
          </p:spPr>
          <p:txBody>
            <a:bodyPr wrap="none" anchor="ctr">
              <a:prstTxWarp prst="textNoShape">
                <a:avLst/>
              </a:prstTxWarp>
            </a:bodyPr>
            <a:lstStyle/>
            <a:p>
              <a:endParaRPr lang="en-US"/>
            </a:p>
          </p:txBody>
        </p:sp>
        <p:sp>
          <p:nvSpPr>
            <p:cNvPr id="63555" name="AutoShape 14"/>
            <p:cNvSpPr>
              <a:spLocks noChangeArrowheads="1"/>
            </p:cNvSpPr>
            <p:nvPr/>
          </p:nvSpPr>
          <p:spPr bwMode="auto">
            <a:xfrm>
              <a:off x="2243" y="1549"/>
              <a:ext cx="316" cy="215"/>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3556" name="AutoShape 15"/>
            <p:cNvSpPr>
              <a:spLocks noChangeArrowheads="1"/>
            </p:cNvSpPr>
            <p:nvPr/>
          </p:nvSpPr>
          <p:spPr bwMode="auto">
            <a:xfrm>
              <a:off x="2990" y="1550"/>
              <a:ext cx="316" cy="215"/>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3557" name="AutoShape 16"/>
            <p:cNvSpPr>
              <a:spLocks noChangeArrowheads="1"/>
            </p:cNvSpPr>
            <p:nvPr/>
          </p:nvSpPr>
          <p:spPr bwMode="auto">
            <a:xfrm>
              <a:off x="3376" y="1561"/>
              <a:ext cx="316" cy="215"/>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3558" name="AutoShape 17"/>
            <p:cNvSpPr>
              <a:spLocks noChangeArrowheads="1"/>
            </p:cNvSpPr>
            <p:nvPr/>
          </p:nvSpPr>
          <p:spPr bwMode="auto">
            <a:xfrm>
              <a:off x="2626" y="1557"/>
              <a:ext cx="316" cy="215"/>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grpSp>
      <p:grpSp>
        <p:nvGrpSpPr>
          <p:cNvPr id="8" name="Group 7">
            <a:extLst>
              <a:ext uri="{FF2B5EF4-FFF2-40B4-BE49-F238E27FC236}">
                <a16:creationId xmlns:a16="http://schemas.microsoft.com/office/drawing/2014/main" id="{914D7A63-3F9C-3543-A131-3BC19E1E7B5C}"/>
              </a:ext>
            </a:extLst>
          </p:cNvPr>
          <p:cNvGrpSpPr/>
          <p:nvPr/>
        </p:nvGrpSpPr>
        <p:grpSpPr>
          <a:xfrm>
            <a:off x="6653514" y="4735215"/>
            <a:ext cx="2401888" cy="2000865"/>
            <a:chOff x="6474750" y="2038351"/>
            <a:chExt cx="2401888" cy="2171701"/>
          </a:xfrm>
        </p:grpSpPr>
        <p:grpSp>
          <p:nvGrpSpPr>
            <p:cNvPr id="4" name="Group 18"/>
            <p:cNvGrpSpPr>
              <a:grpSpLocks/>
            </p:cNvGrpSpPr>
            <p:nvPr/>
          </p:nvGrpSpPr>
          <p:grpSpPr bwMode="auto">
            <a:xfrm>
              <a:off x="6474750" y="2038351"/>
              <a:ext cx="2401888" cy="2171701"/>
              <a:chOff x="4044" y="770"/>
              <a:chExt cx="1513" cy="1368"/>
            </a:xfrm>
          </p:grpSpPr>
          <p:sp>
            <p:nvSpPr>
              <p:cNvPr id="63531" name="Line 42"/>
              <p:cNvSpPr>
                <a:spLocks noChangeShapeType="1"/>
              </p:cNvSpPr>
              <p:nvPr/>
            </p:nvSpPr>
            <p:spPr bwMode="auto">
              <a:xfrm flipV="1">
                <a:off x="4529" y="770"/>
                <a:ext cx="0" cy="717"/>
              </a:xfrm>
              <a:prstGeom prst="line">
                <a:avLst/>
              </a:prstGeom>
              <a:noFill/>
              <a:ln w="28575">
                <a:solidFill>
                  <a:schemeClr val="tx1"/>
                </a:solidFill>
                <a:round/>
                <a:headEnd/>
                <a:tailEnd/>
              </a:ln>
            </p:spPr>
            <p:txBody>
              <a:bodyPr wrap="none" anchor="ctr">
                <a:prstTxWarp prst="textNoShape">
                  <a:avLst/>
                </a:prstTxWarp>
              </a:bodyPr>
              <a:lstStyle/>
              <a:p>
                <a:endParaRPr lang="en-US" dirty="0"/>
              </a:p>
            </p:txBody>
          </p:sp>
          <p:grpSp>
            <p:nvGrpSpPr>
              <p:cNvPr id="63527" name="Group 19"/>
              <p:cNvGrpSpPr>
                <a:grpSpLocks/>
              </p:cNvGrpSpPr>
              <p:nvPr/>
            </p:nvGrpSpPr>
            <p:grpSpPr bwMode="auto">
              <a:xfrm>
                <a:off x="4044" y="1652"/>
                <a:ext cx="375" cy="472"/>
                <a:chOff x="3811" y="1925"/>
                <a:chExt cx="397" cy="520"/>
              </a:xfrm>
            </p:grpSpPr>
            <p:graphicFrame>
              <p:nvGraphicFramePr>
                <p:cNvPr id="63498" name="Object 10"/>
                <p:cNvGraphicFramePr>
                  <a:graphicFrameLocks noChangeAspect="1"/>
                </p:cNvGraphicFramePr>
                <p:nvPr>
                  <p:extLst>
                    <p:ext uri="{D42A27DB-BD31-4B8C-83A1-F6EECF244321}">
                      <p14:modId xmlns:p14="http://schemas.microsoft.com/office/powerpoint/2010/main" val="1147270740"/>
                    </p:ext>
                  </p:extLst>
                </p:nvPr>
              </p:nvGraphicFramePr>
              <p:xfrm>
                <a:off x="3811" y="1925"/>
                <a:ext cx="366" cy="441"/>
              </p:xfrm>
              <a:graphic>
                <a:graphicData uri="http://schemas.openxmlformats.org/presentationml/2006/ole">
                  <mc:AlternateContent xmlns:mc="http://schemas.openxmlformats.org/markup-compatibility/2006">
                    <mc:Choice xmlns:v="urn:schemas-microsoft-com:vml" Requires="v">
                      <p:oleObj name="Clip" r:id="rId3" imgW="7315200" imgH="7429500" progId="">
                        <p:embed/>
                      </p:oleObj>
                    </mc:Choice>
                    <mc:Fallback>
                      <p:oleObj name="Clip" r:id="rId3" imgW="7315200" imgH="7429500" progId="">
                        <p:embed/>
                        <p:pic>
                          <p:nvPicPr>
                            <p:cNvPr id="6349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 y="1925"/>
                              <a:ext cx="366" cy="441"/>
                            </a:xfrm>
                            <a:prstGeom prst="rect">
                              <a:avLst/>
                            </a:prstGeom>
                            <a:noFill/>
                            <a:extLst>
                              <a:ext uri="{909E8E84-426E-40dd-AFC4-6F175D3DCCD1}">
                                <a14:hiddenFill xmlns="" xmlns:a14="http://schemas.microsoft.com/office/drawing/2010/main">
                                  <a:solidFill>
                                    <a:srgbClr val="FF0000"/>
                                  </a:solidFill>
                                </a14:hiddenFill>
                              </a:ext>
                            </a:extLst>
                          </p:spPr>
                        </p:pic>
                      </p:oleObj>
                    </mc:Fallback>
                  </mc:AlternateContent>
                </a:graphicData>
              </a:graphic>
            </p:graphicFrame>
            <p:graphicFrame>
              <p:nvGraphicFramePr>
                <p:cNvPr id="63499" name="Object 11"/>
                <p:cNvGraphicFramePr>
                  <a:graphicFrameLocks noChangeAspect="1"/>
                </p:cNvGraphicFramePr>
                <p:nvPr>
                  <p:extLst>
                    <p:ext uri="{D42A27DB-BD31-4B8C-83A1-F6EECF244321}">
                      <p14:modId xmlns:p14="http://schemas.microsoft.com/office/powerpoint/2010/main" val="3162785054"/>
                    </p:ext>
                  </p:extLst>
                </p:nvPr>
              </p:nvGraphicFramePr>
              <p:xfrm>
                <a:off x="3874" y="2076"/>
                <a:ext cx="334" cy="369"/>
              </p:xfrm>
              <a:graphic>
                <a:graphicData uri="http://schemas.openxmlformats.org/presentationml/2006/ole">
                  <mc:AlternateContent xmlns:mc="http://schemas.openxmlformats.org/markup-compatibility/2006">
                    <mc:Choice xmlns:v="urn:schemas-microsoft-com:vml" Requires="v">
                      <p:oleObj name="Clip" r:id="rId5" imgW="7315200" imgH="6921500" progId="">
                        <p:embed/>
                      </p:oleObj>
                    </mc:Choice>
                    <mc:Fallback>
                      <p:oleObj name="Clip" r:id="rId5" imgW="7315200" imgH="6921500" progId="">
                        <p:embed/>
                        <p:pic>
                          <p:nvPicPr>
                            <p:cNvPr id="6349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 y="2076"/>
                              <a:ext cx="334" cy="36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aphicFrame>
            <p:nvGraphicFramePr>
              <p:cNvPr id="63496" name="Object 8"/>
              <p:cNvGraphicFramePr>
                <a:graphicFrameLocks noChangeAspect="1"/>
              </p:cNvGraphicFramePr>
              <p:nvPr>
                <p:extLst>
                  <p:ext uri="{D42A27DB-BD31-4B8C-83A1-F6EECF244321}">
                    <p14:modId xmlns:p14="http://schemas.microsoft.com/office/powerpoint/2010/main" val="2792316720"/>
                  </p:ext>
                </p:extLst>
              </p:nvPr>
            </p:nvGraphicFramePr>
            <p:xfrm>
              <a:off x="4613" y="1654"/>
              <a:ext cx="345" cy="398"/>
            </p:xfrm>
            <a:graphic>
              <a:graphicData uri="http://schemas.openxmlformats.org/presentationml/2006/ole">
                <mc:AlternateContent xmlns:mc="http://schemas.openxmlformats.org/markup-compatibility/2006">
                  <mc:Choice xmlns:v="urn:schemas-microsoft-com:vml" Requires="v">
                    <p:oleObj name="Clip" r:id="rId7" imgW="7315200" imgH="7429500" progId="">
                      <p:embed/>
                    </p:oleObj>
                  </mc:Choice>
                  <mc:Fallback>
                    <p:oleObj name="Clip" r:id="rId7" imgW="7315200" imgH="7429500" progId="">
                      <p:embed/>
                      <p:pic>
                        <p:nvPicPr>
                          <p:cNvPr id="6349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 y="1654"/>
                            <a:ext cx="345" cy="39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63530" name="Group 28"/>
              <p:cNvGrpSpPr>
                <a:grpSpLocks/>
              </p:cNvGrpSpPr>
              <p:nvPr/>
            </p:nvGrpSpPr>
            <p:grpSpPr bwMode="auto">
              <a:xfrm>
                <a:off x="4293" y="1001"/>
                <a:ext cx="456" cy="246"/>
                <a:chOff x="3600" y="219"/>
                <a:chExt cx="360" cy="175"/>
              </a:xfrm>
            </p:grpSpPr>
            <p:sp>
              <p:nvSpPr>
                <p:cNvPr id="63536"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a:p>
              </p:txBody>
            </p:sp>
            <p:sp>
              <p:nvSpPr>
                <p:cNvPr id="63537" name="Line 3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38" name="Line 3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39" name="Rectangle 3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3540"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a:p>
              </p:txBody>
            </p:sp>
            <p:grpSp>
              <p:nvGrpSpPr>
                <p:cNvPr id="63541" name="Group 34"/>
                <p:cNvGrpSpPr>
                  <a:grpSpLocks/>
                </p:cNvGrpSpPr>
                <p:nvPr/>
              </p:nvGrpSpPr>
              <p:grpSpPr bwMode="auto">
                <a:xfrm>
                  <a:off x="3686" y="244"/>
                  <a:ext cx="177" cy="66"/>
                  <a:chOff x="2848" y="848"/>
                  <a:chExt cx="140" cy="98"/>
                </a:xfrm>
              </p:grpSpPr>
              <p:sp>
                <p:nvSpPr>
                  <p:cNvPr id="63546" name="Line 35"/>
                  <p:cNvSpPr>
                    <a:spLocks noChangeShapeType="1"/>
                  </p:cNvSpPr>
                  <p:nvPr/>
                </p:nvSpPr>
                <p:spPr bwMode="auto">
                  <a:xfrm flipV="1">
                    <a:off x="2848" y="848"/>
                    <a:ext cx="50" cy="2"/>
                  </a:xfrm>
                  <a:prstGeom prst="line">
                    <a:avLst/>
                  </a:prstGeom>
                  <a:noFill/>
                  <a:ln w="28575">
                    <a:solidFill>
                      <a:schemeClr val="bg1"/>
                    </a:solidFill>
                    <a:round/>
                    <a:headEnd/>
                    <a:tailEnd/>
                  </a:ln>
                </p:spPr>
                <p:txBody>
                  <a:bodyPr wrap="none" anchor="ctr">
                    <a:prstTxWarp prst="textNoShape">
                      <a:avLst/>
                    </a:prstTxWarp>
                  </a:bodyPr>
                  <a:lstStyle/>
                  <a:p>
                    <a:endParaRPr lang="en-US"/>
                  </a:p>
                </p:txBody>
              </p:sp>
              <p:sp>
                <p:nvSpPr>
                  <p:cNvPr id="63547" name="Line 36"/>
                  <p:cNvSpPr>
                    <a:spLocks noChangeShapeType="1"/>
                  </p:cNvSpPr>
                  <p:nvPr/>
                </p:nvSpPr>
                <p:spPr bwMode="auto">
                  <a:xfrm>
                    <a:off x="2944" y="946"/>
                    <a:ext cx="44" cy="0"/>
                  </a:xfrm>
                  <a:prstGeom prst="line">
                    <a:avLst/>
                  </a:prstGeom>
                  <a:noFill/>
                  <a:ln w="28575">
                    <a:solidFill>
                      <a:schemeClr val="bg1"/>
                    </a:solidFill>
                    <a:round/>
                    <a:headEnd/>
                    <a:tailEnd/>
                  </a:ln>
                </p:spPr>
                <p:txBody>
                  <a:bodyPr wrap="none" anchor="ctr">
                    <a:prstTxWarp prst="textNoShape">
                      <a:avLst/>
                    </a:prstTxWarp>
                  </a:bodyPr>
                  <a:lstStyle/>
                  <a:p>
                    <a:endParaRPr lang="en-US"/>
                  </a:p>
                </p:txBody>
              </p:sp>
              <p:sp>
                <p:nvSpPr>
                  <p:cNvPr id="63548" name="Line 37"/>
                  <p:cNvSpPr>
                    <a:spLocks noChangeShapeType="1"/>
                  </p:cNvSpPr>
                  <p:nvPr/>
                </p:nvSpPr>
                <p:spPr bwMode="auto">
                  <a:xfrm>
                    <a:off x="2894" y="850"/>
                    <a:ext cx="52" cy="96"/>
                  </a:xfrm>
                  <a:prstGeom prst="line">
                    <a:avLst/>
                  </a:prstGeom>
                  <a:noFill/>
                  <a:ln w="28575">
                    <a:solidFill>
                      <a:schemeClr val="bg1"/>
                    </a:solidFill>
                    <a:round/>
                    <a:headEnd/>
                    <a:tailEnd/>
                  </a:ln>
                </p:spPr>
                <p:txBody>
                  <a:bodyPr wrap="none" anchor="ctr">
                    <a:prstTxWarp prst="textNoShape">
                      <a:avLst/>
                    </a:prstTxWarp>
                  </a:bodyPr>
                  <a:lstStyle/>
                  <a:p>
                    <a:endParaRPr lang="en-US"/>
                  </a:p>
                </p:txBody>
              </p:sp>
            </p:grpSp>
            <p:grpSp>
              <p:nvGrpSpPr>
                <p:cNvPr id="63542" name="Group 38"/>
                <p:cNvGrpSpPr>
                  <a:grpSpLocks/>
                </p:cNvGrpSpPr>
                <p:nvPr/>
              </p:nvGrpSpPr>
              <p:grpSpPr bwMode="auto">
                <a:xfrm flipV="1">
                  <a:off x="3686" y="243"/>
                  <a:ext cx="177" cy="66"/>
                  <a:chOff x="2848" y="848"/>
                  <a:chExt cx="140" cy="98"/>
                </a:xfrm>
              </p:grpSpPr>
              <p:sp>
                <p:nvSpPr>
                  <p:cNvPr id="63543" name="Line 39"/>
                  <p:cNvSpPr>
                    <a:spLocks noChangeShapeType="1"/>
                  </p:cNvSpPr>
                  <p:nvPr/>
                </p:nvSpPr>
                <p:spPr bwMode="auto">
                  <a:xfrm flipV="1">
                    <a:off x="2848" y="848"/>
                    <a:ext cx="50" cy="2"/>
                  </a:xfrm>
                  <a:prstGeom prst="line">
                    <a:avLst/>
                  </a:prstGeom>
                  <a:noFill/>
                  <a:ln w="28575">
                    <a:solidFill>
                      <a:schemeClr val="bg1"/>
                    </a:solidFill>
                    <a:round/>
                    <a:headEnd/>
                    <a:tailEnd/>
                  </a:ln>
                </p:spPr>
                <p:txBody>
                  <a:bodyPr wrap="none" anchor="ctr">
                    <a:prstTxWarp prst="textNoShape">
                      <a:avLst/>
                    </a:prstTxWarp>
                  </a:bodyPr>
                  <a:lstStyle/>
                  <a:p>
                    <a:endParaRPr lang="en-US"/>
                  </a:p>
                </p:txBody>
              </p:sp>
              <p:sp>
                <p:nvSpPr>
                  <p:cNvPr id="63544" name="Line 40"/>
                  <p:cNvSpPr>
                    <a:spLocks noChangeShapeType="1"/>
                  </p:cNvSpPr>
                  <p:nvPr/>
                </p:nvSpPr>
                <p:spPr bwMode="auto">
                  <a:xfrm>
                    <a:off x="2944" y="946"/>
                    <a:ext cx="44" cy="0"/>
                  </a:xfrm>
                  <a:prstGeom prst="line">
                    <a:avLst/>
                  </a:prstGeom>
                  <a:noFill/>
                  <a:ln w="28575">
                    <a:solidFill>
                      <a:schemeClr val="bg1"/>
                    </a:solidFill>
                    <a:round/>
                    <a:headEnd/>
                    <a:tailEnd/>
                  </a:ln>
                </p:spPr>
                <p:txBody>
                  <a:bodyPr wrap="none" anchor="ctr">
                    <a:prstTxWarp prst="textNoShape">
                      <a:avLst/>
                    </a:prstTxWarp>
                  </a:bodyPr>
                  <a:lstStyle/>
                  <a:p>
                    <a:endParaRPr lang="en-US"/>
                  </a:p>
                </p:txBody>
              </p:sp>
              <p:sp>
                <p:nvSpPr>
                  <p:cNvPr id="63545" name="Line 41"/>
                  <p:cNvSpPr>
                    <a:spLocks noChangeShapeType="1"/>
                  </p:cNvSpPr>
                  <p:nvPr/>
                </p:nvSpPr>
                <p:spPr bwMode="auto">
                  <a:xfrm>
                    <a:off x="2894" y="850"/>
                    <a:ext cx="52" cy="96"/>
                  </a:xfrm>
                  <a:prstGeom prst="line">
                    <a:avLst/>
                  </a:prstGeom>
                  <a:noFill/>
                  <a:ln w="28575">
                    <a:solidFill>
                      <a:schemeClr val="bg1"/>
                    </a:solidFill>
                    <a:round/>
                    <a:headEnd/>
                    <a:tailEnd/>
                  </a:ln>
                </p:spPr>
                <p:txBody>
                  <a:bodyPr wrap="none" anchor="ctr">
                    <a:prstTxWarp prst="textNoShape">
                      <a:avLst/>
                    </a:prstTxWarp>
                  </a:bodyPr>
                  <a:lstStyle/>
                  <a:p>
                    <a:endParaRPr lang="en-US"/>
                  </a:p>
                </p:txBody>
              </p:sp>
            </p:grpSp>
          </p:grpSp>
          <p:grpSp>
            <p:nvGrpSpPr>
              <p:cNvPr id="63532" name="Group 43"/>
              <p:cNvGrpSpPr>
                <a:grpSpLocks/>
              </p:cNvGrpSpPr>
              <p:nvPr/>
            </p:nvGrpSpPr>
            <p:grpSpPr bwMode="auto">
              <a:xfrm>
                <a:off x="4966" y="1095"/>
                <a:ext cx="370" cy="451"/>
                <a:chOff x="2870" y="1518"/>
                <a:chExt cx="292" cy="320"/>
              </a:xfrm>
            </p:grpSpPr>
            <p:graphicFrame>
              <p:nvGraphicFramePr>
                <p:cNvPr id="63493" name="Object 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7315200" imgH="7429500" progId="">
                        <p:embed/>
                      </p:oleObj>
                    </mc:Choice>
                    <mc:Fallback>
                      <p:oleObj name="Clip" r:id="rId8" imgW="7315200" imgH="7429500" progId="">
                        <p:embed/>
                        <p:pic>
                          <p:nvPicPr>
                            <p:cNvPr id="634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3494" name="Object 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7315200" imgH="6921500" progId="">
                        <p:embed/>
                      </p:oleObj>
                    </mc:Choice>
                    <mc:Fallback>
                      <p:oleObj name="Clip" r:id="rId9" imgW="7315200" imgH="6921500" progId="">
                        <p:embed/>
                        <p:pic>
                          <p:nvPicPr>
                            <p:cNvPr id="6349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63533" name="Group 46"/>
              <p:cNvGrpSpPr>
                <a:grpSpLocks/>
              </p:cNvGrpSpPr>
              <p:nvPr/>
            </p:nvGrpSpPr>
            <p:grpSpPr bwMode="auto">
              <a:xfrm>
                <a:off x="5154" y="1606"/>
                <a:ext cx="367" cy="450"/>
                <a:chOff x="2812" y="1454"/>
                <a:chExt cx="290" cy="319"/>
              </a:xfrm>
            </p:grpSpPr>
            <p:graphicFrame>
              <p:nvGraphicFramePr>
                <p:cNvPr id="63491" name="Object 3"/>
                <p:cNvGraphicFramePr>
                  <a:graphicFrameLocks noChangeAspect="1"/>
                </p:cNvGraphicFramePr>
                <p:nvPr>
                  <p:extLst>
                    <p:ext uri="{D42A27DB-BD31-4B8C-83A1-F6EECF244321}">
                      <p14:modId xmlns:p14="http://schemas.microsoft.com/office/powerpoint/2010/main" val="2686767763"/>
                    </p:ext>
                  </p:extLst>
                </p:nvPr>
              </p:nvGraphicFramePr>
              <p:xfrm>
                <a:off x="2812" y="1454"/>
                <a:ext cx="272" cy="282"/>
              </p:xfrm>
              <a:graphic>
                <a:graphicData uri="http://schemas.openxmlformats.org/presentationml/2006/ole">
                  <mc:AlternateContent xmlns:mc="http://schemas.openxmlformats.org/markup-compatibility/2006">
                    <mc:Choice xmlns:v="urn:schemas-microsoft-com:vml" Requires="v">
                      <p:oleObj name="Clip" r:id="rId10" imgW="7315200" imgH="7429500" progId="">
                        <p:embed/>
                      </p:oleObj>
                    </mc:Choice>
                    <mc:Fallback>
                      <p:oleObj name="Clip" r:id="rId10" imgW="7315200" imgH="7429500" progId="">
                        <p:embed/>
                        <p:pic>
                          <p:nvPicPr>
                            <p:cNvPr id="634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 y="1454"/>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3492" name="Object 4"/>
                <p:cNvGraphicFramePr>
                  <a:graphicFrameLocks noChangeAspect="1"/>
                </p:cNvGraphicFramePr>
                <p:nvPr>
                  <p:extLst>
                    <p:ext uri="{D42A27DB-BD31-4B8C-83A1-F6EECF244321}">
                      <p14:modId xmlns:p14="http://schemas.microsoft.com/office/powerpoint/2010/main" val="2978641005"/>
                    </p:ext>
                  </p:extLst>
                </p:nvPr>
              </p:nvGraphicFramePr>
              <p:xfrm>
                <a:off x="2853" y="1537"/>
                <a:ext cx="249" cy="236"/>
              </p:xfrm>
              <a:graphic>
                <a:graphicData uri="http://schemas.openxmlformats.org/presentationml/2006/ole">
                  <mc:AlternateContent xmlns:mc="http://schemas.openxmlformats.org/markup-compatibility/2006">
                    <mc:Choice xmlns:v="urn:schemas-microsoft-com:vml" Requires="v">
                      <p:oleObj name="Clip" r:id="rId11" imgW="7315200" imgH="6921500" progId="">
                        <p:embed/>
                      </p:oleObj>
                    </mc:Choice>
                    <mc:Fallback>
                      <p:oleObj name="Clip" r:id="rId11" imgW="7315200" imgH="6921500" progId="">
                        <p:embed/>
                        <p:pic>
                          <p:nvPicPr>
                            <p:cNvPr id="6349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3" y="1537"/>
                              <a:ext cx="249" cy="2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63535" name="AutoShape 50"/>
              <p:cNvSpPr>
                <a:spLocks noChangeArrowheads="1"/>
              </p:cNvSpPr>
              <p:nvPr/>
            </p:nvSpPr>
            <p:spPr bwMode="auto">
              <a:xfrm>
                <a:off x="4044" y="777"/>
                <a:ext cx="1513" cy="1361"/>
              </a:xfrm>
              <a:prstGeom prst="roundRect">
                <a:avLst>
                  <a:gd name="adj" fmla="val 16667"/>
                </a:avLst>
              </a:prstGeom>
              <a:noFill/>
              <a:ln w="9525" cap="rnd">
                <a:solidFill>
                  <a:schemeClr val="tx1"/>
                </a:solidFill>
                <a:prstDash val="sysDot"/>
                <a:round/>
                <a:headEnd/>
                <a:tailEnd/>
              </a:ln>
            </p:spPr>
            <p:txBody>
              <a:bodyPr wrap="none" anchor="ctr">
                <a:prstTxWarp prst="textNoShape">
                  <a:avLst/>
                </a:prstTxWarp>
              </a:bodyPr>
              <a:lstStyle/>
              <a:p>
                <a:endParaRPr lang="en-US"/>
              </a:p>
            </p:txBody>
          </p:sp>
        </p:grpSp>
        <p:pic>
          <p:nvPicPr>
            <p:cNvPr id="77" name="Picture 59">
              <a:extLst>
                <a:ext uri="{FF2B5EF4-FFF2-40B4-BE49-F238E27FC236}">
                  <a16:creationId xmlns:a16="http://schemas.microsoft.com/office/drawing/2014/main" id="{164510B4-2DCB-864E-A0C7-69AE824C14EE}"/>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flipH="1">
              <a:off x="6989522" y="3016526"/>
              <a:ext cx="494778" cy="306004"/>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16367C96-6BEE-6949-94B1-4D87CF29051B}"/>
              </a:ext>
            </a:extLst>
          </p:cNvPr>
          <p:cNvSpPr txBox="1"/>
          <p:nvPr/>
        </p:nvSpPr>
        <p:spPr>
          <a:xfrm>
            <a:off x="1066800" y="5019040"/>
            <a:ext cx="5308697" cy="523220"/>
          </a:xfrm>
          <a:prstGeom prst="rect">
            <a:avLst/>
          </a:prstGeom>
          <a:noFill/>
        </p:spPr>
        <p:txBody>
          <a:bodyPr wrap="none" rtlCol="0">
            <a:spAutoFit/>
          </a:bodyPr>
          <a:lstStyle/>
          <a:p>
            <a:r>
              <a:rPr lang="en-US" dirty="0"/>
              <a:t>a lot more difficult to measure, </a:t>
            </a:r>
            <a:r>
              <a:rPr lang="en-US" sz="2800" dirty="0">
                <a:latin typeface="Bradley Hand" pitchFamily="2" charset="77"/>
              </a:rPr>
              <a:t>Why?</a:t>
            </a:r>
            <a:endParaRPr lang="en-US" dirty="0">
              <a:latin typeface="Bradley Hand" pitchFamily="2" charset="77"/>
            </a:endParaRPr>
          </a:p>
        </p:txBody>
      </p:sp>
      <p:sp>
        <p:nvSpPr>
          <p:cNvPr id="2" name="Footer Placeholder 4">
            <a:extLst>
              <a:ext uri="{FF2B5EF4-FFF2-40B4-BE49-F238E27FC236}">
                <a16:creationId xmlns:a16="http://schemas.microsoft.com/office/drawing/2014/main" id="{6F9DA9DD-292C-FAB6-4EC1-009CA2D2255A}"/>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57291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0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50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501">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50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5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5" name="Rectangle 59"/>
          <p:cNvSpPr>
            <a:spLocks noGrp="1" noChangeArrowheads="1"/>
          </p:cNvSpPr>
          <p:nvPr>
            <p:ph type="title"/>
          </p:nvPr>
        </p:nvSpPr>
        <p:spPr/>
        <p:txBody>
          <a:bodyPr/>
          <a:lstStyle/>
          <a:p>
            <a:pPr eaLnBrk="1" hangingPunct="1"/>
            <a:r>
              <a:rPr lang="en-US"/>
              <a:t>Packet Losses</a:t>
            </a:r>
          </a:p>
        </p:txBody>
      </p:sp>
      <p:sp>
        <p:nvSpPr>
          <p:cNvPr id="61456" name="Rectangle 60"/>
          <p:cNvSpPr>
            <a:spLocks noGrp="1" noChangeArrowheads="1"/>
          </p:cNvSpPr>
          <p:nvPr>
            <p:ph idx="1"/>
          </p:nvPr>
        </p:nvSpPr>
        <p:spPr>
          <a:xfrm>
            <a:off x="381000" y="1295400"/>
            <a:ext cx="5210175" cy="5297488"/>
          </a:xfrm>
        </p:spPr>
        <p:txBody>
          <a:bodyPr/>
          <a:lstStyle/>
          <a:p>
            <a:pPr>
              <a:lnSpc>
                <a:spcPct val="90000"/>
              </a:lnSpc>
            </a:pPr>
            <a:r>
              <a:rPr lang="en-US" dirty="0"/>
              <a:t>Wired links</a:t>
            </a:r>
          </a:p>
          <a:p>
            <a:pPr lvl="1"/>
            <a:r>
              <a:rPr lang="en-US" dirty="0"/>
              <a:t>Loss due to transmission errors</a:t>
            </a:r>
          </a:p>
          <a:p>
            <a:pPr lvl="1"/>
            <a:r>
              <a:rPr lang="en-US" dirty="0"/>
              <a:t>Loss due to congestion</a:t>
            </a:r>
          </a:p>
          <a:p>
            <a:pPr eaLnBrk="1" hangingPunct="1">
              <a:lnSpc>
                <a:spcPct val="90000"/>
              </a:lnSpc>
            </a:pPr>
            <a:r>
              <a:rPr lang="en-US" dirty="0"/>
              <a:t>Wireless links</a:t>
            </a:r>
          </a:p>
          <a:p>
            <a:pPr lvl="1" eaLnBrk="1" hangingPunct="1">
              <a:lnSpc>
                <a:spcPct val="90000"/>
              </a:lnSpc>
            </a:pPr>
            <a:r>
              <a:rPr lang="en-US" dirty="0">
                <a:solidFill>
                  <a:srgbClr val="0000D4"/>
                </a:solidFill>
              </a:rPr>
              <a:t>Limited transmission rate</a:t>
            </a:r>
          </a:p>
          <a:p>
            <a:pPr lvl="1" eaLnBrk="1" hangingPunct="1">
              <a:lnSpc>
                <a:spcPct val="90000"/>
              </a:lnSpc>
            </a:pPr>
            <a:r>
              <a:rPr lang="en-US" dirty="0">
                <a:solidFill>
                  <a:srgbClr val="0000D4"/>
                </a:solidFill>
              </a:rPr>
              <a:t>Higher </a:t>
            </a:r>
            <a:r>
              <a:rPr lang="en-US" sz="2000" dirty="0"/>
              <a:t>(than wire)</a:t>
            </a:r>
            <a:r>
              <a:rPr lang="en-US" dirty="0"/>
              <a:t> </a:t>
            </a:r>
            <a:r>
              <a:rPr lang="en-US" dirty="0">
                <a:solidFill>
                  <a:srgbClr val="0000D4"/>
                </a:solidFill>
              </a:rPr>
              <a:t>bit error rate</a:t>
            </a:r>
          </a:p>
          <a:p>
            <a:pPr lvl="1" eaLnBrk="1" hangingPunct="1">
              <a:lnSpc>
                <a:spcPct val="90000"/>
              </a:lnSpc>
            </a:pPr>
            <a:r>
              <a:rPr lang="en-US" dirty="0">
                <a:solidFill>
                  <a:srgbClr val="0000D4"/>
                </a:solidFill>
              </a:rPr>
              <a:t>Host mobility: high variance in the number of hosts sharing the same wireless channel</a:t>
            </a:r>
          </a:p>
          <a:p>
            <a:pPr>
              <a:lnSpc>
                <a:spcPct val="90000"/>
              </a:lnSpc>
            </a:pPr>
            <a:endParaRPr lang="en-US" dirty="0"/>
          </a:p>
          <a:p>
            <a:pPr>
              <a:lnSpc>
                <a:spcPct val="90000"/>
              </a:lnSpc>
            </a:pPr>
            <a:endParaRPr lang="en-US" dirty="0">
              <a:solidFill>
                <a:srgbClr val="0000D4"/>
              </a:solidFill>
            </a:endParaRPr>
          </a:p>
        </p:txBody>
      </p:sp>
      <p:sp>
        <p:nvSpPr>
          <p:cNvPr id="61459" name="Slide Number Placeholder 5"/>
          <p:cNvSpPr>
            <a:spLocks noGrp="1"/>
          </p:cNvSpPr>
          <p:nvPr>
            <p:ph type="sldNum" sz="quarter" idx="12"/>
          </p:nvPr>
        </p:nvSpPr>
        <p:spPr>
          <a:noFill/>
        </p:spPr>
        <p:txBody>
          <a:bodyPr/>
          <a:lstStyle/>
          <a:p>
            <a:fld id="{34D33214-6C84-0441-9310-8DC7577E1238}" type="slidenum">
              <a:rPr lang="en-US">
                <a:latin typeface="Helvetica Neue" charset="0"/>
                <a:ea typeface="ＭＳ Ｐゴシック" charset="-128"/>
                <a:cs typeface="ＭＳ Ｐゴシック" charset="-128"/>
              </a:rPr>
              <a:pPr/>
              <a:t>26</a:t>
            </a:fld>
            <a:endParaRPr lang="en-US">
              <a:latin typeface="Helvetica Neue" charset="0"/>
              <a:ea typeface="ＭＳ Ｐゴシック" charset="-128"/>
              <a:cs typeface="ＭＳ Ｐゴシック" charset="-128"/>
            </a:endParaRPr>
          </a:p>
        </p:txBody>
      </p:sp>
      <p:grpSp>
        <p:nvGrpSpPr>
          <p:cNvPr id="16" name="Group 95"/>
          <p:cNvGrpSpPr>
            <a:grpSpLocks/>
          </p:cNvGrpSpPr>
          <p:nvPr/>
        </p:nvGrpSpPr>
        <p:grpSpPr bwMode="auto">
          <a:xfrm>
            <a:off x="6289931" y="3623751"/>
            <a:ext cx="2401887" cy="2863850"/>
            <a:chOff x="4100" y="744"/>
            <a:chExt cx="1513" cy="1804"/>
          </a:xfrm>
        </p:grpSpPr>
        <p:grpSp>
          <p:nvGrpSpPr>
            <p:cNvPr id="61481" name="Group 96"/>
            <p:cNvGrpSpPr>
              <a:grpSpLocks/>
            </p:cNvGrpSpPr>
            <p:nvPr/>
          </p:nvGrpSpPr>
          <p:grpSpPr bwMode="auto">
            <a:xfrm>
              <a:off x="4133" y="2056"/>
              <a:ext cx="370" cy="452"/>
              <a:chOff x="3908" y="2375"/>
              <a:chExt cx="392" cy="500"/>
            </a:xfrm>
          </p:grpSpPr>
          <p:graphicFrame>
            <p:nvGraphicFramePr>
              <p:cNvPr id="61449" name="Object 9"/>
              <p:cNvGraphicFramePr>
                <a:graphicFrameLocks noChangeAspect="1"/>
              </p:cNvGraphicFramePr>
              <p:nvPr/>
            </p:nvGraphicFramePr>
            <p:xfrm>
              <a:off x="3908" y="2375"/>
              <a:ext cx="366" cy="441"/>
            </p:xfrm>
            <a:graphic>
              <a:graphicData uri="http://schemas.openxmlformats.org/presentationml/2006/ole">
                <mc:AlternateContent xmlns:mc="http://schemas.openxmlformats.org/markup-compatibility/2006">
                  <mc:Choice xmlns:v="urn:schemas-microsoft-com:vml" Requires="v">
                    <p:oleObj name="Clip" r:id="rId3" imgW="7315200" imgH="7429500" progId="">
                      <p:embed/>
                    </p:oleObj>
                  </mc:Choice>
                  <mc:Fallback>
                    <p:oleObj name="Clip" r:id="rId3" imgW="7315200" imgH="7429500" progId="">
                      <p:embed/>
                      <p:pic>
                        <p:nvPicPr>
                          <p:cNvPr id="6144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 y="2375"/>
                            <a:ext cx="366" cy="441"/>
                          </a:xfrm>
                          <a:prstGeom prst="rect">
                            <a:avLst/>
                          </a:prstGeom>
                          <a:noFill/>
                          <a:extLst>
                            <a:ext uri="{909E8E84-426E-40dd-AFC4-6F175D3DCCD1}">
                              <a14:hiddenFill xmlns="" xmlns:a14="http://schemas.microsoft.com/office/drawing/2010/main">
                                <a:solidFill>
                                  <a:srgbClr val="FF0000"/>
                                </a:solidFill>
                              </a14:hiddenFill>
                            </a:ext>
                          </a:extLst>
                        </p:spPr>
                      </p:pic>
                    </p:oleObj>
                  </mc:Fallback>
                </mc:AlternateContent>
              </a:graphicData>
            </a:graphic>
          </p:graphicFrame>
          <p:graphicFrame>
            <p:nvGraphicFramePr>
              <p:cNvPr id="61450" name="Object 10"/>
              <p:cNvGraphicFramePr>
                <a:graphicFrameLocks noChangeAspect="1"/>
              </p:cNvGraphicFramePr>
              <p:nvPr/>
            </p:nvGraphicFramePr>
            <p:xfrm>
              <a:off x="3966" y="2506"/>
              <a:ext cx="334" cy="369"/>
            </p:xfrm>
            <a:graphic>
              <a:graphicData uri="http://schemas.openxmlformats.org/presentationml/2006/ole">
                <mc:AlternateContent xmlns:mc="http://schemas.openxmlformats.org/markup-compatibility/2006">
                  <mc:Choice xmlns:v="urn:schemas-microsoft-com:vml" Requires="v">
                    <p:oleObj name="Clip" r:id="rId5" imgW="7315200" imgH="6921500" progId="">
                      <p:embed/>
                    </p:oleObj>
                  </mc:Choice>
                  <mc:Fallback>
                    <p:oleObj name="Clip" r:id="rId5" imgW="7315200" imgH="6921500" progId="">
                      <p:embed/>
                      <p:pic>
                        <p:nvPicPr>
                          <p:cNvPr id="6145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506"/>
                            <a:ext cx="334" cy="36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61482" name="Group 99"/>
            <p:cNvGrpSpPr>
              <a:grpSpLocks/>
            </p:cNvGrpSpPr>
            <p:nvPr/>
          </p:nvGrpSpPr>
          <p:grpSpPr bwMode="auto">
            <a:xfrm>
              <a:off x="4820" y="2007"/>
              <a:ext cx="370" cy="452"/>
              <a:chOff x="2870" y="1518"/>
              <a:chExt cx="292" cy="320"/>
            </a:xfrm>
          </p:grpSpPr>
          <p:graphicFrame>
            <p:nvGraphicFramePr>
              <p:cNvPr id="61447"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7" imgW="7315200" imgH="7429500" progId="">
                      <p:embed/>
                    </p:oleObj>
                  </mc:Choice>
                  <mc:Fallback>
                    <p:oleObj name="Clip" r:id="rId7" imgW="7315200" imgH="7429500" progId="">
                      <p:embed/>
                      <p:pic>
                        <p:nvPicPr>
                          <p:cNvPr id="6144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48"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8" imgW="7315200" imgH="6921500" progId="">
                      <p:embed/>
                    </p:oleObj>
                  </mc:Choice>
                  <mc:Fallback>
                    <p:oleObj name="Clip" r:id="rId8" imgW="7315200" imgH="6921500" progId="">
                      <p:embed/>
                      <p:pic>
                        <p:nvPicPr>
                          <p:cNvPr id="6144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61483" name="Group 102"/>
            <p:cNvGrpSpPr>
              <a:grpSpLocks/>
            </p:cNvGrpSpPr>
            <p:nvPr/>
          </p:nvGrpSpPr>
          <p:grpSpPr bwMode="auto">
            <a:xfrm>
              <a:off x="4273" y="1348"/>
              <a:ext cx="345" cy="399"/>
              <a:chOff x="4733" y="2082"/>
              <a:chExt cx="272" cy="282"/>
            </a:xfrm>
          </p:grpSpPr>
          <p:graphicFrame>
            <p:nvGraphicFramePr>
              <p:cNvPr id="61446" name="Object 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9" imgW="7315200" imgH="7429500" progId="">
                      <p:embed/>
                    </p:oleObj>
                  </mc:Choice>
                  <mc:Fallback>
                    <p:oleObj name="Clip" r:id="rId9" imgW="7315200" imgH="7429500" progId="">
                      <p:embed/>
                      <p:pic>
                        <p:nvPicPr>
                          <p:cNvPr id="614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503" name="Rectangle 104"/>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61484" name="Group 105"/>
            <p:cNvGrpSpPr>
              <a:grpSpLocks/>
            </p:cNvGrpSpPr>
            <p:nvPr/>
          </p:nvGrpSpPr>
          <p:grpSpPr bwMode="auto">
            <a:xfrm>
              <a:off x="4293" y="1001"/>
              <a:ext cx="456" cy="246"/>
              <a:chOff x="3600" y="219"/>
              <a:chExt cx="360" cy="175"/>
            </a:xfrm>
          </p:grpSpPr>
          <p:sp>
            <p:nvSpPr>
              <p:cNvPr id="61490" name="Oval 10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a:p>
            </p:txBody>
          </p:sp>
          <p:sp>
            <p:nvSpPr>
              <p:cNvPr id="61491" name="Line 10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92" name="Line 10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93" name="Rectangle 10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1494" name="Oval 1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prstTxWarp prst="textNoShape">
                  <a:avLst/>
                </a:prstTxWarp>
              </a:bodyPr>
              <a:lstStyle/>
              <a:p>
                <a:endParaRPr lang="en-US"/>
              </a:p>
            </p:txBody>
          </p:sp>
          <p:grpSp>
            <p:nvGrpSpPr>
              <p:cNvPr id="61495" name="Group 111"/>
              <p:cNvGrpSpPr>
                <a:grpSpLocks/>
              </p:cNvGrpSpPr>
              <p:nvPr/>
            </p:nvGrpSpPr>
            <p:grpSpPr bwMode="auto">
              <a:xfrm>
                <a:off x="3686" y="244"/>
                <a:ext cx="177" cy="66"/>
                <a:chOff x="2848" y="848"/>
                <a:chExt cx="140" cy="98"/>
              </a:xfrm>
            </p:grpSpPr>
            <p:sp>
              <p:nvSpPr>
                <p:cNvPr id="61500" name="Line 1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501" name="Line 1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502" name="Line 1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61496" name="Group 115"/>
              <p:cNvGrpSpPr>
                <a:grpSpLocks/>
              </p:cNvGrpSpPr>
              <p:nvPr/>
            </p:nvGrpSpPr>
            <p:grpSpPr bwMode="auto">
              <a:xfrm flipV="1">
                <a:off x="3686" y="243"/>
                <a:ext cx="177" cy="66"/>
                <a:chOff x="2848" y="848"/>
                <a:chExt cx="140" cy="98"/>
              </a:xfrm>
            </p:grpSpPr>
            <p:sp>
              <p:nvSpPr>
                <p:cNvPr id="61497" name="Line 1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498" name="Line 1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499" name="Line 1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61485" name="Line 119"/>
            <p:cNvSpPr>
              <a:spLocks noChangeShapeType="1"/>
            </p:cNvSpPr>
            <p:nvPr/>
          </p:nvSpPr>
          <p:spPr bwMode="auto">
            <a:xfrm flipV="1">
              <a:off x="4529" y="1243"/>
              <a:ext cx="0" cy="244"/>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nvGrpSpPr>
            <p:cNvPr id="61486" name="Group 120"/>
            <p:cNvGrpSpPr>
              <a:grpSpLocks/>
            </p:cNvGrpSpPr>
            <p:nvPr/>
          </p:nvGrpSpPr>
          <p:grpSpPr bwMode="auto">
            <a:xfrm>
              <a:off x="4966" y="1095"/>
              <a:ext cx="370" cy="451"/>
              <a:chOff x="2870" y="1518"/>
              <a:chExt cx="292" cy="320"/>
            </a:xfrm>
          </p:grpSpPr>
          <p:graphicFrame>
            <p:nvGraphicFramePr>
              <p:cNvPr id="61444" name="Object 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7315200" imgH="7429500" progId="">
                      <p:embed/>
                    </p:oleObj>
                  </mc:Choice>
                  <mc:Fallback>
                    <p:oleObj name="Clip" r:id="rId10" imgW="7315200" imgH="7429500" progId="">
                      <p:embed/>
                      <p:pic>
                        <p:nvPicPr>
                          <p:cNvPr id="614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45" name="Object 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1" imgW="7315200" imgH="6921500" progId="">
                      <p:embed/>
                    </p:oleObj>
                  </mc:Choice>
                  <mc:Fallback>
                    <p:oleObj name="Clip" r:id="rId11" imgW="7315200" imgH="6921500" progId="">
                      <p:embed/>
                      <p:pic>
                        <p:nvPicPr>
                          <p:cNvPr id="6144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61487" name="Group 123"/>
            <p:cNvGrpSpPr>
              <a:grpSpLocks/>
            </p:cNvGrpSpPr>
            <p:nvPr/>
          </p:nvGrpSpPr>
          <p:grpSpPr bwMode="auto">
            <a:xfrm>
              <a:off x="5233" y="1699"/>
              <a:ext cx="370" cy="452"/>
              <a:chOff x="2870" y="1518"/>
              <a:chExt cx="292" cy="320"/>
            </a:xfrm>
          </p:grpSpPr>
          <p:graphicFrame>
            <p:nvGraphicFramePr>
              <p:cNvPr id="61442" name="Object 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7315200" imgH="7429500" progId="">
                      <p:embed/>
                    </p:oleObj>
                  </mc:Choice>
                  <mc:Fallback>
                    <p:oleObj name="Clip" r:id="rId12" imgW="7315200" imgH="7429500" progId="">
                      <p:embed/>
                      <p:pic>
                        <p:nvPicPr>
                          <p:cNvPr id="614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43" name="Object 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7315200" imgH="6921500" progId="">
                      <p:embed/>
                    </p:oleObj>
                  </mc:Choice>
                  <mc:Fallback>
                    <p:oleObj name="Clip" r:id="rId13" imgW="7315200" imgH="6921500" progId="">
                      <p:embed/>
                      <p:pic>
                        <p:nvPicPr>
                          <p:cNvPr id="614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61488" name="Line 126"/>
            <p:cNvSpPr>
              <a:spLocks noChangeShapeType="1"/>
            </p:cNvSpPr>
            <p:nvPr/>
          </p:nvSpPr>
          <p:spPr bwMode="auto">
            <a:xfrm flipV="1">
              <a:off x="4495" y="744"/>
              <a:ext cx="0" cy="2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1489" name="AutoShape 127"/>
            <p:cNvSpPr>
              <a:spLocks noChangeArrowheads="1"/>
            </p:cNvSpPr>
            <p:nvPr/>
          </p:nvSpPr>
          <p:spPr bwMode="auto">
            <a:xfrm>
              <a:off x="4100" y="777"/>
              <a:ext cx="1513" cy="1771"/>
            </a:xfrm>
            <a:prstGeom prst="roundRect">
              <a:avLst>
                <a:gd name="adj" fmla="val 16667"/>
              </a:avLst>
            </a:prstGeom>
            <a:noFill/>
            <a:ln w="9525" cap="rnd">
              <a:solidFill>
                <a:schemeClr val="tx1"/>
              </a:solidFill>
              <a:prstDash val="sysDot"/>
              <a:round/>
              <a:headEnd/>
              <a:tailEnd/>
            </a:ln>
          </p:spPr>
          <p:txBody>
            <a:bodyPr wrap="none" anchor="ctr">
              <a:prstTxWarp prst="textNoShape">
                <a:avLst/>
              </a:prstTxWarp>
            </a:bodyPr>
            <a:lstStyle/>
            <a:p>
              <a:endParaRPr lang="en-US"/>
            </a:p>
          </p:txBody>
        </p:sp>
      </p:grpSp>
      <p:sp>
        <p:nvSpPr>
          <p:cNvPr id="129" name="TextBox 128">
            <a:extLst>
              <a:ext uri="{FF2B5EF4-FFF2-40B4-BE49-F238E27FC236}">
                <a16:creationId xmlns:a16="http://schemas.microsoft.com/office/drawing/2014/main" id="{2394A063-E3D7-4942-992E-14FBE6F277E9}"/>
              </a:ext>
            </a:extLst>
          </p:cNvPr>
          <p:cNvSpPr txBox="1"/>
          <p:nvPr/>
        </p:nvSpPr>
        <p:spPr>
          <a:xfrm>
            <a:off x="5902960" y="1188720"/>
            <a:ext cx="3241040" cy="1569660"/>
          </a:xfrm>
          <a:prstGeom prst="rect">
            <a:avLst/>
          </a:prstGeom>
          <a:solidFill>
            <a:schemeClr val="accent5">
              <a:lumMod val="20000"/>
              <a:lumOff val="80000"/>
            </a:schemeClr>
          </a:solidFill>
          <a:ln>
            <a:noFill/>
          </a:ln>
        </p:spPr>
        <p:txBody>
          <a:bodyPr wrap="square" rtlCol="0">
            <a:spAutoFit/>
          </a:bodyPr>
          <a:lstStyle/>
          <a:p>
            <a:r>
              <a:rPr lang="en-US" dirty="0">
                <a:latin typeface="Bradley Hand" pitchFamily="2" charset="77"/>
              </a:rPr>
              <a:t>Do users know there are packet losses?</a:t>
            </a:r>
          </a:p>
          <a:p>
            <a:r>
              <a:rPr lang="en-US" b="1" dirty="0">
                <a:solidFill>
                  <a:schemeClr val="accent6">
                    <a:lumMod val="50000"/>
                  </a:schemeClr>
                </a:solidFill>
                <a:latin typeface="Bradley Hand" pitchFamily="2" charset="77"/>
              </a:rPr>
              <a:t>Do users’ performance get affected by losses? </a:t>
            </a:r>
          </a:p>
        </p:txBody>
      </p:sp>
      <p:sp>
        <p:nvSpPr>
          <p:cNvPr id="2" name="Footer Placeholder 4">
            <a:extLst>
              <a:ext uri="{FF2B5EF4-FFF2-40B4-BE49-F238E27FC236}">
                <a16:creationId xmlns:a16="http://schemas.microsoft.com/office/drawing/2014/main" id="{7D49E2BD-5570-2753-111A-0A01C7898F45}"/>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36833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title"/>
          </p:nvPr>
        </p:nvSpPr>
        <p:spPr>
          <a:xfrm>
            <a:off x="463550" y="152400"/>
            <a:ext cx="8680450" cy="809625"/>
          </a:xfrm>
        </p:spPr>
        <p:txBody>
          <a:bodyPr/>
          <a:lstStyle/>
          <a:p>
            <a:pPr eaLnBrk="1" hangingPunct="1"/>
            <a:r>
              <a:rPr lang="en-US"/>
              <a:t>Delay in packet-switched networks</a:t>
            </a:r>
          </a:p>
        </p:txBody>
      </p:sp>
      <p:sp>
        <p:nvSpPr>
          <p:cNvPr id="65541" name="Rectangle 4"/>
          <p:cNvSpPr>
            <a:spLocks noGrp="1" noChangeArrowheads="1"/>
          </p:cNvSpPr>
          <p:nvPr>
            <p:ph idx="1"/>
          </p:nvPr>
        </p:nvSpPr>
        <p:spPr>
          <a:xfrm>
            <a:off x="196850" y="1158875"/>
            <a:ext cx="5418138" cy="2824163"/>
          </a:xfrm>
        </p:spPr>
        <p:txBody>
          <a:bodyPr/>
          <a:lstStyle/>
          <a:p>
            <a:pPr eaLnBrk="1" hangingPunct="1">
              <a:lnSpc>
                <a:spcPct val="80000"/>
              </a:lnSpc>
              <a:buFontTx/>
              <a:buNone/>
            </a:pPr>
            <a:r>
              <a:rPr lang="en-US" sz="2800" dirty="0">
                <a:solidFill>
                  <a:srgbClr val="3A1FFF"/>
                </a:solidFill>
              </a:rPr>
              <a:t>4</a:t>
            </a:r>
            <a:r>
              <a:rPr lang="en-US" sz="2800" dirty="0"/>
              <a:t> sources of delay at </a:t>
            </a:r>
            <a:r>
              <a:rPr lang="en-US" sz="2800" u="sng" dirty="0"/>
              <a:t>each hop</a:t>
            </a:r>
          </a:p>
          <a:p>
            <a:pPr eaLnBrk="1" hangingPunct="1">
              <a:lnSpc>
                <a:spcPct val="80000"/>
              </a:lnSpc>
            </a:pPr>
            <a:r>
              <a:rPr lang="en-US" sz="2400" dirty="0">
                <a:solidFill>
                  <a:srgbClr val="3A1FFF"/>
                </a:solidFill>
              </a:rPr>
              <a:t>node processing</a:t>
            </a:r>
            <a:r>
              <a:rPr lang="en-US" sz="2400" dirty="0"/>
              <a:t>:</a:t>
            </a:r>
            <a:r>
              <a:rPr lang="en-US" sz="2800" dirty="0"/>
              <a:t> </a:t>
            </a:r>
          </a:p>
          <a:p>
            <a:pPr lvl="1" eaLnBrk="1" hangingPunct="1">
              <a:lnSpc>
                <a:spcPct val="80000"/>
              </a:lnSpc>
            </a:pPr>
            <a:r>
              <a:rPr lang="en-US" sz="2400" dirty="0"/>
              <a:t>check bit errors</a:t>
            </a:r>
          </a:p>
          <a:p>
            <a:pPr lvl="1" eaLnBrk="1" hangingPunct="1">
              <a:lnSpc>
                <a:spcPct val="80000"/>
              </a:lnSpc>
            </a:pPr>
            <a:r>
              <a:rPr lang="en-US" sz="2400" dirty="0"/>
              <a:t>determine output link</a:t>
            </a:r>
            <a:endParaRPr lang="en-US" sz="1600" dirty="0"/>
          </a:p>
          <a:p>
            <a:pPr eaLnBrk="1" hangingPunct="1">
              <a:lnSpc>
                <a:spcPct val="80000"/>
              </a:lnSpc>
            </a:pPr>
            <a:r>
              <a:rPr lang="en-US" sz="2400" dirty="0">
                <a:solidFill>
                  <a:srgbClr val="3A1FFF"/>
                </a:solidFill>
              </a:rPr>
              <a:t>Queuing</a:t>
            </a:r>
            <a:r>
              <a:rPr lang="en-US" sz="2800" dirty="0"/>
              <a:t> </a:t>
            </a:r>
          </a:p>
        </p:txBody>
      </p:sp>
      <p:sp>
        <p:nvSpPr>
          <p:cNvPr id="65544" name="Slide Number Placeholder 5"/>
          <p:cNvSpPr>
            <a:spLocks noGrp="1"/>
          </p:cNvSpPr>
          <p:nvPr>
            <p:ph type="sldNum" sz="quarter" idx="12"/>
          </p:nvPr>
        </p:nvSpPr>
        <p:spPr>
          <a:noFill/>
        </p:spPr>
        <p:txBody>
          <a:bodyPr/>
          <a:lstStyle/>
          <a:p>
            <a:fld id="{0AF46F71-B509-1645-A693-5D4FDF61175A}" type="slidenum">
              <a:rPr lang="en-US">
                <a:latin typeface="Helvetica Neue" charset="0"/>
                <a:ea typeface="ＭＳ Ｐゴシック" charset="-128"/>
                <a:cs typeface="ＭＳ Ｐゴシック" charset="-128"/>
              </a:rPr>
              <a:pPr/>
              <a:t>27</a:t>
            </a:fld>
            <a:endParaRPr lang="en-US">
              <a:latin typeface="Helvetica Neue" charset="0"/>
              <a:ea typeface="ＭＳ Ｐゴシック" charset="-128"/>
              <a:cs typeface="ＭＳ Ｐゴシック" charset="-128"/>
            </a:endParaRPr>
          </a:p>
        </p:txBody>
      </p:sp>
      <p:sp>
        <p:nvSpPr>
          <p:cNvPr id="65545" name="Line 2"/>
          <p:cNvSpPr>
            <a:spLocks noChangeShapeType="1"/>
          </p:cNvSpPr>
          <p:nvPr/>
        </p:nvSpPr>
        <p:spPr bwMode="auto">
          <a:xfrm>
            <a:off x="3609975" y="5407025"/>
            <a:ext cx="3394075" cy="17463"/>
          </a:xfrm>
          <a:prstGeom prst="line">
            <a:avLst/>
          </a:prstGeom>
          <a:noFill/>
          <a:ln w="19050">
            <a:solidFill>
              <a:schemeClr val="tx1"/>
            </a:solidFill>
            <a:round/>
            <a:headEnd/>
            <a:tailEnd/>
          </a:ln>
        </p:spPr>
        <p:txBody>
          <a:bodyPr wrap="none" anchor="ctr">
            <a:prstTxWarp prst="textNoShape">
              <a:avLst/>
            </a:prstTxWarp>
          </a:bodyPr>
          <a:lstStyle/>
          <a:p>
            <a:endParaRPr lang="en-US"/>
          </a:p>
        </p:txBody>
      </p:sp>
      <p:graphicFrame>
        <p:nvGraphicFramePr>
          <p:cNvPr id="65538" name="Object 2"/>
          <p:cNvGraphicFramePr>
            <a:graphicFrameLocks noChangeAspect="1"/>
          </p:cNvGraphicFramePr>
          <p:nvPr/>
        </p:nvGraphicFramePr>
        <p:xfrm>
          <a:off x="1374775" y="5591175"/>
          <a:ext cx="646113" cy="533400"/>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655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5591175"/>
                        <a:ext cx="646113"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5546" name="Oval 6"/>
          <p:cNvSpPr>
            <a:spLocks noChangeArrowheads="1"/>
          </p:cNvSpPr>
          <p:nvPr/>
        </p:nvSpPr>
        <p:spPr bwMode="auto">
          <a:xfrm>
            <a:off x="2416175" y="5349875"/>
            <a:ext cx="1198563" cy="369888"/>
          </a:xfrm>
          <a:prstGeom prst="ellipse">
            <a:avLst/>
          </a:prstGeom>
          <a:solidFill>
            <a:schemeClr val="bg2">
              <a:lumMod val="75000"/>
            </a:schemeClr>
          </a:solidFill>
          <a:ln w="12700">
            <a:noFill/>
            <a:round/>
            <a:headEnd/>
            <a:tailEnd/>
          </a:ln>
        </p:spPr>
        <p:txBody>
          <a:bodyPr wrap="none" anchor="ctr">
            <a:prstTxWarp prst="textNoShape">
              <a:avLst/>
            </a:prstTxWarp>
          </a:bodyPr>
          <a:lstStyle/>
          <a:p>
            <a:endParaRPr lang="en-US"/>
          </a:p>
        </p:txBody>
      </p:sp>
      <p:sp>
        <p:nvSpPr>
          <p:cNvPr id="65547" name="Rectangle 7"/>
          <p:cNvSpPr>
            <a:spLocks noChangeArrowheads="1"/>
          </p:cNvSpPr>
          <p:nvPr/>
        </p:nvSpPr>
        <p:spPr bwMode="auto">
          <a:xfrm>
            <a:off x="2416175" y="5281613"/>
            <a:ext cx="1198563" cy="263525"/>
          </a:xfrm>
          <a:prstGeom prst="rect">
            <a:avLst/>
          </a:prstGeom>
          <a:solidFill>
            <a:schemeClr val="bg2">
              <a:lumMod val="75000"/>
            </a:schemeClr>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5548" name="Oval 8"/>
          <p:cNvSpPr>
            <a:spLocks noChangeArrowheads="1"/>
          </p:cNvSpPr>
          <p:nvPr/>
        </p:nvSpPr>
        <p:spPr bwMode="auto">
          <a:xfrm>
            <a:off x="2425700" y="5053013"/>
            <a:ext cx="1198563" cy="430212"/>
          </a:xfrm>
          <a:prstGeom prst="ellipse">
            <a:avLst/>
          </a:prstGeom>
          <a:solidFill>
            <a:schemeClr val="bg2">
              <a:lumMod val="75000"/>
            </a:schemeClr>
          </a:solidFill>
          <a:ln w="12700">
            <a:noFill/>
            <a:round/>
            <a:headEnd/>
            <a:tailEnd/>
          </a:ln>
        </p:spPr>
        <p:txBody>
          <a:bodyPr wrap="none" anchor="ctr">
            <a:prstTxWarp prst="textNoShape">
              <a:avLst/>
            </a:prstTxWarp>
          </a:bodyPr>
          <a:lstStyle/>
          <a:p>
            <a:endParaRPr lang="en-US"/>
          </a:p>
        </p:txBody>
      </p:sp>
      <p:grpSp>
        <p:nvGrpSpPr>
          <p:cNvPr id="65549" name="Group 9"/>
          <p:cNvGrpSpPr>
            <a:grpSpLocks/>
          </p:cNvGrpSpPr>
          <p:nvPr/>
        </p:nvGrpSpPr>
        <p:grpSpPr bwMode="auto">
          <a:xfrm>
            <a:off x="2763838" y="5113338"/>
            <a:ext cx="498475" cy="119062"/>
            <a:chOff x="2208" y="2184"/>
            <a:chExt cx="176" cy="69"/>
          </a:xfrm>
        </p:grpSpPr>
        <p:grpSp>
          <p:nvGrpSpPr>
            <p:cNvPr id="65605" name="Group 10"/>
            <p:cNvGrpSpPr>
              <a:grpSpLocks/>
            </p:cNvGrpSpPr>
            <p:nvPr/>
          </p:nvGrpSpPr>
          <p:grpSpPr bwMode="auto">
            <a:xfrm>
              <a:off x="2208" y="2185"/>
              <a:ext cx="176" cy="68"/>
              <a:chOff x="2848" y="848"/>
              <a:chExt cx="140" cy="98"/>
            </a:xfrm>
          </p:grpSpPr>
          <p:sp>
            <p:nvSpPr>
              <p:cNvPr id="65610"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5611"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5612"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65606" name="Group 14"/>
            <p:cNvGrpSpPr>
              <a:grpSpLocks/>
            </p:cNvGrpSpPr>
            <p:nvPr/>
          </p:nvGrpSpPr>
          <p:grpSpPr bwMode="auto">
            <a:xfrm flipV="1">
              <a:off x="2208" y="2184"/>
              <a:ext cx="176" cy="68"/>
              <a:chOff x="2848" y="848"/>
              <a:chExt cx="140" cy="98"/>
            </a:xfrm>
          </p:grpSpPr>
          <p:sp>
            <p:nvSpPr>
              <p:cNvPr id="65607"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5608"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5609"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65550" name="Oval 18"/>
          <p:cNvSpPr>
            <a:spLocks noChangeArrowheads="1"/>
          </p:cNvSpPr>
          <p:nvPr/>
        </p:nvSpPr>
        <p:spPr bwMode="auto">
          <a:xfrm>
            <a:off x="5511800" y="5368925"/>
            <a:ext cx="1198563" cy="369888"/>
          </a:xfrm>
          <a:prstGeom prst="ellipse">
            <a:avLst/>
          </a:prstGeom>
          <a:solidFill>
            <a:schemeClr val="bg2">
              <a:lumMod val="75000"/>
            </a:schemeClr>
          </a:solidFill>
          <a:ln w="12700">
            <a:noFill/>
            <a:round/>
            <a:headEnd/>
            <a:tailEnd/>
          </a:ln>
        </p:spPr>
        <p:txBody>
          <a:bodyPr wrap="none" anchor="ctr">
            <a:prstTxWarp prst="textNoShape">
              <a:avLst/>
            </a:prstTxWarp>
          </a:bodyPr>
          <a:lstStyle/>
          <a:p>
            <a:endParaRPr lang="en-US"/>
          </a:p>
        </p:txBody>
      </p:sp>
      <p:sp>
        <p:nvSpPr>
          <p:cNvPr id="65551" name="Line 19"/>
          <p:cNvSpPr>
            <a:spLocks noChangeShapeType="1"/>
          </p:cNvSpPr>
          <p:nvPr/>
        </p:nvSpPr>
        <p:spPr bwMode="auto">
          <a:xfrm>
            <a:off x="5521325" y="5348288"/>
            <a:ext cx="0" cy="2286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52" name="Rectangle 20"/>
          <p:cNvSpPr>
            <a:spLocks noChangeArrowheads="1"/>
          </p:cNvSpPr>
          <p:nvPr/>
        </p:nvSpPr>
        <p:spPr bwMode="auto">
          <a:xfrm>
            <a:off x="5521325" y="5310188"/>
            <a:ext cx="1198563" cy="263525"/>
          </a:xfrm>
          <a:prstGeom prst="rect">
            <a:avLst/>
          </a:prstGeom>
          <a:solidFill>
            <a:schemeClr val="bg2">
              <a:lumMod val="75000"/>
            </a:schemeClr>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5553" name="Oval 21"/>
          <p:cNvSpPr>
            <a:spLocks noChangeArrowheads="1"/>
          </p:cNvSpPr>
          <p:nvPr/>
        </p:nvSpPr>
        <p:spPr bwMode="auto">
          <a:xfrm>
            <a:off x="5530850" y="5081588"/>
            <a:ext cx="1198563" cy="430212"/>
          </a:xfrm>
          <a:prstGeom prst="ellipse">
            <a:avLst/>
          </a:prstGeom>
          <a:solidFill>
            <a:schemeClr val="bg2">
              <a:lumMod val="75000"/>
            </a:schemeClr>
          </a:solidFill>
          <a:ln w="12700">
            <a:noFill/>
            <a:round/>
            <a:headEnd/>
            <a:tailEnd/>
          </a:ln>
        </p:spPr>
        <p:txBody>
          <a:bodyPr wrap="none" anchor="ctr">
            <a:prstTxWarp prst="textNoShape">
              <a:avLst/>
            </a:prstTxWarp>
          </a:bodyPr>
          <a:lstStyle/>
          <a:p>
            <a:endParaRPr lang="en-US"/>
          </a:p>
        </p:txBody>
      </p:sp>
      <p:graphicFrame>
        <p:nvGraphicFramePr>
          <p:cNvPr id="65539" name="Object 3"/>
          <p:cNvGraphicFramePr>
            <a:graphicFrameLocks noChangeAspect="1"/>
          </p:cNvGraphicFramePr>
          <p:nvPr/>
        </p:nvGraphicFramePr>
        <p:xfrm>
          <a:off x="1060450" y="4581525"/>
          <a:ext cx="646113" cy="533400"/>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655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4581525"/>
                        <a:ext cx="646113"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5554" name="Line 23"/>
          <p:cNvSpPr>
            <a:spLocks noChangeShapeType="1"/>
          </p:cNvSpPr>
          <p:nvPr/>
        </p:nvSpPr>
        <p:spPr bwMode="auto">
          <a:xfrm>
            <a:off x="1685925" y="4987925"/>
            <a:ext cx="504825"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65555" name="Line 24"/>
          <p:cNvSpPr>
            <a:spLocks noChangeShapeType="1"/>
          </p:cNvSpPr>
          <p:nvPr/>
        </p:nvSpPr>
        <p:spPr bwMode="auto">
          <a:xfrm flipV="1">
            <a:off x="1990725" y="5973763"/>
            <a:ext cx="195263" cy="4762"/>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65556" name="Line 25"/>
          <p:cNvSpPr>
            <a:spLocks noChangeShapeType="1"/>
          </p:cNvSpPr>
          <p:nvPr/>
        </p:nvSpPr>
        <p:spPr bwMode="auto">
          <a:xfrm flipH="1">
            <a:off x="2190750" y="4978400"/>
            <a:ext cx="0" cy="1000125"/>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65557" name="Line 26"/>
          <p:cNvSpPr>
            <a:spLocks noChangeShapeType="1"/>
          </p:cNvSpPr>
          <p:nvPr/>
        </p:nvSpPr>
        <p:spPr bwMode="auto">
          <a:xfrm>
            <a:off x="2200275" y="5411788"/>
            <a:ext cx="217488"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65558" name="Rectangle 27"/>
          <p:cNvSpPr>
            <a:spLocks noChangeArrowheads="1"/>
          </p:cNvSpPr>
          <p:nvPr/>
        </p:nvSpPr>
        <p:spPr bwMode="auto">
          <a:xfrm>
            <a:off x="3190875" y="5427663"/>
            <a:ext cx="147638" cy="200025"/>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65559" name="Rectangle 28"/>
          <p:cNvSpPr>
            <a:spLocks noChangeArrowheads="1"/>
          </p:cNvSpPr>
          <p:nvPr/>
        </p:nvSpPr>
        <p:spPr bwMode="auto">
          <a:xfrm>
            <a:off x="3338513" y="5427663"/>
            <a:ext cx="147637" cy="200025"/>
          </a:xfrm>
          <a:prstGeom prst="rect">
            <a:avLst/>
          </a:prstGeom>
          <a:solidFill>
            <a:schemeClr val="accent4">
              <a:lumMod val="50000"/>
            </a:schemeClr>
          </a:solidFill>
          <a:ln w="9525">
            <a:noFill/>
            <a:miter lim="800000"/>
            <a:headEnd/>
            <a:tailEnd/>
          </a:ln>
        </p:spPr>
        <p:txBody>
          <a:bodyPr wrap="none" anchor="ctr">
            <a:prstTxWarp prst="textNoShape">
              <a:avLst/>
            </a:prstTxWarp>
          </a:bodyPr>
          <a:lstStyle/>
          <a:p>
            <a:endParaRPr lang="en-US"/>
          </a:p>
        </p:txBody>
      </p:sp>
      <p:sp>
        <p:nvSpPr>
          <p:cNvPr id="65560" name="Rectangle 29"/>
          <p:cNvSpPr>
            <a:spLocks noChangeArrowheads="1"/>
          </p:cNvSpPr>
          <p:nvPr/>
        </p:nvSpPr>
        <p:spPr bwMode="auto">
          <a:xfrm>
            <a:off x="2349777" y="5191125"/>
            <a:ext cx="147638" cy="200025"/>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65561" name="Line 30"/>
          <p:cNvSpPr>
            <a:spLocks noChangeShapeType="1"/>
          </p:cNvSpPr>
          <p:nvPr/>
        </p:nvSpPr>
        <p:spPr bwMode="auto">
          <a:xfrm flipV="1">
            <a:off x="2066925" y="5559425"/>
            <a:ext cx="0" cy="17621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62" name="Line 31"/>
          <p:cNvSpPr>
            <a:spLocks noChangeShapeType="1"/>
          </p:cNvSpPr>
          <p:nvPr/>
        </p:nvSpPr>
        <p:spPr bwMode="auto">
          <a:xfrm flipV="1">
            <a:off x="5300663" y="5006975"/>
            <a:ext cx="366712"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63" name="Text Box 32"/>
          <p:cNvSpPr txBox="1">
            <a:spLocks noChangeArrowheads="1"/>
          </p:cNvSpPr>
          <p:nvPr/>
        </p:nvSpPr>
        <p:spPr bwMode="auto">
          <a:xfrm>
            <a:off x="708025" y="4605338"/>
            <a:ext cx="406400" cy="457200"/>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latin typeface="Comic Sans MS" charset="0"/>
              </a:rPr>
              <a:t>A</a:t>
            </a:r>
            <a:endParaRPr lang="en-US" dirty="0">
              <a:solidFill>
                <a:srgbClr val="FF0000"/>
              </a:solidFill>
              <a:latin typeface="Times New Roman" charset="0"/>
            </a:endParaRPr>
          </a:p>
        </p:txBody>
      </p:sp>
      <p:sp>
        <p:nvSpPr>
          <p:cNvPr id="65564" name="Text Box 33"/>
          <p:cNvSpPr txBox="1">
            <a:spLocks noChangeArrowheads="1"/>
          </p:cNvSpPr>
          <p:nvPr/>
        </p:nvSpPr>
        <p:spPr bwMode="auto">
          <a:xfrm>
            <a:off x="984250" y="5624513"/>
            <a:ext cx="376238" cy="457200"/>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latin typeface="Comic Sans MS" charset="0"/>
              </a:rPr>
              <a:t>B</a:t>
            </a:r>
            <a:endParaRPr lang="en-US" b="1">
              <a:solidFill>
                <a:schemeClr val="accent1"/>
              </a:solidFill>
              <a:latin typeface="Times New Roman" charset="0"/>
            </a:endParaRPr>
          </a:p>
        </p:txBody>
      </p:sp>
      <p:sp>
        <p:nvSpPr>
          <p:cNvPr id="65565" name="Rectangle 34"/>
          <p:cNvSpPr>
            <a:spLocks noChangeArrowheads="1"/>
          </p:cNvSpPr>
          <p:nvPr/>
        </p:nvSpPr>
        <p:spPr bwMode="auto">
          <a:xfrm>
            <a:off x="3547235" y="5216525"/>
            <a:ext cx="147637" cy="200025"/>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65566" name="Text Box 35"/>
          <p:cNvSpPr txBox="1">
            <a:spLocks noChangeArrowheads="1"/>
          </p:cNvSpPr>
          <p:nvPr/>
        </p:nvSpPr>
        <p:spPr bwMode="auto">
          <a:xfrm>
            <a:off x="3956050" y="4819650"/>
            <a:ext cx="1425575" cy="366713"/>
          </a:xfrm>
          <a:prstGeom prst="rect">
            <a:avLst/>
          </a:prstGeom>
          <a:noFill/>
          <a:ln w="9525">
            <a:noFill/>
            <a:miter lim="800000"/>
            <a:headEnd/>
            <a:tailEnd/>
          </a:ln>
        </p:spPr>
        <p:txBody>
          <a:bodyPr wrap="none">
            <a:prstTxWarp prst="textNoShape">
              <a:avLst/>
            </a:prstTxWarp>
            <a:spAutoFit/>
          </a:bodyPr>
          <a:lstStyle/>
          <a:p>
            <a:r>
              <a:rPr lang="en-US" sz="1800">
                <a:solidFill>
                  <a:srgbClr val="3A1FFF"/>
                </a:solidFill>
                <a:latin typeface="Comic Sans MS" charset="0"/>
              </a:rPr>
              <a:t>propagation</a:t>
            </a:r>
            <a:endParaRPr lang="en-US" sz="1800">
              <a:solidFill>
                <a:srgbClr val="3A1FFF"/>
              </a:solidFill>
              <a:latin typeface="Times New Roman" charset="0"/>
            </a:endParaRPr>
          </a:p>
        </p:txBody>
      </p:sp>
      <p:sp>
        <p:nvSpPr>
          <p:cNvPr id="65567" name="Line 36"/>
          <p:cNvSpPr>
            <a:spLocks noChangeShapeType="1"/>
          </p:cNvSpPr>
          <p:nvPr/>
        </p:nvSpPr>
        <p:spPr bwMode="auto">
          <a:xfrm rot="10800000">
            <a:off x="3709988" y="5006975"/>
            <a:ext cx="3190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68" name="Text Box 37"/>
          <p:cNvSpPr txBox="1">
            <a:spLocks noChangeArrowheads="1"/>
          </p:cNvSpPr>
          <p:nvPr/>
        </p:nvSpPr>
        <p:spPr bwMode="auto">
          <a:xfrm>
            <a:off x="2060575" y="4400550"/>
            <a:ext cx="1523174"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3A1FFF"/>
                </a:solidFill>
                <a:latin typeface="Comic Sans MS" charset="0"/>
              </a:rPr>
              <a:t>transmitting</a:t>
            </a:r>
            <a:endParaRPr lang="en-US" sz="1800" dirty="0">
              <a:solidFill>
                <a:srgbClr val="3A1FFF"/>
              </a:solidFill>
              <a:latin typeface="Times New Roman" charset="0"/>
            </a:endParaRPr>
          </a:p>
        </p:txBody>
      </p:sp>
      <p:sp>
        <p:nvSpPr>
          <p:cNvPr id="65569" name="Line 38"/>
          <p:cNvSpPr>
            <a:spLocks noChangeShapeType="1"/>
          </p:cNvSpPr>
          <p:nvPr/>
        </p:nvSpPr>
        <p:spPr bwMode="auto">
          <a:xfrm rot="10800000" flipH="1" flipV="1">
            <a:off x="3133725" y="4673600"/>
            <a:ext cx="528638"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70" name="Text Box 39"/>
          <p:cNvSpPr txBox="1">
            <a:spLocks noChangeArrowheads="1"/>
          </p:cNvSpPr>
          <p:nvPr/>
        </p:nvSpPr>
        <p:spPr bwMode="auto">
          <a:xfrm>
            <a:off x="2166764" y="6053138"/>
            <a:ext cx="1316386" cy="537263"/>
          </a:xfrm>
          <a:prstGeom prst="rect">
            <a:avLst/>
          </a:prstGeom>
          <a:noFill/>
          <a:ln w="9525">
            <a:noFill/>
            <a:miter lim="800000"/>
            <a:headEnd/>
            <a:tailEnd/>
          </a:ln>
        </p:spPr>
        <p:txBody>
          <a:bodyPr wrap="none">
            <a:prstTxWarp prst="textNoShape">
              <a:avLst/>
            </a:prstTxWarp>
            <a:spAutoFit/>
          </a:bodyPr>
          <a:lstStyle/>
          <a:p>
            <a:pPr algn="ctr">
              <a:lnSpc>
                <a:spcPct val="80000"/>
              </a:lnSpc>
            </a:pPr>
            <a:r>
              <a:rPr lang="en-US" sz="1800">
                <a:solidFill>
                  <a:srgbClr val="3A1FFF"/>
                </a:solidFill>
                <a:latin typeface="Comic Sans MS" charset="0"/>
              </a:rPr>
              <a:t>nodal</a:t>
            </a:r>
          </a:p>
          <a:p>
            <a:pPr algn="ctr">
              <a:lnSpc>
                <a:spcPct val="80000"/>
              </a:lnSpc>
            </a:pPr>
            <a:r>
              <a:rPr lang="en-US" sz="1800">
                <a:solidFill>
                  <a:srgbClr val="3A1FFF"/>
                </a:solidFill>
                <a:latin typeface="Comic Sans MS" charset="0"/>
              </a:rPr>
              <a:t>processing</a:t>
            </a:r>
            <a:endParaRPr lang="en-US" sz="1800">
              <a:solidFill>
                <a:srgbClr val="3A1FFF"/>
              </a:solidFill>
              <a:latin typeface="Times New Roman" charset="0"/>
            </a:endParaRPr>
          </a:p>
        </p:txBody>
      </p:sp>
      <p:sp>
        <p:nvSpPr>
          <p:cNvPr id="65572" name="Line 41"/>
          <p:cNvSpPr>
            <a:spLocks noChangeShapeType="1"/>
          </p:cNvSpPr>
          <p:nvPr/>
        </p:nvSpPr>
        <p:spPr bwMode="auto">
          <a:xfrm rot="10800000" flipV="1">
            <a:off x="3135313" y="5735638"/>
            <a:ext cx="385762" cy="0"/>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65573" name="Text Box 42"/>
          <p:cNvSpPr txBox="1">
            <a:spLocks noChangeArrowheads="1"/>
          </p:cNvSpPr>
          <p:nvPr/>
        </p:nvSpPr>
        <p:spPr bwMode="auto">
          <a:xfrm>
            <a:off x="3660775" y="6191250"/>
            <a:ext cx="1096963" cy="366713"/>
          </a:xfrm>
          <a:prstGeom prst="rect">
            <a:avLst/>
          </a:prstGeom>
          <a:noFill/>
          <a:ln w="9525">
            <a:noFill/>
            <a:miter lim="800000"/>
            <a:headEnd/>
            <a:tailEnd/>
          </a:ln>
        </p:spPr>
        <p:txBody>
          <a:bodyPr wrap="none">
            <a:prstTxWarp prst="textNoShape">
              <a:avLst/>
            </a:prstTxWarp>
            <a:spAutoFit/>
          </a:bodyPr>
          <a:lstStyle/>
          <a:p>
            <a:r>
              <a:rPr lang="en-US" sz="1800">
                <a:solidFill>
                  <a:srgbClr val="3A1FFF"/>
                </a:solidFill>
                <a:latin typeface="Comic Sans MS" charset="0"/>
              </a:rPr>
              <a:t>queueing</a:t>
            </a:r>
            <a:endParaRPr lang="en-US" sz="1800">
              <a:solidFill>
                <a:srgbClr val="3A1FFF"/>
              </a:solidFill>
              <a:latin typeface="Times New Roman" charset="0"/>
            </a:endParaRPr>
          </a:p>
        </p:txBody>
      </p:sp>
      <p:sp>
        <p:nvSpPr>
          <p:cNvPr id="65574" name="Line 43"/>
          <p:cNvSpPr>
            <a:spLocks noChangeShapeType="1"/>
          </p:cNvSpPr>
          <p:nvPr/>
        </p:nvSpPr>
        <p:spPr bwMode="auto">
          <a:xfrm rot="10800000">
            <a:off x="3360738" y="5765800"/>
            <a:ext cx="595312" cy="552450"/>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nvGrpSpPr>
          <p:cNvPr id="65575" name="Group 44"/>
          <p:cNvGrpSpPr>
            <a:grpSpLocks/>
          </p:cNvGrpSpPr>
          <p:nvPr/>
        </p:nvGrpSpPr>
        <p:grpSpPr bwMode="auto">
          <a:xfrm>
            <a:off x="5857875" y="5140325"/>
            <a:ext cx="498475" cy="119063"/>
            <a:chOff x="2208" y="2184"/>
            <a:chExt cx="176" cy="69"/>
          </a:xfrm>
          <a:solidFill>
            <a:schemeClr val="bg2">
              <a:lumMod val="75000"/>
            </a:schemeClr>
          </a:solidFill>
        </p:grpSpPr>
        <p:grpSp>
          <p:nvGrpSpPr>
            <p:cNvPr id="65597" name="Group 45"/>
            <p:cNvGrpSpPr>
              <a:grpSpLocks/>
            </p:cNvGrpSpPr>
            <p:nvPr/>
          </p:nvGrpSpPr>
          <p:grpSpPr bwMode="auto">
            <a:xfrm>
              <a:off x="2208" y="2185"/>
              <a:ext cx="176" cy="68"/>
              <a:chOff x="2848" y="848"/>
              <a:chExt cx="140" cy="98"/>
            </a:xfrm>
            <a:grpFill/>
          </p:grpSpPr>
          <p:sp>
            <p:nvSpPr>
              <p:cNvPr id="65602" name="Line 46"/>
              <p:cNvSpPr>
                <a:spLocks noChangeShapeType="1"/>
              </p:cNvSpPr>
              <p:nvPr/>
            </p:nvSpPr>
            <p:spPr bwMode="auto">
              <a:xfrm flipV="1">
                <a:off x="2848" y="848"/>
                <a:ext cx="50" cy="2"/>
              </a:xfrm>
              <a:prstGeom prst="line">
                <a:avLst/>
              </a:prstGeom>
              <a:grpFill/>
              <a:ln w="28575">
                <a:solidFill>
                  <a:schemeClr val="tx1"/>
                </a:solidFill>
                <a:round/>
                <a:headEnd/>
                <a:tailEnd/>
              </a:ln>
            </p:spPr>
            <p:txBody>
              <a:bodyPr wrap="none" anchor="ctr">
                <a:prstTxWarp prst="textNoShape">
                  <a:avLst/>
                </a:prstTxWarp>
              </a:bodyPr>
              <a:lstStyle/>
              <a:p>
                <a:endParaRPr lang="en-US"/>
              </a:p>
            </p:txBody>
          </p:sp>
          <p:sp>
            <p:nvSpPr>
              <p:cNvPr id="65603" name="Line 47"/>
              <p:cNvSpPr>
                <a:spLocks noChangeShapeType="1"/>
              </p:cNvSpPr>
              <p:nvPr/>
            </p:nvSpPr>
            <p:spPr bwMode="auto">
              <a:xfrm>
                <a:off x="2944" y="946"/>
                <a:ext cx="44" cy="0"/>
              </a:xfrm>
              <a:prstGeom prst="line">
                <a:avLst/>
              </a:prstGeom>
              <a:grpFill/>
              <a:ln w="28575">
                <a:solidFill>
                  <a:schemeClr val="tx1"/>
                </a:solidFill>
                <a:round/>
                <a:headEnd/>
                <a:tailEnd/>
              </a:ln>
            </p:spPr>
            <p:txBody>
              <a:bodyPr wrap="none" anchor="ctr">
                <a:prstTxWarp prst="textNoShape">
                  <a:avLst/>
                </a:prstTxWarp>
              </a:bodyPr>
              <a:lstStyle/>
              <a:p>
                <a:endParaRPr lang="en-US"/>
              </a:p>
            </p:txBody>
          </p:sp>
          <p:sp>
            <p:nvSpPr>
              <p:cNvPr id="65604" name="Line 48"/>
              <p:cNvSpPr>
                <a:spLocks noChangeShapeType="1"/>
              </p:cNvSpPr>
              <p:nvPr/>
            </p:nvSpPr>
            <p:spPr bwMode="auto">
              <a:xfrm>
                <a:off x="2894" y="850"/>
                <a:ext cx="52" cy="96"/>
              </a:xfrm>
              <a:prstGeom prst="line">
                <a:avLst/>
              </a:prstGeom>
              <a:grpFill/>
              <a:ln w="28575">
                <a:solidFill>
                  <a:schemeClr val="tx1"/>
                </a:solidFill>
                <a:round/>
                <a:headEnd/>
                <a:tailEnd/>
              </a:ln>
            </p:spPr>
            <p:txBody>
              <a:bodyPr wrap="none" anchor="ctr">
                <a:prstTxWarp prst="textNoShape">
                  <a:avLst/>
                </a:prstTxWarp>
              </a:bodyPr>
              <a:lstStyle/>
              <a:p>
                <a:endParaRPr lang="en-US"/>
              </a:p>
            </p:txBody>
          </p:sp>
        </p:grpSp>
        <p:grpSp>
          <p:nvGrpSpPr>
            <p:cNvPr id="65598" name="Group 49"/>
            <p:cNvGrpSpPr>
              <a:grpSpLocks/>
            </p:cNvGrpSpPr>
            <p:nvPr/>
          </p:nvGrpSpPr>
          <p:grpSpPr bwMode="auto">
            <a:xfrm flipV="1">
              <a:off x="2208" y="2184"/>
              <a:ext cx="176" cy="68"/>
              <a:chOff x="2848" y="848"/>
              <a:chExt cx="140" cy="98"/>
            </a:xfrm>
            <a:grpFill/>
          </p:grpSpPr>
          <p:sp>
            <p:nvSpPr>
              <p:cNvPr id="65599" name="Line 50"/>
              <p:cNvSpPr>
                <a:spLocks noChangeShapeType="1"/>
              </p:cNvSpPr>
              <p:nvPr/>
            </p:nvSpPr>
            <p:spPr bwMode="auto">
              <a:xfrm flipV="1">
                <a:off x="2848" y="848"/>
                <a:ext cx="50" cy="2"/>
              </a:xfrm>
              <a:prstGeom prst="line">
                <a:avLst/>
              </a:prstGeom>
              <a:grpFill/>
              <a:ln w="28575">
                <a:solidFill>
                  <a:schemeClr val="tx1"/>
                </a:solidFill>
                <a:round/>
                <a:headEnd/>
                <a:tailEnd/>
              </a:ln>
            </p:spPr>
            <p:txBody>
              <a:bodyPr wrap="none" anchor="ctr">
                <a:prstTxWarp prst="textNoShape">
                  <a:avLst/>
                </a:prstTxWarp>
              </a:bodyPr>
              <a:lstStyle/>
              <a:p>
                <a:endParaRPr lang="en-US"/>
              </a:p>
            </p:txBody>
          </p:sp>
          <p:sp>
            <p:nvSpPr>
              <p:cNvPr id="65600" name="Line 51"/>
              <p:cNvSpPr>
                <a:spLocks noChangeShapeType="1"/>
              </p:cNvSpPr>
              <p:nvPr/>
            </p:nvSpPr>
            <p:spPr bwMode="auto">
              <a:xfrm>
                <a:off x="2944" y="946"/>
                <a:ext cx="44" cy="0"/>
              </a:xfrm>
              <a:prstGeom prst="line">
                <a:avLst/>
              </a:prstGeom>
              <a:grpFill/>
              <a:ln w="28575">
                <a:solidFill>
                  <a:schemeClr val="tx1"/>
                </a:solidFill>
                <a:round/>
                <a:headEnd/>
                <a:tailEnd/>
              </a:ln>
            </p:spPr>
            <p:txBody>
              <a:bodyPr wrap="none" anchor="ctr">
                <a:prstTxWarp prst="textNoShape">
                  <a:avLst/>
                </a:prstTxWarp>
              </a:bodyPr>
              <a:lstStyle/>
              <a:p>
                <a:endParaRPr lang="en-US"/>
              </a:p>
            </p:txBody>
          </p:sp>
          <p:sp>
            <p:nvSpPr>
              <p:cNvPr id="65601" name="Line 52"/>
              <p:cNvSpPr>
                <a:spLocks noChangeShapeType="1"/>
              </p:cNvSpPr>
              <p:nvPr/>
            </p:nvSpPr>
            <p:spPr bwMode="auto">
              <a:xfrm>
                <a:off x="2894" y="850"/>
                <a:ext cx="52" cy="96"/>
              </a:xfrm>
              <a:prstGeom prst="line">
                <a:avLst/>
              </a:prstGeom>
              <a:grpFill/>
              <a:ln w="28575">
                <a:solidFill>
                  <a:schemeClr val="tx1"/>
                </a:solidFill>
                <a:round/>
                <a:headEnd/>
                <a:tailEnd/>
              </a:ln>
            </p:spPr>
            <p:txBody>
              <a:bodyPr wrap="none" anchor="ctr">
                <a:prstTxWarp prst="textNoShape">
                  <a:avLst/>
                </a:prstTxWarp>
              </a:bodyPr>
              <a:lstStyle/>
              <a:p>
                <a:endParaRPr lang="en-US"/>
              </a:p>
            </p:txBody>
          </p:sp>
        </p:grpSp>
      </p:grpSp>
      <p:sp>
        <p:nvSpPr>
          <p:cNvPr id="65576" name="Line 54"/>
          <p:cNvSpPr>
            <a:spLocks noChangeShapeType="1"/>
          </p:cNvSpPr>
          <p:nvPr/>
        </p:nvSpPr>
        <p:spPr bwMode="auto">
          <a:xfrm>
            <a:off x="3189288" y="5418138"/>
            <a:ext cx="0" cy="207962"/>
          </a:xfrm>
          <a:prstGeom prst="line">
            <a:avLst/>
          </a:prstGeom>
          <a:noFill/>
          <a:ln w="9525">
            <a:solidFill>
              <a:srgbClr val="FF5E00"/>
            </a:solidFill>
            <a:round/>
            <a:headEnd/>
            <a:tailEnd/>
          </a:ln>
        </p:spPr>
        <p:txBody>
          <a:bodyPr wrap="none" anchor="ctr">
            <a:prstTxWarp prst="textNoShape">
              <a:avLst/>
            </a:prstTxWarp>
          </a:bodyPr>
          <a:lstStyle/>
          <a:p>
            <a:endParaRPr lang="en-US"/>
          </a:p>
        </p:txBody>
      </p:sp>
      <p:sp>
        <p:nvSpPr>
          <p:cNvPr id="65577" name="Line 55"/>
          <p:cNvSpPr>
            <a:spLocks noChangeShapeType="1"/>
          </p:cNvSpPr>
          <p:nvPr/>
        </p:nvSpPr>
        <p:spPr bwMode="auto">
          <a:xfrm>
            <a:off x="2854325" y="5418138"/>
            <a:ext cx="0" cy="207962"/>
          </a:xfrm>
          <a:prstGeom prst="line">
            <a:avLst/>
          </a:prstGeom>
          <a:noFill/>
          <a:ln w="9525">
            <a:solidFill>
              <a:srgbClr val="FFFF00"/>
            </a:solidFill>
            <a:round/>
            <a:headEnd/>
            <a:tailEnd/>
          </a:ln>
        </p:spPr>
        <p:txBody>
          <a:bodyPr wrap="none" anchor="ctr">
            <a:prstTxWarp prst="textNoShape">
              <a:avLst/>
            </a:prstTxWarp>
          </a:bodyPr>
          <a:lstStyle/>
          <a:p>
            <a:endParaRPr lang="en-US"/>
          </a:p>
        </p:txBody>
      </p:sp>
      <p:sp>
        <p:nvSpPr>
          <p:cNvPr id="65578" name="Line 56"/>
          <p:cNvSpPr>
            <a:spLocks noChangeShapeType="1"/>
          </p:cNvSpPr>
          <p:nvPr/>
        </p:nvSpPr>
        <p:spPr bwMode="auto">
          <a:xfrm>
            <a:off x="2693988" y="5418138"/>
            <a:ext cx="0" cy="207962"/>
          </a:xfrm>
          <a:prstGeom prst="line">
            <a:avLst/>
          </a:prstGeom>
          <a:noFill/>
          <a:ln w="9525">
            <a:solidFill>
              <a:srgbClr val="FFFF00"/>
            </a:solidFill>
            <a:round/>
            <a:headEnd/>
            <a:tailEnd/>
          </a:ln>
        </p:spPr>
        <p:txBody>
          <a:bodyPr wrap="none" anchor="ctr">
            <a:prstTxWarp prst="textNoShape">
              <a:avLst/>
            </a:prstTxWarp>
          </a:bodyPr>
          <a:lstStyle/>
          <a:p>
            <a:endParaRPr lang="en-US"/>
          </a:p>
        </p:txBody>
      </p:sp>
      <p:sp>
        <p:nvSpPr>
          <p:cNvPr id="65579" name="Line 57"/>
          <p:cNvSpPr>
            <a:spLocks noChangeShapeType="1"/>
          </p:cNvSpPr>
          <p:nvPr/>
        </p:nvSpPr>
        <p:spPr bwMode="auto">
          <a:xfrm>
            <a:off x="3019425" y="5418138"/>
            <a:ext cx="0" cy="207962"/>
          </a:xfrm>
          <a:prstGeom prst="line">
            <a:avLst/>
          </a:prstGeom>
          <a:noFill/>
          <a:ln w="9525">
            <a:solidFill>
              <a:srgbClr val="FFFF00"/>
            </a:solidFill>
            <a:round/>
            <a:headEnd/>
            <a:tailEnd/>
          </a:ln>
        </p:spPr>
        <p:txBody>
          <a:bodyPr wrap="none" anchor="ctr">
            <a:prstTxWarp prst="textNoShape">
              <a:avLst/>
            </a:prstTxWarp>
          </a:bodyPr>
          <a:lstStyle/>
          <a:p>
            <a:endParaRPr lang="en-US"/>
          </a:p>
        </p:txBody>
      </p:sp>
      <p:sp>
        <p:nvSpPr>
          <p:cNvPr id="65580" name="Line 58"/>
          <p:cNvSpPr>
            <a:spLocks noChangeShapeType="1"/>
          </p:cNvSpPr>
          <p:nvPr/>
        </p:nvSpPr>
        <p:spPr bwMode="auto">
          <a:xfrm>
            <a:off x="2420938" y="5413375"/>
            <a:ext cx="222871" cy="689251"/>
          </a:xfrm>
          <a:prstGeom prst="line">
            <a:avLst/>
          </a:prstGeom>
          <a:noFill/>
          <a:ln w="19050">
            <a:solidFill>
              <a:schemeClr val="tx1"/>
            </a:solidFill>
            <a:round/>
            <a:headEnd type="arrow" w="med" len="med"/>
            <a:tailEnd type="none" w="med" len="med"/>
          </a:ln>
        </p:spPr>
        <p:txBody>
          <a:bodyPr wrap="none" anchor="ctr">
            <a:prstTxWarp prst="textNoShape">
              <a:avLst/>
            </a:prstTxWarp>
          </a:bodyPr>
          <a:lstStyle/>
          <a:p>
            <a:endParaRPr lang="en-US"/>
          </a:p>
        </p:txBody>
      </p:sp>
      <p:sp>
        <p:nvSpPr>
          <p:cNvPr id="65581" name="Line 59"/>
          <p:cNvSpPr>
            <a:spLocks noChangeShapeType="1"/>
          </p:cNvSpPr>
          <p:nvPr/>
        </p:nvSpPr>
        <p:spPr bwMode="auto">
          <a:xfrm>
            <a:off x="3336925" y="5418138"/>
            <a:ext cx="0" cy="207962"/>
          </a:xfrm>
          <a:prstGeom prst="line">
            <a:avLst/>
          </a:prstGeom>
          <a:noFill/>
          <a:ln w="9525">
            <a:solidFill>
              <a:srgbClr val="FF5E00"/>
            </a:solidFill>
            <a:round/>
            <a:headEnd/>
            <a:tailEnd/>
          </a:ln>
        </p:spPr>
        <p:txBody>
          <a:bodyPr wrap="none" anchor="ctr">
            <a:prstTxWarp prst="textNoShape">
              <a:avLst/>
            </a:prstTxWarp>
          </a:bodyPr>
          <a:lstStyle/>
          <a:p>
            <a:endParaRPr lang="en-US"/>
          </a:p>
        </p:txBody>
      </p:sp>
      <p:grpSp>
        <p:nvGrpSpPr>
          <p:cNvPr id="65582" name="Group 60"/>
          <p:cNvGrpSpPr>
            <a:grpSpLocks/>
          </p:cNvGrpSpPr>
          <p:nvPr/>
        </p:nvGrpSpPr>
        <p:grpSpPr bwMode="auto">
          <a:xfrm>
            <a:off x="7038975" y="5199063"/>
            <a:ext cx="298450" cy="449262"/>
            <a:chOff x="4180" y="783"/>
            <a:chExt cx="150" cy="307"/>
          </a:xfrm>
        </p:grpSpPr>
        <p:sp>
          <p:nvSpPr>
            <p:cNvPr id="65589" name="AutoShape 61"/>
            <p:cNvSpPr>
              <a:spLocks noChangeArrowheads="1"/>
            </p:cNvSpPr>
            <p:nvPr/>
          </p:nvSpPr>
          <p:spPr bwMode="auto">
            <a:xfrm>
              <a:off x="4180" y="1019"/>
              <a:ext cx="150" cy="71"/>
            </a:xfrm>
            <a:prstGeom prst="parallelogram">
              <a:avLst>
                <a:gd name="adj" fmla="val 81387"/>
              </a:avLst>
            </a:prstGeom>
            <a:solidFill>
              <a:schemeClr val="accent1"/>
            </a:solidFill>
            <a:ln w="9525">
              <a:noFill/>
              <a:miter lim="800000"/>
              <a:headEnd/>
              <a:tailEnd/>
            </a:ln>
          </p:spPr>
          <p:txBody>
            <a:bodyPr wrap="none" anchor="ctr">
              <a:prstTxWarp prst="textNoShape">
                <a:avLst/>
              </a:prstTxWarp>
            </a:bodyPr>
            <a:lstStyle/>
            <a:p>
              <a:endParaRPr lang="en-US"/>
            </a:p>
          </p:txBody>
        </p:sp>
        <p:sp>
          <p:nvSpPr>
            <p:cNvPr id="65590" name="Rectangle 62"/>
            <p:cNvSpPr>
              <a:spLocks noChangeArrowheads="1"/>
            </p:cNvSpPr>
            <p:nvPr/>
          </p:nvSpPr>
          <p:spPr bwMode="auto">
            <a:xfrm>
              <a:off x="4256" y="785"/>
              <a:ext cx="69" cy="236"/>
            </a:xfrm>
            <a:prstGeom prst="rect">
              <a:avLst/>
            </a:prstGeom>
            <a:solidFill>
              <a:schemeClr val="accent1"/>
            </a:solidFill>
            <a:ln w="9525">
              <a:noFill/>
              <a:miter lim="800000"/>
              <a:headEnd/>
              <a:tailEnd/>
            </a:ln>
          </p:spPr>
          <p:txBody>
            <a:bodyPr wrap="none" anchor="ctr">
              <a:prstTxWarp prst="textNoShape">
                <a:avLst/>
              </a:prstTxWarp>
            </a:bodyPr>
            <a:lstStyle/>
            <a:p>
              <a:endParaRPr lang="en-US"/>
            </a:p>
          </p:txBody>
        </p:sp>
        <p:sp>
          <p:nvSpPr>
            <p:cNvPr id="65591" name="Rectangle 63"/>
            <p:cNvSpPr>
              <a:spLocks noChangeArrowheads="1"/>
            </p:cNvSpPr>
            <p:nvPr/>
          </p:nvSpPr>
          <p:spPr bwMode="auto">
            <a:xfrm>
              <a:off x="4181" y="852"/>
              <a:ext cx="95" cy="23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5592" name="AutoShape 64"/>
            <p:cNvSpPr>
              <a:spLocks noChangeArrowheads="1"/>
            </p:cNvSpPr>
            <p:nvPr/>
          </p:nvSpPr>
          <p:spPr bwMode="auto">
            <a:xfrm>
              <a:off x="4180" y="783"/>
              <a:ext cx="150" cy="71"/>
            </a:xfrm>
            <a:prstGeom prst="parallelogram">
              <a:avLst>
                <a:gd name="adj" fmla="val 81387"/>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5593" name="Line 6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5594" name="Line 6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5595" name="Rectangle 67"/>
            <p:cNvSpPr>
              <a:spLocks noChangeArrowheads="1"/>
            </p:cNvSpPr>
            <p:nvPr/>
          </p:nvSpPr>
          <p:spPr bwMode="auto">
            <a:xfrm>
              <a:off x="4193" y="883"/>
              <a:ext cx="63" cy="13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5596" name="Rectangle 68"/>
            <p:cNvSpPr>
              <a:spLocks noChangeArrowheads="1"/>
            </p:cNvSpPr>
            <p:nvPr/>
          </p:nvSpPr>
          <p:spPr bwMode="auto">
            <a:xfrm>
              <a:off x="4202" y="924"/>
              <a:ext cx="48" cy="48"/>
            </a:xfrm>
            <a:prstGeom prst="rect">
              <a:avLst/>
            </a:prstGeom>
            <a:solidFill>
              <a:schemeClr val="accent1"/>
            </a:solidFill>
            <a:ln w="9525">
              <a:noFill/>
              <a:miter lim="800000"/>
              <a:headEnd/>
              <a:tailEnd/>
            </a:ln>
          </p:spPr>
          <p:txBody>
            <a:bodyPr wrap="none" anchor="ctr">
              <a:prstTxWarp prst="textNoShape">
                <a:avLst/>
              </a:prstTxWarp>
            </a:bodyPr>
            <a:lstStyle/>
            <a:p>
              <a:endParaRPr lang="en-US"/>
            </a:p>
          </p:txBody>
        </p:sp>
      </p:grpSp>
      <p:sp>
        <p:nvSpPr>
          <p:cNvPr id="65583" name="Text Box 69"/>
          <p:cNvSpPr txBox="1">
            <a:spLocks noChangeArrowheads="1"/>
          </p:cNvSpPr>
          <p:nvPr/>
        </p:nvSpPr>
        <p:spPr bwMode="auto">
          <a:xfrm>
            <a:off x="6959600" y="5603875"/>
            <a:ext cx="373063" cy="457200"/>
          </a:xfrm>
          <a:prstGeom prst="rect">
            <a:avLst/>
          </a:prstGeom>
          <a:noFill/>
          <a:ln w="9525">
            <a:noFill/>
            <a:miter lim="800000"/>
            <a:headEnd/>
            <a:tailEnd/>
          </a:ln>
        </p:spPr>
        <p:txBody>
          <a:bodyPr wrap="none">
            <a:prstTxWarp prst="textNoShape">
              <a:avLst/>
            </a:prstTxWarp>
            <a:spAutoFit/>
          </a:bodyPr>
          <a:lstStyle/>
          <a:p>
            <a:r>
              <a:rPr lang="en-US" b="1">
                <a:solidFill>
                  <a:srgbClr val="800040"/>
                </a:solidFill>
                <a:latin typeface="Comic Sans MS" charset="0"/>
              </a:rPr>
              <a:t>C</a:t>
            </a:r>
            <a:endParaRPr lang="en-US">
              <a:solidFill>
                <a:srgbClr val="0000FF"/>
              </a:solidFill>
              <a:latin typeface="Times New Roman" charset="0"/>
            </a:endParaRPr>
          </a:p>
        </p:txBody>
      </p:sp>
      <p:sp>
        <p:nvSpPr>
          <p:cNvPr id="65584" name="Rectangle 70"/>
          <p:cNvSpPr>
            <a:spLocks noChangeArrowheads="1"/>
          </p:cNvSpPr>
          <p:nvPr/>
        </p:nvSpPr>
        <p:spPr bwMode="auto">
          <a:xfrm>
            <a:off x="5003800" y="1493019"/>
            <a:ext cx="4140200" cy="3014662"/>
          </a:xfrm>
          <a:prstGeom prst="rect">
            <a:avLst/>
          </a:prstGeom>
          <a:noFill/>
          <a:ln w="9525">
            <a:noFill/>
            <a:miter lim="800000"/>
            <a:headEnd/>
            <a:tailEnd/>
          </a:ln>
        </p:spPr>
        <p:txBody>
          <a:bodyPr>
            <a:prstTxWarp prst="textNoShape">
              <a:avLst/>
            </a:prstTxWarp>
          </a:bodyPr>
          <a:lstStyle/>
          <a:p>
            <a:pPr>
              <a:lnSpc>
                <a:spcPct val="90000"/>
              </a:lnSpc>
            </a:pPr>
            <a:r>
              <a:rPr lang="en-US"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Transmission</a:t>
            </a:r>
            <a:r>
              <a:rPr 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p>
          <a:p>
            <a:pPr lvl="1">
              <a:lnSpc>
                <a:spcPct val="90000"/>
              </a:lnSpc>
            </a:pPr>
            <a:r>
              <a:rPr lang="en-US" dirty="0">
                <a:latin typeface="Helvetica Neue" panose="02000503000000020004" pitchFamily="2" charset="0"/>
                <a:ea typeface="Helvetica Neue" panose="02000503000000020004" pitchFamily="2" charset="0"/>
                <a:cs typeface="Helvetica Neue" panose="02000503000000020004" pitchFamily="2" charset="0"/>
              </a:rPr>
              <a:t>R = link bandwidth (bps)</a:t>
            </a:r>
          </a:p>
          <a:p>
            <a:pPr lvl="1">
              <a:lnSpc>
                <a:spcPct val="90000"/>
              </a:lnSpc>
            </a:pPr>
            <a:r>
              <a:rPr lang="en-US" dirty="0">
                <a:latin typeface="Helvetica Neue" panose="02000503000000020004" pitchFamily="2" charset="0"/>
                <a:ea typeface="Helvetica Neue" panose="02000503000000020004" pitchFamily="2" charset="0"/>
                <a:cs typeface="Helvetica Neue" panose="02000503000000020004" pitchFamily="2" charset="0"/>
              </a:rPr>
              <a:t>L = packet length (bits)</a:t>
            </a:r>
          </a:p>
          <a:p>
            <a:pPr>
              <a:lnSpc>
                <a:spcPct val="110000"/>
              </a:lnSpc>
              <a:spcBef>
                <a:spcPts val="1200"/>
              </a:spcBef>
            </a:pPr>
            <a:r>
              <a:rPr lang="en-US" dirty="0">
                <a:solidFill>
                  <a:srgbClr val="3A1FFF"/>
                </a:solidFill>
                <a:latin typeface="Helvetica Neue" panose="02000503000000020004" pitchFamily="2" charset="0"/>
                <a:ea typeface="Helvetica Neue" panose="02000503000000020004" pitchFamily="2" charset="0"/>
                <a:cs typeface="Helvetica Neue" panose="02000503000000020004" pitchFamily="2" charset="0"/>
              </a:rPr>
              <a:t>Propagation</a:t>
            </a:r>
          </a:p>
          <a:p>
            <a:pPr lvl="1">
              <a:lnSpc>
                <a:spcPct val="9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 = length of physical link</a:t>
            </a:r>
          </a:p>
          <a:p>
            <a:pPr lvl="1">
              <a:lnSpc>
                <a:spcPct val="90000"/>
              </a:lnSpc>
            </a:pPr>
            <a:r>
              <a:rPr lang="en-US" dirty="0">
                <a:latin typeface="Helvetica Neue" panose="02000503000000020004" pitchFamily="2" charset="0"/>
                <a:ea typeface="Helvetica Neue" panose="02000503000000020004" pitchFamily="2" charset="0"/>
                <a:cs typeface="Helvetica Neue" panose="02000503000000020004" pitchFamily="2" charset="0"/>
              </a:rPr>
              <a:t>s = propagation speed in medium (~</a:t>
            </a:r>
            <a:r>
              <a:rPr lang="en-US" dirty="0" err="1">
                <a:latin typeface="Helvetica Neue" panose="02000503000000020004" pitchFamily="2" charset="0"/>
                <a:ea typeface="Helvetica Neue" panose="02000503000000020004" pitchFamily="2" charset="0"/>
                <a:cs typeface="Helvetica Neue" panose="02000503000000020004" pitchFamily="2" charset="0"/>
              </a:rPr>
              <a:t>2x10</a:t>
            </a:r>
            <a:r>
              <a:rPr lang="en-US" baseline="30000" dirty="0" err="1">
                <a:latin typeface="Helvetica Neue" panose="02000503000000020004" pitchFamily="2" charset="0"/>
                <a:ea typeface="Helvetica Neue" panose="02000503000000020004" pitchFamily="2" charset="0"/>
                <a:cs typeface="Helvetica Neue" panose="02000503000000020004" pitchFamily="2" charset="0"/>
              </a:rPr>
              <a:t>8</a:t>
            </a:r>
            <a:r>
              <a:rPr lang="en-US" dirty="0">
                <a:latin typeface="Helvetica Neue" panose="02000503000000020004" pitchFamily="2" charset="0"/>
                <a:ea typeface="Helvetica Neue" panose="02000503000000020004" pitchFamily="2" charset="0"/>
                <a:cs typeface="Helvetica Neue" panose="02000503000000020004" pitchFamily="2" charset="0"/>
              </a:rPr>
              <a:t> m/sec)</a:t>
            </a:r>
          </a:p>
        </p:txBody>
      </p:sp>
      <p:sp>
        <p:nvSpPr>
          <p:cNvPr id="65585" name="Text Box 71"/>
          <p:cNvSpPr txBox="1">
            <a:spLocks noChangeArrowheads="1"/>
          </p:cNvSpPr>
          <p:nvPr/>
        </p:nvSpPr>
        <p:spPr bwMode="auto">
          <a:xfrm>
            <a:off x="6905420" y="1465416"/>
            <a:ext cx="2004075" cy="461665"/>
          </a:xfrm>
          <a:prstGeom prst="rect">
            <a:avLst/>
          </a:prstGeom>
          <a:noFill/>
          <a:ln w="9525">
            <a:noFill/>
            <a:miter lim="800000"/>
            <a:headEnd/>
            <a:tailEnd/>
          </a:ln>
        </p:spPr>
        <p:txBody>
          <a:bodyPr wrap="none">
            <a:prstTxWarp prst="textNoShape">
              <a:avLst/>
            </a:prstTxWarp>
            <a:spAutoFit/>
          </a:bodyPr>
          <a:lstStyle/>
          <a:p>
            <a:r>
              <a:rPr lang="en-US" dirty="0">
                <a:latin typeface="Times New Roman" panose="02020603050405020304" pitchFamily="18" charset="0"/>
                <a:ea typeface="Helvetica Neue" panose="02000503000000020004" pitchFamily="2" charset="0"/>
                <a:cs typeface="Times New Roman" panose="02020603050405020304" pitchFamily="18" charset="0"/>
              </a:rPr>
              <a:t>= Length / rate</a:t>
            </a:r>
          </a:p>
        </p:txBody>
      </p:sp>
      <p:sp>
        <p:nvSpPr>
          <p:cNvPr id="65586" name="Text Box 72"/>
          <p:cNvSpPr txBox="1">
            <a:spLocks noChangeArrowheads="1"/>
          </p:cNvSpPr>
          <p:nvPr/>
        </p:nvSpPr>
        <p:spPr bwMode="auto">
          <a:xfrm>
            <a:off x="6694591" y="2698802"/>
            <a:ext cx="1919115" cy="461665"/>
          </a:xfrm>
          <a:prstGeom prst="rect">
            <a:avLst/>
          </a:prstGeom>
          <a:noFill/>
          <a:ln w="9525">
            <a:noFill/>
            <a:miter lim="800000"/>
            <a:headEnd/>
            <a:tailEnd/>
          </a:ln>
        </p:spPr>
        <p:txBody>
          <a:bodyPr wrap="none">
            <a:prstTxWarp prst="textNoShape">
              <a:avLst/>
            </a:prstTxWarp>
            <a:spAutoFit/>
          </a:bodyPr>
          <a:lstStyle/>
          <a:p>
            <a:r>
              <a:rPr lang="en-US" dirty="0">
                <a:latin typeface="+mn-lt"/>
                <a:ea typeface="Helvetica Neue" panose="02000503000000020004" pitchFamily="2" charset="0"/>
                <a:cs typeface="Helvetica Neue" panose="02000503000000020004" pitchFamily="2" charset="0"/>
              </a:rPr>
              <a:t>= distance/sec</a:t>
            </a:r>
          </a:p>
        </p:txBody>
      </p:sp>
      <p:sp>
        <p:nvSpPr>
          <p:cNvPr id="65587" name="Text Box 73"/>
          <p:cNvSpPr txBox="1">
            <a:spLocks noChangeArrowheads="1"/>
          </p:cNvSpPr>
          <p:nvPr/>
        </p:nvSpPr>
        <p:spPr bwMode="auto">
          <a:xfrm>
            <a:off x="1657739" y="2855381"/>
            <a:ext cx="2751138" cy="1098762"/>
          </a:xfrm>
          <a:prstGeom prst="rect">
            <a:avLst/>
          </a:prstGeom>
          <a:noFill/>
          <a:ln w="9525">
            <a:noFill/>
            <a:miter lim="800000"/>
            <a:headEnd/>
            <a:tailEnd/>
          </a:ln>
        </p:spPr>
        <p:txBody>
          <a:bodyPr>
            <a:prstTxWarp prst="textNoShape">
              <a:avLst/>
            </a:prstTxWarp>
            <a:spAutoFit/>
          </a:bodyPr>
          <a:lstStyle/>
          <a:p>
            <a:pPr>
              <a:lnSpc>
                <a:spcPct val="90000"/>
              </a:lnSpc>
            </a:pPr>
            <a:r>
              <a:rPr lang="en-US" dirty="0">
                <a:latin typeface="Times" charset="0"/>
              </a:rPr>
              <a:t>= #packets in queue X transmission time of each packet</a:t>
            </a:r>
          </a:p>
        </p:txBody>
      </p:sp>
      <p:sp>
        <p:nvSpPr>
          <p:cNvPr id="65588" name="Rectangle 53"/>
          <p:cNvSpPr>
            <a:spLocks noChangeArrowheads="1"/>
          </p:cNvSpPr>
          <p:nvPr/>
        </p:nvSpPr>
        <p:spPr bwMode="auto">
          <a:xfrm>
            <a:off x="2522538" y="5418138"/>
            <a:ext cx="965200" cy="211137"/>
          </a:xfrm>
          <a:prstGeom prst="rect">
            <a:avLst/>
          </a:prstGeom>
          <a:noFill/>
          <a:ln w="9525">
            <a:solidFill>
              <a:srgbClr val="FFFF00"/>
            </a:solidFill>
            <a:miter lim="800000"/>
            <a:headEnd/>
            <a:tailEnd/>
          </a:ln>
        </p:spPr>
        <p:txBody>
          <a:bodyPr wrap="none" anchor="ctr">
            <a:prstTxWarp prst="textNoShape">
              <a:avLst/>
            </a:prstTxWarp>
          </a:bodyPr>
          <a:lstStyle/>
          <a:p>
            <a:endParaRPr lang="en-US"/>
          </a:p>
        </p:txBody>
      </p:sp>
      <p:sp>
        <p:nvSpPr>
          <p:cNvPr id="2" name="Rectangle 1">
            <a:extLst>
              <a:ext uri="{FF2B5EF4-FFF2-40B4-BE49-F238E27FC236}">
                <a16:creationId xmlns:a16="http://schemas.microsoft.com/office/drawing/2014/main" id="{4C16093B-3FB4-C490-9961-D7D5748DFF62}"/>
              </a:ext>
            </a:extLst>
          </p:cNvPr>
          <p:cNvSpPr/>
          <p:nvPr/>
        </p:nvSpPr>
        <p:spPr bwMode="auto">
          <a:xfrm>
            <a:off x="160866" y="1600199"/>
            <a:ext cx="3750734" cy="1143000"/>
          </a:xfrm>
          <a:prstGeom prst="rect">
            <a:avLst/>
          </a:prstGeom>
          <a:solidFill>
            <a:schemeClr val="bg1">
              <a:alpha val="8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Footer Placeholder 4">
            <a:extLst>
              <a:ext uri="{FF2B5EF4-FFF2-40B4-BE49-F238E27FC236}">
                <a16:creationId xmlns:a16="http://schemas.microsoft.com/office/drawing/2014/main" id="{A8D992EB-B89E-9287-6D78-08EAF5E3C5CB}"/>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60308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8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8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58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8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8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41">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5" grpId="0"/>
      <p:bldP spid="65586" grpId="0"/>
      <p:bldP spid="65587"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Rectangle 49"/>
          <p:cNvSpPr>
            <a:spLocks noGrp="1" noChangeArrowheads="1"/>
          </p:cNvSpPr>
          <p:nvPr>
            <p:ph type="title"/>
          </p:nvPr>
        </p:nvSpPr>
        <p:spPr>
          <a:xfrm>
            <a:off x="463550" y="152400"/>
            <a:ext cx="8680450" cy="900113"/>
          </a:xfrm>
        </p:spPr>
        <p:txBody>
          <a:bodyPr/>
          <a:lstStyle/>
          <a:p>
            <a:pPr eaLnBrk="1" hangingPunct="1"/>
            <a:r>
              <a:rPr lang="en-US" dirty="0"/>
              <a:t>Example: calculating one hop delay</a:t>
            </a:r>
          </a:p>
        </p:txBody>
      </p:sp>
      <p:sp>
        <p:nvSpPr>
          <p:cNvPr id="67593" name="Slide Number Placeholder 4"/>
          <p:cNvSpPr>
            <a:spLocks noGrp="1"/>
          </p:cNvSpPr>
          <p:nvPr>
            <p:ph type="sldNum" sz="quarter" idx="12"/>
          </p:nvPr>
        </p:nvSpPr>
        <p:spPr>
          <a:noFill/>
        </p:spPr>
        <p:txBody>
          <a:bodyPr/>
          <a:lstStyle/>
          <a:p>
            <a:fld id="{9B009811-C609-A84E-AE9D-7C0C081897AD}" type="slidenum">
              <a:rPr lang="en-US">
                <a:latin typeface="Helvetica Neue" charset="0"/>
                <a:ea typeface="ＭＳ Ｐゴシック" charset="-128"/>
                <a:cs typeface="ＭＳ Ｐゴシック" charset="-128"/>
              </a:rPr>
              <a:pPr/>
              <a:t>28</a:t>
            </a:fld>
            <a:endParaRPr lang="en-US">
              <a:latin typeface="Helvetica Neue" charset="0"/>
              <a:ea typeface="ＭＳ Ｐゴシック" charset="-128"/>
              <a:cs typeface="ＭＳ Ｐゴシック" charset="-128"/>
            </a:endParaRPr>
          </a:p>
        </p:txBody>
      </p:sp>
      <p:sp>
        <p:nvSpPr>
          <p:cNvPr id="67594" name="Rectangle 2"/>
          <p:cNvSpPr>
            <a:spLocks noChangeArrowheads="1"/>
          </p:cNvSpPr>
          <p:nvPr/>
        </p:nvSpPr>
        <p:spPr bwMode="auto">
          <a:xfrm>
            <a:off x="298450" y="1244600"/>
            <a:ext cx="4711700" cy="1724025"/>
          </a:xfrm>
          <a:prstGeom prst="rect">
            <a:avLst/>
          </a:prstGeom>
          <a:noFill/>
          <a:ln w="12700">
            <a:noFill/>
            <a:miter lim="800000"/>
            <a:headEnd/>
            <a:tailEnd/>
          </a:ln>
        </p:spPr>
        <p:txBody>
          <a:bodyPr lIns="90488" tIns="44450" rIns="90488" bIns="44450">
            <a:prstTxWarp prst="textNoShape">
              <a:avLst/>
            </a:prstTxWarp>
          </a:bodyPr>
          <a:lstStyle/>
          <a:p>
            <a:pPr marL="342900" indent="-342900">
              <a:spcBef>
                <a:spcPct val="70000"/>
              </a:spcBef>
              <a:buClr>
                <a:schemeClr val="accent2"/>
              </a:buClr>
              <a:buSzPct val="85000"/>
              <a:buFont typeface="ZapfDingbats" pitchFamily="82" charset="2"/>
              <a:buNone/>
            </a:pPr>
            <a:r>
              <a:rPr lang="en-US" sz="2800" dirty="0">
                <a:latin typeface="Comic Sans MS" charset="0"/>
              </a:rPr>
              <a:t>total delay </a:t>
            </a:r>
            <a:r>
              <a:rPr lang="en-US" b="1" dirty="0">
                <a:latin typeface="Times New Roman" charset="0"/>
              </a:rPr>
              <a:t>(A</a:t>
            </a:r>
            <a:r>
              <a:rPr lang="en-US" b="1" dirty="0">
                <a:latin typeface="Times New Roman" charset="0"/>
                <a:sym typeface="Symbol" charset="2"/>
              </a:rPr>
              <a:t>B)</a:t>
            </a:r>
            <a:r>
              <a:rPr lang="en-US" sz="2800" dirty="0">
                <a:latin typeface="Comic Sans MS" charset="0"/>
              </a:rPr>
              <a:t> = ? </a:t>
            </a:r>
          </a:p>
          <a:p>
            <a:pPr marL="342900" indent="-342900">
              <a:spcBef>
                <a:spcPct val="70000"/>
              </a:spcBef>
              <a:buClr>
                <a:schemeClr val="accent2"/>
              </a:buClr>
              <a:buSzPct val="85000"/>
              <a:buFont typeface="Wingdings" charset="2"/>
              <a:buChar char="v"/>
            </a:pPr>
            <a:r>
              <a:rPr lang="en-US" sz="2800" dirty="0">
                <a:latin typeface="Comic Sans MS" charset="0"/>
              </a:rPr>
              <a:t>Queuing delay = ? </a:t>
            </a:r>
          </a:p>
          <a:p>
            <a:pPr marL="342900" indent="-342900">
              <a:spcBef>
                <a:spcPct val="70000"/>
              </a:spcBef>
              <a:buClr>
                <a:schemeClr val="accent2"/>
              </a:buClr>
              <a:buSzPct val="85000"/>
              <a:buFont typeface="Wingdings" charset="2"/>
              <a:buChar char="v"/>
            </a:pPr>
            <a:r>
              <a:rPr lang="en-US" sz="2800" dirty="0">
                <a:latin typeface="Comic Sans MS" charset="0"/>
              </a:rPr>
              <a:t>transmission delay = ?</a:t>
            </a:r>
          </a:p>
          <a:p>
            <a:pPr marL="342900" indent="-342900">
              <a:lnSpc>
                <a:spcPct val="120000"/>
              </a:lnSpc>
              <a:spcBef>
                <a:spcPct val="70000"/>
              </a:spcBef>
              <a:buClr>
                <a:schemeClr val="accent2"/>
              </a:buClr>
              <a:buSzPct val="85000"/>
              <a:buFont typeface="Wingdings" charset="2"/>
              <a:buChar char="v"/>
            </a:pPr>
            <a:r>
              <a:rPr lang="en-US" sz="2800" dirty="0">
                <a:latin typeface="Comic Sans MS" charset="0"/>
              </a:rPr>
              <a:t>Propagation delay = ?</a:t>
            </a:r>
          </a:p>
        </p:txBody>
      </p:sp>
      <p:sp>
        <p:nvSpPr>
          <p:cNvPr id="67595" name="Freeform 3"/>
          <p:cNvSpPr>
            <a:spLocks/>
          </p:cNvSpPr>
          <p:nvPr/>
        </p:nvSpPr>
        <p:spPr bwMode="auto">
          <a:xfrm>
            <a:off x="7916863" y="4678363"/>
            <a:ext cx="1014412" cy="1035050"/>
          </a:xfrm>
          <a:custGeom>
            <a:avLst/>
            <a:gdLst>
              <a:gd name="T0" fmla="*/ 0 w 497"/>
              <a:gd name="T1" fmla="*/ 0 h 421"/>
              <a:gd name="T2" fmla="*/ 1014412 w 497"/>
              <a:gd name="T3" fmla="*/ 7376 h 421"/>
              <a:gd name="T4" fmla="*/ 1014412 w 497"/>
              <a:gd name="T5" fmla="*/ 1035050 h 421"/>
              <a:gd name="T6" fmla="*/ 6123 w 497"/>
              <a:gd name="T7" fmla="*/ 1035050 h 421"/>
              <a:gd name="T8" fmla="*/ 6123 w 497"/>
              <a:gd name="T9" fmla="*/ 7376 h 421"/>
              <a:gd name="T10" fmla="*/ 6123 w 497"/>
              <a:gd name="T11" fmla="*/ 7376 h 421"/>
              <a:gd name="T12" fmla="*/ 0 60000 65536"/>
              <a:gd name="T13" fmla="*/ 0 60000 65536"/>
              <a:gd name="T14" fmla="*/ 0 60000 65536"/>
              <a:gd name="T15" fmla="*/ 0 60000 65536"/>
              <a:gd name="T16" fmla="*/ 0 60000 65536"/>
              <a:gd name="T17" fmla="*/ 0 60000 65536"/>
              <a:gd name="T18" fmla="*/ 0 w 497"/>
              <a:gd name="T19" fmla="*/ 0 h 421"/>
              <a:gd name="T20" fmla="*/ 497 w 497"/>
              <a:gd name="T21" fmla="*/ 421 h 421"/>
            </a:gdLst>
            <a:ahLst/>
            <a:cxnLst>
              <a:cxn ang="T12">
                <a:pos x="T0" y="T1"/>
              </a:cxn>
              <a:cxn ang="T13">
                <a:pos x="T2" y="T3"/>
              </a:cxn>
              <a:cxn ang="T14">
                <a:pos x="T4" y="T5"/>
              </a:cxn>
              <a:cxn ang="T15">
                <a:pos x="T6" y="T7"/>
              </a:cxn>
              <a:cxn ang="T16">
                <a:pos x="T8" y="T9"/>
              </a:cxn>
              <a:cxn ang="T17">
                <a:pos x="T10" y="T11"/>
              </a:cxn>
            </a:cxnLst>
            <a:rect l="T18" t="T19" r="T20" b="T21"/>
            <a:pathLst>
              <a:path w="497" h="421">
                <a:moveTo>
                  <a:pt x="0" y="0"/>
                </a:moveTo>
                <a:lnTo>
                  <a:pt x="497" y="3"/>
                </a:lnTo>
                <a:lnTo>
                  <a:pt x="497" y="421"/>
                </a:lnTo>
                <a:lnTo>
                  <a:pt x="3" y="421"/>
                </a:lnTo>
                <a:lnTo>
                  <a:pt x="3" y="3"/>
                </a:lnTo>
              </a:path>
            </a:pathLst>
          </a:custGeom>
          <a:noFill/>
          <a:ln w="57150">
            <a:solidFill>
              <a:srgbClr val="000000"/>
            </a:solidFill>
            <a:round/>
            <a:headEnd/>
            <a:tailEnd/>
          </a:ln>
        </p:spPr>
        <p:txBody>
          <a:bodyPr>
            <a:prstTxWarp prst="textNoShape">
              <a:avLst/>
            </a:prstTxWarp>
          </a:bodyPr>
          <a:lstStyle/>
          <a:p>
            <a:endParaRPr lang="en-US"/>
          </a:p>
        </p:txBody>
      </p:sp>
      <p:sp>
        <p:nvSpPr>
          <p:cNvPr id="67596" name="Freeform 4"/>
          <p:cNvSpPr>
            <a:spLocks/>
          </p:cNvSpPr>
          <p:nvPr/>
        </p:nvSpPr>
        <p:spPr bwMode="auto">
          <a:xfrm>
            <a:off x="4565650" y="4673600"/>
            <a:ext cx="1014413" cy="1035050"/>
          </a:xfrm>
          <a:custGeom>
            <a:avLst/>
            <a:gdLst>
              <a:gd name="T0" fmla="*/ 0 w 497"/>
              <a:gd name="T1" fmla="*/ 0 h 421"/>
              <a:gd name="T2" fmla="*/ 1014413 w 497"/>
              <a:gd name="T3" fmla="*/ 7376 h 421"/>
              <a:gd name="T4" fmla="*/ 1014413 w 497"/>
              <a:gd name="T5" fmla="*/ 1035050 h 421"/>
              <a:gd name="T6" fmla="*/ 6123 w 497"/>
              <a:gd name="T7" fmla="*/ 1035050 h 421"/>
              <a:gd name="T8" fmla="*/ 6123 w 497"/>
              <a:gd name="T9" fmla="*/ 7376 h 421"/>
              <a:gd name="T10" fmla="*/ 6123 w 497"/>
              <a:gd name="T11" fmla="*/ 7376 h 421"/>
              <a:gd name="T12" fmla="*/ 0 60000 65536"/>
              <a:gd name="T13" fmla="*/ 0 60000 65536"/>
              <a:gd name="T14" fmla="*/ 0 60000 65536"/>
              <a:gd name="T15" fmla="*/ 0 60000 65536"/>
              <a:gd name="T16" fmla="*/ 0 60000 65536"/>
              <a:gd name="T17" fmla="*/ 0 60000 65536"/>
              <a:gd name="T18" fmla="*/ 0 w 497"/>
              <a:gd name="T19" fmla="*/ 0 h 421"/>
              <a:gd name="T20" fmla="*/ 497 w 497"/>
              <a:gd name="T21" fmla="*/ 421 h 421"/>
            </a:gdLst>
            <a:ahLst/>
            <a:cxnLst>
              <a:cxn ang="T12">
                <a:pos x="T0" y="T1"/>
              </a:cxn>
              <a:cxn ang="T13">
                <a:pos x="T2" y="T3"/>
              </a:cxn>
              <a:cxn ang="T14">
                <a:pos x="T4" y="T5"/>
              </a:cxn>
              <a:cxn ang="T15">
                <a:pos x="T6" y="T7"/>
              </a:cxn>
              <a:cxn ang="T16">
                <a:pos x="T8" y="T9"/>
              </a:cxn>
              <a:cxn ang="T17">
                <a:pos x="T10" y="T11"/>
              </a:cxn>
            </a:cxnLst>
            <a:rect l="T18" t="T19" r="T20" b="T21"/>
            <a:pathLst>
              <a:path w="497" h="421">
                <a:moveTo>
                  <a:pt x="0" y="0"/>
                </a:moveTo>
                <a:lnTo>
                  <a:pt x="497" y="3"/>
                </a:lnTo>
                <a:lnTo>
                  <a:pt x="497" y="421"/>
                </a:lnTo>
                <a:lnTo>
                  <a:pt x="3" y="421"/>
                </a:lnTo>
                <a:lnTo>
                  <a:pt x="3" y="3"/>
                </a:lnTo>
              </a:path>
            </a:pathLst>
          </a:custGeom>
          <a:noFill/>
          <a:ln w="57150">
            <a:solidFill>
              <a:srgbClr val="000000"/>
            </a:solidFill>
            <a:round/>
            <a:headEnd/>
            <a:tailEnd/>
          </a:ln>
        </p:spPr>
        <p:txBody>
          <a:bodyPr>
            <a:prstTxWarp prst="textNoShape">
              <a:avLst/>
            </a:prstTxWarp>
          </a:bodyPr>
          <a:lstStyle/>
          <a:p>
            <a:endParaRPr lang="en-US"/>
          </a:p>
        </p:txBody>
      </p:sp>
      <p:sp>
        <p:nvSpPr>
          <p:cNvPr id="67597" name="Text Box 5"/>
          <p:cNvSpPr txBox="1">
            <a:spLocks noChangeArrowheads="1"/>
          </p:cNvSpPr>
          <p:nvPr/>
        </p:nvSpPr>
        <p:spPr bwMode="auto">
          <a:xfrm>
            <a:off x="4495800" y="5721350"/>
            <a:ext cx="1271588" cy="427038"/>
          </a:xfrm>
          <a:prstGeom prst="rect">
            <a:avLst/>
          </a:prstGeom>
          <a:noFill/>
          <a:ln w="12700">
            <a:noFill/>
            <a:miter lim="800000"/>
            <a:headEnd/>
            <a:tailEnd/>
          </a:ln>
        </p:spPr>
        <p:txBody>
          <a:bodyPr wrap="none" anchor="ctr">
            <a:prstTxWarp prst="textNoShape">
              <a:avLst/>
            </a:prstTxWarp>
            <a:spAutoFit/>
          </a:bodyPr>
          <a:lstStyle/>
          <a:p>
            <a:pPr algn="ctr"/>
            <a:r>
              <a:rPr lang="en-US" sz="2200">
                <a:solidFill>
                  <a:srgbClr val="000000"/>
                </a:solidFill>
              </a:rPr>
              <a:t>Switch A</a:t>
            </a:r>
          </a:p>
        </p:txBody>
      </p:sp>
      <p:sp>
        <p:nvSpPr>
          <p:cNvPr id="67598" name="Freeform 6"/>
          <p:cNvSpPr>
            <a:spLocks/>
          </p:cNvSpPr>
          <p:nvPr/>
        </p:nvSpPr>
        <p:spPr bwMode="auto">
          <a:xfrm>
            <a:off x="6127750" y="5024438"/>
            <a:ext cx="127000" cy="338137"/>
          </a:xfrm>
          <a:custGeom>
            <a:avLst/>
            <a:gdLst>
              <a:gd name="T0" fmla="*/ 0 w 80"/>
              <a:gd name="T1" fmla="*/ 0 h 213"/>
              <a:gd name="T2" fmla="*/ 127000 w 80"/>
              <a:gd name="T3" fmla="*/ 0 h 213"/>
              <a:gd name="T4" fmla="*/ 127000 w 80"/>
              <a:gd name="T5" fmla="*/ 338137 h 213"/>
              <a:gd name="T6" fmla="*/ 0 w 80"/>
              <a:gd name="T7" fmla="*/ 338137 h 213"/>
              <a:gd name="T8" fmla="*/ 0 w 80"/>
              <a:gd name="T9" fmla="*/ 0 h 213"/>
              <a:gd name="T10" fmla="*/ 0 w 80"/>
              <a:gd name="T11" fmla="*/ 0 h 213"/>
              <a:gd name="T12" fmla="*/ 0 60000 65536"/>
              <a:gd name="T13" fmla="*/ 0 60000 65536"/>
              <a:gd name="T14" fmla="*/ 0 60000 65536"/>
              <a:gd name="T15" fmla="*/ 0 60000 65536"/>
              <a:gd name="T16" fmla="*/ 0 60000 65536"/>
              <a:gd name="T17" fmla="*/ 0 60000 65536"/>
              <a:gd name="T18" fmla="*/ 0 w 80"/>
              <a:gd name="T19" fmla="*/ 0 h 213"/>
              <a:gd name="T20" fmla="*/ 80 w 80"/>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0" h="213">
                <a:moveTo>
                  <a:pt x="0" y="0"/>
                </a:moveTo>
                <a:lnTo>
                  <a:pt x="80" y="0"/>
                </a:lnTo>
                <a:lnTo>
                  <a:pt x="80" y="213"/>
                </a:lnTo>
                <a:lnTo>
                  <a:pt x="0" y="213"/>
                </a:ln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67599" name="Freeform 7"/>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w 81"/>
              <a:gd name="T13" fmla="*/ 0 h 213"/>
              <a:gd name="T14" fmla="*/ 0 60000 65536"/>
              <a:gd name="T15" fmla="*/ 0 60000 65536"/>
              <a:gd name="T16" fmla="*/ 0 60000 65536"/>
              <a:gd name="T17" fmla="*/ 0 60000 65536"/>
              <a:gd name="T18" fmla="*/ 0 60000 65536"/>
              <a:gd name="T19" fmla="*/ 0 60000 65536"/>
              <a:gd name="T20" fmla="*/ 0 60000 65536"/>
              <a:gd name="T21" fmla="*/ 0 w 81"/>
              <a:gd name="T22" fmla="*/ 0 h 213"/>
              <a:gd name="T23" fmla="*/ 81 w 81"/>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213">
                <a:moveTo>
                  <a:pt x="0" y="0"/>
                </a:moveTo>
                <a:lnTo>
                  <a:pt x="81" y="0"/>
                </a:lnTo>
                <a:lnTo>
                  <a:pt x="81" y="213"/>
                </a:lnTo>
                <a:lnTo>
                  <a:pt x="3" y="213"/>
                </a:lnTo>
                <a:lnTo>
                  <a:pt x="3"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0" name="Freeform 8"/>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2700">
            <a:solidFill>
              <a:schemeClr val="tx1"/>
            </a:solidFill>
            <a:round/>
            <a:headEnd/>
            <a:tailEnd/>
          </a:ln>
        </p:spPr>
        <p:txBody>
          <a:bodyPr>
            <a:prstTxWarp prst="textNoShape">
              <a:avLst/>
            </a:prstTxWarp>
          </a:bodyPr>
          <a:lstStyle/>
          <a:p>
            <a:endParaRPr lang="en-US"/>
          </a:p>
        </p:txBody>
      </p:sp>
      <p:sp>
        <p:nvSpPr>
          <p:cNvPr id="67601" name="Freeform 9"/>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w 81"/>
              <a:gd name="T13" fmla="*/ 0 h 213"/>
              <a:gd name="T14" fmla="*/ 0 60000 65536"/>
              <a:gd name="T15" fmla="*/ 0 60000 65536"/>
              <a:gd name="T16" fmla="*/ 0 60000 65536"/>
              <a:gd name="T17" fmla="*/ 0 60000 65536"/>
              <a:gd name="T18" fmla="*/ 0 60000 65536"/>
              <a:gd name="T19" fmla="*/ 0 60000 65536"/>
              <a:gd name="T20" fmla="*/ 0 60000 65536"/>
              <a:gd name="T21" fmla="*/ 0 w 81"/>
              <a:gd name="T22" fmla="*/ 0 h 213"/>
              <a:gd name="T23" fmla="*/ 81 w 81"/>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213">
                <a:moveTo>
                  <a:pt x="0" y="0"/>
                </a:moveTo>
                <a:lnTo>
                  <a:pt x="81" y="0"/>
                </a:lnTo>
                <a:lnTo>
                  <a:pt x="81" y="213"/>
                </a:lnTo>
                <a:lnTo>
                  <a:pt x="3" y="213"/>
                </a:lnTo>
                <a:lnTo>
                  <a:pt x="3"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2" name="Freeform 10"/>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2700">
            <a:solidFill>
              <a:schemeClr val="tx1"/>
            </a:solidFill>
            <a:round/>
            <a:headEnd/>
            <a:tailEnd/>
          </a:ln>
        </p:spPr>
        <p:txBody>
          <a:bodyPr>
            <a:prstTxWarp prst="textNoShape">
              <a:avLst/>
            </a:prstTxWarp>
          </a:bodyPr>
          <a:lstStyle/>
          <a:p>
            <a:endParaRPr lang="en-US"/>
          </a:p>
        </p:txBody>
      </p:sp>
      <p:sp>
        <p:nvSpPr>
          <p:cNvPr id="67603" name="Freeform 11"/>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4" name="Freeform 12"/>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67605" name="Freeform 13"/>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6" name="Freeform 14"/>
          <p:cNvSpPr>
            <a:spLocks/>
          </p:cNvSpPr>
          <p:nvPr/>
        </p:nvSpPr>
        <p:spPr bwMode="auto">
          <a:xfrm>
            <a:off x="5613400" y="5021263"/>
            <a:ext cx="114300" cy="328612"/>
          </a:xfrm>
          <a:custGeom>
            <a:avLst/>
            <a:gdLst>
              <a:gd name="T0" fmla="*/ 0 w 78"/>
              <a:gd name="T1" fmla="*/ 0 h 213"/>
              <a:gd name="T2" fmla="*/ 114300 w 78"/>
              <a:gd name="T3" fmla="*/ 0 h 213"/>
              <a:gd name="T4" fmla="*/ 114300 w 78"/>
              <a:gd name="T5" fmla="*/ 328612 h 213"/>
              <a:gd name="T6" fmla="*/ 0 w 78"/>
              <a:gd name="T7" fmla="*/ 328612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path>
            </a:pathLst>
          </a:custGeom>
          <a:solidFill>
            <a:schemeClr val="accent1"/>
          </a:solidFill>
          <a:ln w="12700">
            <a:noFill/>
            <a:round/>
            <a:headEnd/>
            <a:tailEnd/>
          </a:ln>
        </p:spPr>
        <p:txBody>
          <a:bodyPr>
            <a:prstTxWarp prst="textNoShape">
              <a:avLst/>
            </a:prstTxWarp>
          </a:bodyPr>
          <a:lstStyle/>
          <a:p>
            <a:endParaRPr lang="en-US"/>
          </a:p>
        </p:txBody>
      </p:sp>
      <p:sp>
        <p:nvSpPr>
          <p:cNvPr id="67607" name="Freeform 15"/>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8" name="Freeform 16"/>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60000 65536"/>
              <a:gd name="T13" fmla="*/ 0 60000 65536"/>
              <a:gd name="T14" fmla="*/ 0 60000 65536"/>
              <a:gd name="T15" fmla="*/ 0 60000 65536"/>
              <a:gd name="T16" fmla="*/ 0 60000 65536"/>
              <a:gd name="T17" fmla="*/ 0 60000 65536"/>
              <a:gd name="T18" fmla="*/ 0 w 80"/>
              <a:gd name="T19" fmla="*/ 0 h 213"/>
              <a:gd name="T20" fmla="*/ 80 w 80"/>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0" h="213">
                <a:moveTo>
                  <a:pt x="0" y="0"/>
                </a:moveTo>
                <a:lnTo>
                  <a:pt x="80" y="0"/>
                </a:lnTo>
                <a:lnTo>
                  <a:pt x="80" y="213"/>
                </a:lnTo>
                <a:lnTo>
                  <a:pt x="2" y="213"/>
                </a:lnTo>
                <a:lnTo>
                  <a:pt x="2" y="0"/>
                </a:lnTo>
              </a:path>
            </a:pathLst>
          </a:custGeom>
          <a:noFill/>
          <a:ln w="12700">
            <a:solidFill>
              <a:schemeClr val="tx1"/>
            </a:solidFill>
            <a:round/>
            <a:headEnd/>
            <a:tailEnd/>
          </a:ln>
        </p:spPr>
        <p:txBody>
          <a:bodyPr>
            <a:prstTxWarp prst="textNoShape">
              <a:avLst/>
            </a:prstTxWarp>
          </a:bodyPr>
          <a:lstStyle/>
          <a:p>
            <a:endParaRPr lang="en-US"/>
          </a:p>
        </p:txBody>
      </p:sp>
      <p:sp>
        <p:nvSpPr>
          <p:cNvPr id="67609" name="Freeform 17"/>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0" name="Freeform 18"/>
          <p:cNvSpPr>
            <a:spLocks/>
          </p:cNvSpPr>
          <p:nvPr/>
        </p:nvSpPr>
        <p:spPr bwMode="auto">
          <a:xfrm>
            <a:off x="6124575" y="5027613"/>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1" name="Freeform 19"/>
          <p:cNvSpPr>
            <a:spLocks/>
          </p:cNvSpPr>
          <p:nvPr/>
        </p:nvSpPr>
        <p:spPr bwMode="auto">
          <a:xfrm>
            <a:off x="5735638" y="5026025"/>
            <a:ext cx="131762" cy="338138"/>
          </a:xfrm>
          <a:custGeom>
            <a:avLst/>
            <a:gdLst>
              <a:gd name="T0" fmla="*/ 0 w 80"/>
              <a:gd name="T1" fmla="*/ 0 h 213"/>
              <a:gd name="T2" fmla="*/ 131762 w 80"/>
              <a:gd name="T3" fmla="*/ 0 h 213"/>
              <a:gd name="T4" fmla="*/ 131762 w 80"/>
              <a:gd name="T5" fmla="*/ 338138 h 213"/>
              <a:gd name="T6" fmla="*/ 3294 w 80"/>
              <a:gd name="T7" fmla="*/ 338138 h 213"/>
              <a:gd name="T8" fmla="*/ 3294 w 80"/>
              <a:gd name="T9" fmla="*/ 0 h 213"/>
              <a:gd name="T10" fmla="*/ 3294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2" name="Freeform 20"/>
          <p:cNvSpPr>
            <a:spLocks/>
          </p:cNvSpPr>
          <p:nvPr/>
        </p:nvSpPr>
        <p:spPr bwMode="auto">
          <a:xfrm rot="-1688152">
            <a:off x="4098925" y="4795838"/>
            <a:ext cx="330200" cy="325437"/>
          </a:xfrm>
          <a:custGeom>
            <a:avLst/>
            <a:gdLst>
              <a:gd name="T0" fmla="*/ 87313 w 208"/>
              <a:gd name="T1" fmla="*/ 0 h 205"/>
              <a:gd name="T2" fmla="*/ 330200 w 208"/>
              <a:gd name="T3" fmla="*/ 234950 h 205"/>
              <a:gd name="T4" fmla="*/ 239713 w 208"/>
              <a:gd name="T5" fmla="*/ 325437 h 205"/>
              <a:gd name="T6" fmla="*/ 0 w 208"/>
              <a:gd name="T7" fmla="*/ 95250 h 205"/>
              <a:gd name="T8" fmla="*/ 87313 w 208"/>
              <a:gd name="T9" fmla="*/ 0 h 205"/>
              <a:gd name="T10" fmla="*/ 87313 w 208"/>
              <a:gd name="T11" fmla="*/ 0 h 205"/>
              <a:gd name="T12" fmla="*/ 0 60000 65536"/>
              <a:gd name="T13" fmla="*/ 0 60000 65536"/>
              <a:gd name="T14" fmla="*/ 0 60000 65536"/>
              <a:gd name="T15" fmla="*/ 0 60000 65536"/>
              <a:gd name="T16" fmla="*/ 0 60000 65536"/>
              <a:gd name="T17" fmla="*/ 0 60000 65536"/>
              <a:gd name="T18" fmla="*/ 0 w 208"/>
              <a:gd name="T19" fmla="*/ 0 h 205"/>
              <a:gd name="T20" fmla="*/ 208 w 208"/>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208" h="205">
                <a:moveTo>
                  <a:pt x="55" y="0"/>
                </a:moveTo>
                <a:lnTo>
                  <a:pt x="208" y="148"/>
                </a:lnTo>
                <a:lnTo>
                  <a:pt x="151" y="205"/>
                </a:lnTo>
                <a:lnTo>
                  <a:pt x="0" y="60"/>
                </a:lnTo>
                <a:lnTo>
                  <a:pt x="55"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13" name="Line 21"/>
          <p:cNvSpPr>
            <a:spLocks noChangeShapeType="1"/>
          </p:cNvSpPr>
          <p:nvPr/>
        </p:nvSpPr>
        <p:spPr bwMode="auto">
          <a:xfrm>
            <a:off x="3287713" y="5321300"/>
            <a:ext cx="1246187" cy="1588"/>
          </a:xfrm>
          <a:prstGeom prst="line">
            <a:avLst/>
          </a:prstGeom>
          <a:noFill/>
          <a:ln w="19050">
            <a:solidFill>
              <a:schemeClr val="tx1"/>
            </a:solidFill>
            <a:round/>
            <a:headEnd/>
            <a:tailEnd type="stealth" w="med" len="lg"/>
          </a:ln>
        </p:spPr>
        <p:txBody>
          <a:bodyPr>
            <a:prstTxWarp prst="textNoShape">
              <a:avLst/>
            </a:prstTxWarp>
          </a:bodyPr>
          <a:lstStyle/>
          <a:p>
            <a:endParaRPr lang="en-US"/>
          </a:p>
        </p:txBody>
      </p:sp>
      <p:sp>
        <p:nvSpPr>
          <p:cNvPr id="67614" name="Line 22"/>
          <p:cNvSpPr>
            <a:spLocks noChangeShapeType="1"/>
          </p:cNvSpPr>
          <p:nvPr/>
        </p:nvSpPr>
        <p:spPr bwMode="auto">
          <a:xfrm>
            <a:off x="3297238" y="4818063"/>
            <a:ext cx="1274762" cy="336550"/>
          </a:xfrm>
          <a:prstGeom prst="line">
            <a:avLst/>
          </a:prstGeom>
          <a:noFill/>
          <a:ln w="19050">
            <a:solidFill>
              <a:schemeClr val="tx1"/>
            </a:solidFill>
            <a:round/>
            <a:headEnd/>
            <a:tailEnd type="triangle" w="sm" len="lg"/>
          </a:ln>
        </p:spPr>
        <p:txBody>
          <a:bodyPr>
            <a:prstTxWarp prst="textNoShape">
              <a:avLst/>
            </a:prstTxWarp>
          </a:bodyPr>
          <a:lstStyle/>
          <a:p>
            <a:endParaRPr lang="en-US"/>
          </a:p>
        </p:txBody>
      </p:sp>
      <p:sp>
        <p:nvSpPr>
          <p:cNvPr id="67615" name="Line 23"/>
          <p:cNvSpPr>
            <a:spLocks noChangeShapeType="1"/>
          </p:cNvSpPr>
          <p:nvPr/>
        </p:nvSpPr>
        <p:spPr bwMode="auto">
          <a:xfrm flipV="1">
            <a:off x="3330575" y="5340350"/>
            <a:ext cx="1217613" cy="728663"/>
          </a:xfrm>
          <a:prstGeom prst="line">
            <a:avLst/>
          </a:prstGeom>
          <a:noFill/>
          <a:ln w="28575">
            <a:solidFill>
              <a:schemeClr val="tx1"/>
            </a:solidFill>
            <a:round/>
            <a:headEnd/>
            <a:tailEnd type="stealth" w="sm" len="lg"/>
          </a:ln>
        </p:spPr>
        <p:txBody>
          <a:bodyPr>
            <a:prstTxWarp prst="textNoShape">
              <a:avLst/>
            </a:prstTxWarp>
          </a:bodyPr>
          <a:lstStyle/>
          <a:p>
            <a:endParaRPr lang="en-US"/>
          </a:p>
        </p:txBody>
      </p:sp>
      <p:sp>
        <p:nvSpPr>
          <p:cNvPr id="67616" name="Freeform 24"/>
          <p:cNvSpPr>
            <a:spLocks/>
          </p:cNvSpPr>
          <p:nvPr/>
        </p:nvSpPr>
        <p:spPr bwMode="auto">
          <a:xfrm rot="787182">
            <a:off x="3802063" y="5668963"/>
            <a:ext cx="330200" cy="325437"/>
          </a:xfrm>
          <a:custGeom>
            <a:avLst/>
            <a:gdLst>
              <a:gd name="T0" fmla="*/ 90488 w 208"/>
              <a:gd name="T1" fmla="*/ 322262 h 205"/>
              <a:gd name="T2" fmla="*/ 330200 w 208"/>
              <a:gd name="T3" fmla="*/ 95250 h 205"/>
              <a:gd name="T4" fmla="*/ 239713 w 208"/>
              <a:gd name="T5" fmla="*/ 0 h 205"/>
              <a:gd name="T6" fmla="*/ 0 w 208"/>
              <a:gd name="T7" fmla="*/ 231775 h 205"/>
              <a:gd name="T8" fmla="*/ 90488 w 208"/>
              <a:gd name="T9" fmla="*/ 325437 h 205"/>
              <a:gd name="T10" fmla="*/ 90488 w 208"/>
              <a:gd name="T11" fmla="*/ 325437 h 205"/>
              <a:gd name="T12" fmla="*/ 90488 w 208"/>
              <a:gd name="T13" fmla="*/ 322262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7" y="203"/>
                </a:moveTo>
                <a:lnTo>
                  <a:pt x="208" y="60"/>
                </a:lnTo>
                <a:lnTo>
                  <a:pt x="151" y="0"/>
                </a:lnTo>
                <a:lnTo>
                  <a:pt x="0" y="146"/>
                </a:lnTo>
                <a:lnTo>
                  <a:pt x="57" y="205"/>
                </a:lnTo>
                <a:lnTo>
                  <a:pt x="57" y="203"/>
                </a:lnTo>
                <a:close/>
              </a:path>
            </a:pathLst>
          </a:custGeom>
          <a:noFill/>
          <a:ln w="19050">
            <a:solidFill>
              <a:schemeClr val="tx1"/>
            </a:solidFill>
            <a:round/>
            <a:headEnd/>
            <a:tailEnd/>
          </a:ln>
        </p:spPr>
        <p:txBody>
          <a:bodyPr>
            <a:prstTxWarp prst="textNoShape">
              <a:avLst/>
            </a:prstTxWarp>
          </a:bodyPr>
          <a:lstStyle/>
          <a:p>
            <a:endParaRPr lang="en-US"/>
          </a:p>
        </p:txBody>
      </p:sp>
      <p:sp>
        <p:nvSpPr>
          <p:cNvPr id="67617" name="Freeform 25"/>
          <p:cNvSpPr>
            <a:spLocks/>
          </p:cNvSpPr>
          <p:nvPr/>
        </p:nvSpPr>
        <p:spPr bwMode="auto">
          <a:xfrm rot="760139">
            <a:off x="4156075" y="5446713"/>
            <a:ext cx="330200" cy="325437"/>
          </a:xfrm>
          <a:custGeom>
            <a:avLst/>
            <a:gdLst>
              <a:gd name="T0" fmla="*/ 87313 w 208"/>
              <a:gd name="T1" fmla="*/ 322262 h 205"/>
              <a:gd name="T2" fmla="*/ 330200 w 208"/>
              <a:gd name="T3" fmla="*/ 90487 h 205"/>
              <a:gd name="T4" fmla="*/ 239713 w 208"/>
              <a:gd name="T5" fmla="*/ 0 h 205"/>
              <a:gd name="T6" fmla="*/ 0 w 208"/>
              <a:gd name="T7" fmla="*/ 230187 h 205"/>
              <a:gd name="T8" fmla="*/ 87313 w 208"/>
              <a:gd name="T9" fmla="*/ 325437 h 205"/>
              <a:gd name="T10" fmla="*/ 87313 w 208"/>
              <a:gd name="T11" fmla="*/ 325437 h 205"/>
              <a:gd name="T12" fmla="*/ 87313 w 208"/>
              <a:gd name="T13" fmla="*/ 322262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5" y="203"/>
                </a:moveTo>
                <a:lnTo>
                  <a:pt x="208" y="57"/>
                </a:lnTo>
                <a:lnTo>
                  <a:pt x="151" y="0"/>
                </a:lnTo>
                <a:lnTo>
                  <a:pt x="0" y="145"/>
                </a:lnTo>
                <a:lnTo>
                  <a:pt x="55" y="205"/>
                </a:lnTo>
                <a:lnTo>
                  <a:pt x="55" y="203"/>
                </a:lnTo>
                <a:close/>
              </a:path>
            </a:pathLst>
          </a:custGeom>
          <a:noFill/>
          <a:ln w="19050">
            <a:solidFill>
              <a:schemeClr val="tx1"/>
            </a:solidFill>
            <a:round/>
            <a:headEnd/>
            <a:tailEnd/>
          </a:ln>
        </p:spPr>
        <p:txBody>
          <a:bodyPr>
            <a:prstTxWarp prst="textNoShape">
              <a:avLst/>
            </a:prstTxWarp>
          </a:bodyPr>
          <a:lstStyle/>
          <a:p>
            <a:endParaRPr lang="en-US"/>
          </a:p>
        </p:txBody>
      </p:sp>
      <p:sp>
        <p:nvSpPr>
          <p:cNvPr id="67618" name="Freeform 26"/>
          <p:cNvSpPr>
            <a:spLocks/>
          </p:cNvSpPr>
          <p:nvPr/>
        </p:nvSpPr>
        <p:spPr bwMode="auto">
          <a:xfrm>
            <a:off x="3684588" y="5151438"/>
            <a:ext cx="338137" cy="131762"/>
          </a:xfrm>
          <a:custGeom>
            <a:avLst/>
            <a:gdLst>
              <a:gd name="T0" fmla="*/ 0 w 213"/>
              <a:gd name="T1" fmla="*/ 0 h 83"/>
              <a:gd name="T2" fmla="*/ 338137 w 213"/>
              <a:gd name="T3" fmla="*/ 0 h 83"/>
              <a:gd name="T4" fmla="*/ 338137 w 213"/>
              <a:gd name="T5" fmla="*/ 131762 h 83"/>
              <a:gd name="T6" fmla="*/ 3175 w 213"/>
              <a:gd name="T7" fmla="*/ 131762 h 83"/>
              <a:gd name="T8" fmla="*/ 3175 w 213"/>
              <a:gd name="T9" fmla="*/ 0 h 83"/>
              <a:gd name="T10" fmla="*/ 3175 w 213"/>
              <a:gd name="T11" fmla="*/ 0 h 83"/>
              <a:gd name="T12" fmla="*/ 0 60000 65536"/>
              <a:gd name="T13" fmla="*/ 0 60000 65536"/>
              <a:gd name="T14" fmla="*/ 0 60000 65536"/>
              <a:gd name="T15" fmla="*/ 0 60000 65536"/>
              <a:gd name="T16" fmla="*/ 0 60000 65536"/>
              <a:gd name="T17" fmla="*/ 0 60000 65536"/>
              <a:gd name="T18" fmla="*/ 0 w 213"/>
              <a:gd name="T19" fmla="*/ 0 h 83"/>
              <a:gd name="T20" fmla="*/ 213 w 21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3" h="83">
                <a:moveTo>
                  <a:pt x="0" y="0"/>
                </a:moveTo>
                <a:lnTo>
                  <a:pt x="213" y="0"/>
                </a:lnTo>
                <a:lnTo>
                  <a:pt x="213" y="83"/>
                </a:lnTo>
                <a:lnTo>
                  <a:pt x="2" y="83"/>
                </a:lnTo>
                <a:lnTo>
                  <a:pt x="2" y="0"/>
                </a:lnTo>
              </a:path>
            </a:pathLst>
          </a:custGeom>
          <a:noFill/>
          <a:ln w="19050">
            <a:solidFill>
              <a:schemeClr val="tx1"/>
            </a:solidFill>
            <a:round/>
            <a:headEnd/>
            <a:tailEnd/>
          </a:ln>
        </p:spPr>
        <p:txBody>
          <a:bodyPr>
            <a:prstTxWarp prst="textNoShape">
              <a:avLst/>
            </a:prstTxWarp>
          </a:bodyPr>
          <a:lstStyle/>
          <a:p>
            <a:endParaRPr lang="en-US"/>
          </a:p>
        </p:txBody>
      </p:sp>
      <p:sp>
        <p:nvSpPr>
          <p:cNvPr id="67619" name="Freeform 27"/>
          <p:cNvSpPr>
            <a:spLocks/>
          </p:cNvSpPr>
          <p:nvPr/>
        </p:nvSpPr>
        <p:spPr bwMode="auto">
          <a:xfrm>
            <a:off x="4070350" y="5156200"/>
            <a:ext cx="333375" cy="131763"/>
          </a:xfrm>
          <a:custGeom>
            <a:avLst/>
            <a:gdLst>
              <a:gd name="T0" fmla="*/ 0 w 210"/>
              <a:gd name="T1" fmla="*/ 0 h 83"/>
              <a:gd name="T2" fmla="*/ 333375 w 210"/>
              <a:gd name="T3" fmla="*/ 0 h 83"/>
              <a:gd name="T4" fmla="*/ 333375 w 210"/>
              <a:gd name="T5" fmla="*/ 131763 h 83"/>
              <a:gd name="T6" fmla="*/ 0 w 210"/>
              <a:gd name="T7" fmla="*/ 131763 h 83"/>
              <a:gd name="T8" fmla="*/ 0 w 210"/>
              <a:gd name="T9" fmla="*/ 0 h 83"/>
              <a:gd name="T10" fmla="*/ 0 w 210"/>
              <a:gd name="T11" fmla="*/ 0 h 83"/>
              <a:gd name="T12" fmla="*/ 0 60000 65536"/>
              <a:gd name="T13" fmla="*/ 0 60000 65536"/>
              <a:gd name="T14" fmla="*/ 0 60000 65536"/>
              <a:gd name="T15" fmla="*/ 0 60000 65536"/>
              <a:gd name="T16" fmla="*/ 0 60000 65536"/>
              <a:gd name="T17" fmla="*/ 0 60000 65536"/>
              <a:gd name="T18" fmla="*/ 0 w 210"/>
              <a:gd name="T19" fmla="*/ 0 h 83"/>
              <a:gd name="T20" fmla="*/ 210 w 21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0" h="83">
                <a:moveTo>
                  <a:pt x="0" y="0"/>
                </a:moveTo>
                <a:lnTo>
                  <a:pt x="210" y="0"/>
                </a:lnTo>
                <a:lnTo>
                  <a:pt x="210" y="83"/>
                </a:lnTo>
                <a:lnTo>
                  <a:pt x="0" y="83"/>
                </a:lnTo>
                <a:lnTo>
                  <a:pt x="0" y="0"/>
                </a:lnTo>
              </a:path>
            </a:pathLst>
          </a:custGeom>
          <a:noFill/>
          <a:ln w="19050">
            <a:solidFill>
              <a:schemeClr val="tx1"/>
            </a:solidFill>
            <a:round/>
            <a:headEnd/>
            <a:tailEnd/>
          </a:ln>
        </p:spPr>
        <p:txBody>
          <a:bodyPr>
            <a:prstTxWarp prst="textNoShape">
              <a:avLst/>
            </a:prstTxWarp>
          </a:bodyPr>
          <a:lstStyle/>
          <a:p>
            <a:endParaRPr lang="en-US"/>
          </a:p>
        </p:txBody>
      </p:sp>
      <p:sp>
        <p:nvSpPr>
          <p:cNvPr id="67620" name="Freeform 28"/>
          <p:cNvSpPr>
            <a:spLocks/>
          </p:cNvSpPr>
          <p:nvPr/>
        </p:nvSpPr>
        <p:spPr bwMode="auto">
          <a:xfrm rot="-1688152">
            <a:off x="3328988" y="4579938"/>
            <a:ext cx="330200" cy="325437"/>
          </a:xfrm>
          <a:custGeom>
            <a:avLst/>
            <a:gdLst>
              <a:gd name="T0" fmla="*/ 85725 w 208"/>
              <a:gd name="T1" fmla="*/ 0 h 205"/>
              <a:gd name="T2" fmla="*/ 330200 w 208"/>
              <a:gd name="T3" fmla="*/ 230187 h 205"/>
              <a:gd name="T4" fmla="*/ 238125 w 208"/>
              <a:gd name="T5" fmla="*/ 325437 h 205"/>
              <a:gd name="T6" fmla="*/ 0 w 208"/>
              <a:gd name="T7" fmla="*/ 95250 h 205"/>
              <a:gd name="T8" fmla="*/ 90488 w 208"/>
              <a:gd name="T9" fmla="*/ 0 h 205"/>
              <a:gd name="T10" fmla="*/ 90488 w 208"/>
              <a:gd name="T11" fmla="*/ 0 h 205"/>
              <a:gd name="T12" fmla="*/ 85725 w 208"/>
              <a:gd name="T13" fmla="*/ 0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4" y="0"/>
                </a:moveTo>
                <a:lnTo>
                  <a:pt x="208" y="145"/>
                </a:lnTo>
                <a:lnTo>
                  <a:pt x="150" y="205"/>
                </a:lnTo>
                <a:lnTo>
                  <a:pt x="0" y="60"/>
                </a:lnTo>
                <a:lnTo>
                  <a:pt x="57" y="0"/>
                </a:lnTo>
                <a:lnTo>
                  <a:pt x="54"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21" name="Freeform 29"/>
          <p:cNvSpPr>
            <a:spLocks/>
          </p:cNvSpPr>
          <p:nvPr/>
        </p:nvSpPr>
        <p:spPr bwMode="auto">
          <a:xfrm>
            <a:off x="5421313" y="5019675"/>
            <a:ext cx="128587" cy="325438"/>
          </a:xfrm>
          <a:custGeom>
            <a:avLst/>
            <a:gdLst>
              <a:gd name="T0" fmla="*/ 0 w 81"/>
              <a:gd name="T1" fmla="*/ 0 h 213"/>
              <a:gd name="T2" fmla="*/ 128587 w 81"/>
              <a:gd name="T3" fmla="*/ 0 h 213"/>
              <a:gd name="T4" fmla="*/ 128587 w 81"/>
              <a:gd name="T5" fmla="*/ 325438 h 213"/>
              <a:gd name="T6" fmla="*/ 4762 w 81"/>
              <a:gd name="T7" fmla="*/ 325438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9050">
            <a:solidFill>
              <a:schemeClr val="tx1"/>
            </a:solidFill>
            <a:round/>
            <a:headEnd/>
            <a:tailEnd/>
          </a:ln>
        </p:spPr>
        <p:txBody>
          <a:bodyPr>
            <a:prstTxWarp prst="textNoShape">
              <a:avLst/>
            </a:prstTxWarp>
          </a:bodyPr>
          <a:lstStyle/>
          <a:p>
            <a:endParaRPr lang="en-US"/>
          </a:p>
        </p:txBody>
      </p:sp>
      <p:sp>
        <p:nvSpPr>
          <p:cNvPr id="67622" name="Freeform 30"/>
          <p:cNvSpPr>
            <a:spLocks/>
          </p:cNvSpPr>
          <p:nvPr/>
        </p:nvSpPr>
        <p:spPr bwMode="auto">
          <a:xfrm>
            <a:off x="5132388" y="5018088"/>
            <a:ext cx="127000" cy="336550"/>
          </a:xfrm>
          <a:custGeom>
            <a:avLst/>
            <a:gdLst>
              <a:gd name="T0" fmla="*/ 0 w 80"/>
              <a:gd name="T1" fmla="*/ 0 h 213"/>
              <a:gd name="T2" fmla="*/ 127000 w 80"/>
              <a:gd name="T3" fmla="*/ 0 h 213"/>
              <a:gd name="T4" fmla="*/ 127000 w 80"/>
              <a:gd name="T5" fmla="*/ 336550 h 213"/>
              <a:gd name="T6" fmla="*/ 3175 w 80"/>
              <a:gd name="T7" fmla="*/ 336550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solidFill>
            <a:srgbClr val="FF0000"/>
          </a:solidFill>
          <a:ln w="19050">
            <a:noFill/>
            <a:round/>
            <a:headEnd/>
            <a:tailEnd/>
          </a:ln>
        </p:spPr>
        <p:txBody>
          <a:bodyPr>
            <a:prstTxWarp prst="textNoShape">
              <a:avLst/>
            </a:prstTxWarp>
          </a:bodyPr>
          <a:lstStyle/>
          <a:p>
            <a:endParaRPr lang="en-US"/>
          </a:p>
        </p:txBody>
      </p:sp>
      <p:sp>
        <p:nvSpPr>
          <p:cNvPr id="67623" name="Freeform 31"/>
          <p:cNvSpPr>
            <a:spLocks/>
          </p:cNvSpPr>
          <p:nvPr/>
        </p:nvSpPr>
        <p:spPr bwMode="auto">
          <a:xfrm>
            <a:off x="3308350" y="5151438"/>
            <a:ext cx="338138" cy="131762"/>
          </a:xfrm>
          <a:custGeom>
            <a:avLst/>
            <a:gdLst>
              <a:gd name="T0" fmla="*/ 0 w 213"/>
              <a:gd name="T1" fmla="*/ 0 h 83"/>
              <a:gd name="T2" fmla="*/ 338138 w 213"/>
              <a:gd name="T3" fmla="*/ 0 h 83"/>
              <a:gd name="T4" fmla="*/ 338138 w 213"/>
              <a:gd name="T5" fmla="*/ 131762 h 83"/>
              <a:gd name="T6" fmla="*/ 3175 w 213"/>
              <a:gd name="T7" fmla="*/ 131762 h 83"/>
              <a:gd name="T8" fmla="*/ 3175 w 213"/>
              <a:gd name="T9" fmla="*/ 0 h 83"/>
              <a:gd name="T10" fmla="*/ 3175 w 213"/>
              <a:gd name="T11" fmla="*/ 0 h 83"/>
              <a:gd name="T12" fmla="*/ 0 60000 65536"/>
              <a:gd name="T13" fmla="*/ 0 60000 65536"/>
              <a:gd name="T14" fmla="*/ 0 60000 65536"/>
              <a:gd name="T15" fmla="*/ 0 60000 65536"/>
              <a:gd name="T16" fmla="*/ 0 60000 65536"/>
              <a:gd name="T17" fmla="*/ 0 60000 65536"/>
              <a:gd name="T18" fmla="*/ 0 w 213"/>
              <a:gd name="T19" fmla="*/ 0 h 83"/>
              <a:gd name="T20" fmla="*/ 213 w 21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3" h="83">
                <a:moveTo>
                  <a:pt x="0" y="0"/>
                </a:moveTo>
                <a:lnTo>
                  <a:pt x="213" y="0"/>
                </a:lnTo>
                <a:lnTo>
                  <a:pt x="213" y="83"/>
                </a:lnTo>
                <a:lnTo>
                  <a:pt x="2" y="83"/>
                </a:lnTo>
                <a:lnTo>
                  <a:pt x="2" y="0"/>
                </a:lnTo>
              </a:path>
            </a:pathLst>
          </a:custGeom>
          <a:noFill/>
          <a:ln w="19050">
            <a:solidFill>
              <a:schemeClr val="tx1"/>
            </a:solidFill>
            <a:round/>
            <a:headEnd/>
            <a:tailEnd/>
          </a:ln>
        </p:spPr>
        <p:txBody>
          <a:bodyPr>
            <a:prstTxWarp prst="textNoShape">
              <a:avLst/>
            </a:prstTxWarp>
          </a:bodyPr>
          <a:lstStyle/>
          <a:p>
            <a:endParaRPr lang="en-US"/>
          </a:p>
        </p:txBody>
      </p:sp>
      <p:sp>
        <p:nvSpPr>
          <p:cNvPr id="67624" name="Freeform 32"/>
          <p:cNvSpPr>
            <a:spLocks/>
          </p:cNvSpPr>
          <p:nvPr/>
        </p:nvSpPr>
        <p:spPr bwMode="auto">
          <a:xfrm>
            <a:off x="5270500" y="5026025"/>
            <a:ext cx="127000" cy="319088"/>
          </a:xfrm>
          <a:custGeom>
            <a:avLst/>
            <a:gdLst>
              <a:gd name="T0" fmla="*/ 0 w 80"/>
              <a:gd name="T1" fmla="*/ 0 h 213"/>
              <a:gd name="T2" fmla="*/ 127000 w 80"/>
              <a:gd name="T3" fmla="*/ 0 h 213"/>
              <a:gd name="T4" fmla="*/ 127000 w 80"/>
              <a:gd name="T5" fmla="*/ 319088 h 213"/>
              <a:gd name="T6" fmla="*/ 3175 w 80"/>
              <a:gd name="T7" fmla="*/ 319088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25" name="Text Box 33"/>
          <p:cNvSpPr txBox="1">
            <a:spLocks noChangeArrowheads="1"/>
          </p:cNvSpPr>
          <p:nvPr/>
        </p:nvSpPr>
        <p:spPr bwMode="auto">
          <a:xfrm>
            <a:off x="7734300" y="5773738"/>
            <a:ext cx="1271588" cy="427037"/>
          </a:xfrm>
          <a:prstGeom prst="rect">
            <a:avLst/>
          </a:prstGeom>
          <a:noFill/>
          <a:ln w="12700">
            <a:noFill/>
            <a:miter lim="800000"/>
            <a:headEnd/>
            <a:tailEnd/>
          </a:ln>
        </p:spPr>
        <p:txBody>
          <a:bodyPr wrap="none" anchor="ctr">
            <a:prstTxWarp prst="textNoShape">
              <a:avLst/>
            </a:prstTxWarp>
            <a:spAutoFit/>
          </a:bodyPr>
          <a:lstStyle/>
          <a:p>
            <a:pPr algn="ctr"/>
            <a:r>
              <a:rPr lang="en-US" sz="2200">
                <a:solidFill>
                  <a:srgbClr val="000000"/>
                </a:solidFill>
              </a:rPr>
              <a:t>Switch B</a:t>
            </a:r>
            <a:endParaRPr lang="en-US" sz="2800" b="1">
              <a:latin typeface="Helvetica" charset="0"/>
            </a:endParaRPr>
          </a:p>
        </p:txBody>
      </p:sp>
      <p:sp>
        <p:nvSpPr>
          <p:cNvPr id="67626" name="Text Box 34"/>
          <p:cNvSpPr txBox="1">
            <a:spLocks noChangeArrowheads="1"/>
          </p:cNvSpPr>
          <p:nvPr/>
        </p:nvSpPr>
        <p:spPr bwMode="auto">
          <a:xfrm>
            <a:off x="155575" y="4386263"/>
            <a:ext cx="3021013" cy="1565275"/>
          </a:xfrm>
          <a:prstGeom prst="rect">
            <a:avLst/>
          </a:prstGeom>
          <a:noFill/>
          <a:ln w="12700">
            <a:solidFill>
              <a:srgbClr val="FF0000"/>
            </a:solidFill>
            <a:miter lim="800000"/>
            <a:headEnd/>
            <a:tailEnd/>
          </a:ln>
        </p:spPr>
        <p:txBody>
          <a:bodyPr wrap="none" anchor="ctr">
            <a:prstTxWarp prst="textNoShape">
              <a:avLst/>
            </a:prstTxWarp>
            <a:spAutoFit/>
          </a:bodyPr>
          <a:lstStyle/>
          <a:p>
            <a:r>
              <a:rPr lang="en-US" b="1">
                <a:latin typeface="Times New Roman" charset="0"/>
              </a:rPr>
              <a:t>link length = 100 km</a:t>
            </a:r>
          </a:p>
          <a:p>
            <a:r>
              <a:rPr lang="en-US" b="1">
                <a:latin typeface="Times New Roman" charset="0"/>
              </a:rPr>
              <a:t>Bandwidth= 1 Mbps</a:t>
            </a:r>
          </a:p>
          <a:p>
            <a:r>
              <a:rPr lang="en-US" b="1">
                <a:latin typeface="Times New Roman" charset="0"/>
              </a:rPr>
              <a:t>packet size= 1000 bits</a:t>
            </a:r>
          </a:p>
          <a:p>
            <a:r>
              <a:rPr lang="en-US">
                <a:latin typeface="Times New Roman" charset="0"/>
              </a:rPr>
              <a:t>(all pkts equal length)</a:t>
            </a:r>
            <a:endParaRPr lang="en-US" b="1">
              <a:latin typeface="Times New Roman" charset="0"/>
            </a:endParaRPr>
          </a:p>
        </p:txBody>
      </p:sp>
      <p:sp>
        <p:nvSpPr>
          <p:cNvPr id="143395" name="Rectangle 35"/>
          <p:cNvSpPr>
            <a:spLocks noChangeArrowheads="1"/>
          </p:cNvSpPr>
          <p:nvPr/>
        </p:nvSpPr>
        <p:spPr bwMode="auto">
          <a:xfrm>
            <a:off x="197326" y="6116772"/>
            <a:ext cx="3502882" cy="400110"/>
          </a:xfrm>
          <a:prstGeom prst="rect">
            <a:avLst/>
          </a:prstGeom>
          <a:noFill/>
          <a:ln w="12700">
            <a:noFill/>
            <a:miter lim="800000"/>
            <a:headEnd/>
            <a:tailEnd/>
          </a:ln>
        </p:spPr>
        <p:txBody>
          <a:bodyPr wrap="none" anchor="ctr">
            <a:prstTxWarp prst="textNoShape">
              <a:avLst/>
            </a:prstTxWarp>
            <a:spAutoFit/>
          </a:bodyPr>
          <a:lstStyle/>
          <a:p>
            <a:pPr algn="ctr"/>
            <a:r>
              <a:rPr lang="en-US" sz="2000" dirty="0">
                <a:solidFill>
                  <a:schemeClr val="bg2"/>
                </a:solidFill>
                <a:latin typeface="Times New Roman" charset="0"/>
              </a:rPr>
              <a:t>(2.0x10^8 meters/sec in a fiber)</a:t>
            </a:r>
          </a:p>
        </p:txBody>
      </p:sp>
      <p:graphicFrame>
        <p:nvGraphicFramePr>
          <p:cNvPr id="67587" name="Object 3"/>
          <p:cNvGraphicFramePr>
            <a:graphicFrameLocks noChangeAspect="1"/>
          </p:cNvGraphicFramePr>
          <p:nvPr/>
        </p:nvGraphicFramePr>
        <p:xfrm>
          <a:off x="4143375" y="3206750"/>
          <a:ext cx="112713" cy="214313"/>
        </p:xfrm>
        <a:graphic>
          <a:graphicData uri="http://schemas.openxmlformats.org/presentationml/2006/ole">
            <mc:AlternateContent xmlns:mc="http://schemas.openxmlformats.org/markup-compatibility/2006">
              <mc:Choice xmlns:v="urn:schemas-microsoft-com:vml" Requires="v">
                <p:oleObj name="Equation" r:id="rId3" imgW="114548" imgH="216016" progId="Equation.3">
                  <p:embed/>
                </p:oleObj>
              </mc:Choice>
              <mc:Fallback>
                <p:oleObj name="Equation" r:id="rId3" imgW="114548" imgH="216016" progId="Equation.3">
                  <p:embed/>
                  <p:pic>
                    <p:nvPicPr>
                      <p:cNvPr id="6758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3206750"/>
                        <a:ext cx="112713" cy="2143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3398" name="Text Box 38"/>
          <p:cNvSpPr txBox="1">
            <a:spLocks noChangeArrowheads="1"/>
          </p:cNvSpPr>
          <p:nvPr/>
        </p:nvSpPr>
        <p:spPr bwMode="auto">
          <a:xfrm>
            <a:off x="7172829" y="3584109"/>
            <a:ext cx="184730" cy="523220"/>
          </a:xfrm>
          <a:prstGeom prst="rect">
            <a:avLst/>
          </a:prstGeom>
          <a:noFill/>
          <a:ln w="12700">
            <a:noFill/>
            <a:miter lim="800000"/>
            <a:headEnd/>
            <a:tailEnd/>
          </a:ln>
        </p:spPr>
        <p:txBody>
          <a:bodyPr wrap="none" anchor="ctr">
            <a:prstTxWarp prst="textNoShape">
              <a:avLst/>
            </a:prstTxWarp>
            <a:spAutoFit/>
          </a:bodyPr>
          <a:lstStyle/>
          <a:p>
            <a:pPr algn="ctr"/>
            <a:endParaRPr lang="en-US" sz="2800" b="1" dirty="0">
              <a:latin typeface="Helvetica" charset="0"/>
            </a:endParaRPr>
          </a:p>
        </p:txBody>
      </p:sp>
      <p:sp>
        <p:nvSpPr>
          <p:cNvPr id="67632" name="Rectangle 45"/>
          <p:cNvSpPr>
            <a:spLocks noChangeArrowheads="1"/>
          </p:cNvSpPr>
          <p:nvPr/>
        </p:nvSpPr>
        <p:spPr bwMode="auto">
          <a:xfrm>
            <a:off x="2805113" y="1287463"/>
            <a:ext cx="103187" cy="304800"/>
          </a:xfrm>
          <a:prstGeom prst="rect">
            <a:avLst/>
          </a:prstGeom>
          <a:solidFill>
            <a:srgbClr val="FF0000"/>
          </a:solidFill>
          <a:ln w="12700">
            <a:noFill/>
            <a:miter lim="800000"/>
            <a:headEnd/>
            <a:tailEnd/>
          </a:ln>
        </p:spPr>
        <p:txBody>
          <a:bodyPr wrap="none" anchor="ctr">
            <a:prstTxWarp prst="textNoShape">
              <a:avLst/>
            </a:prstTxWarp>
          </a:bodyPr>
          <a:lstStyle/>
          <a:p>
            <a:endParaRPr lang="en-US"/>
          </a:p>
        </p:txBody>
      </p:sp>
      <p:sp>
        <p:nvSpPr>
          <p:cNvPr id="67633" name="Freeform 46"/>
          <p:cNvSpPr>
            <a:spLocks/>
          </p:cNvSpPr>
          <p:nvPr/>
        </p:nvSpPr>
        <p:spPr bwMode="auto">
          <a:xfrm>
            <a:off x="5105400" y="4670425"/>
            <a:ext cx="3251200" cy="322263"/>
          </a:xfrm>
          <a:custGeom>
            <a:avLst/>
            <a:gdLst>
              <a:gd name="T0" fmla="*/ 0 w 2048"/>
              <a:gd name="T1" fmla="*/ 7938 h 203"/>
              <a:gd name="T2" fmla="*/ 314325 w 2048"/>
              <a:gd name="T3" fmla="*/ 322263 h 203"/>
              <a:gd name="T4" fmla="*/ 2928938 w 2048"/>
              <a:gd name="T5" fmla="*/ 322263 h 203"/>
              <a:gd name="T6" fmla="*/ 3251200 w 2048"/>
              <a:gd name="T7" fmla="*/ 0 h 203"/>
              <a:gd name="T8" fmla="*/ 0 60000 65536"/>
              <a:gd name="T9" fmla="*/ 0 60000 65536"/>
              <a:gd name="T10" fmla="*/ 0 60000 65536"/>
              <a:gd name="T11" fmla="*/ 0 60000 65536"/>
              <a:gd name="T12" fmla="*/ 0 w 2048"/>
              <a:gd name="T13" fmla="*/ 0 h 203"/>
              <a:gd name="T14" fmla="*/ 2048 w 2048"/>
              <a:gd name="T15" fmla="*/ 203 h 203"/>
            </a:gdLst>
            <a:ahLst/>
            <a:cxnLst>
              <a:cxn ang="T8">
                <a:pos x="T0" y="T1"/>
              </a:cxn>
              <a:cxn ang="T9">
                <a:pos x="T2" y="T3"/>
              </a:cxn>
              <a:cxn ang="T10">
                <a:pos x="T4" y="T5"/>
              </a:cxn>
              <a:cxn ang="T11">
                <a:pos x="T6" y="T7"/>
              </a:cxn>
            </a:cxnLst>
            <a:rect l="T12" t="T13" r="T14" b="T15"/>
            <a:pathLst>
              <a:path w="2048" h="203">
                <a:moveTo>
                  <a:pt x="0" y="5"/>
                </a:moveTo>
                <a:lnTo>
                  <a:pt x="198" y="203"/>
                </a:lnTo>
                <a:lnTo>
                  <a:pt x="1845" y="203"/>
                </a:lnTo>
                <a:lnTo>
                  <a:pt x="2048" y="0"/>
                </a:lnTo>
              </a:path>
            </a:pathLst>
          </a:custGeom>
          <a:noFill/>
          <a:ln w="57150">
            <a:solidFill>
              <a:srgbClr val="00FFFF"/>
            </a:solidFill>
            <a:round/>
            <a:headEnd/>
            <a:tailEnd/>
          </a:ln>
        </p:spPr>
        <p:txBody>
          <a:bodyPr>
            <a:prstTxWarp prst="textNoShape">
              <a:avLst/>
            </a:prstTxWarp>
          </a:bodyPr>
          <a:lstStyle/>
          <a:p>
            <a:endParaRPr lang="en-US"/>
          </a:p>
        </p:txBody>
      </p:sp>
      <p:sp>
        <p:nvSpPr>
          <p:cNvPr id="67634" name="Freeform 47"/>
          <p:cNvSpPr>
            <a:spLocks/>
          </p:cNvSpPr>
          <p:nvPr/>
        </p:nvSpPr>
        <p:spPr bwMode="auto">
          <a:xfrm>
            <a:off x="5114925" y="5383213"/>
            <a:ext cx="3235325" cy="314325"/>
          </a:xfrm>
          <a:custGeom>
            <a:avLst/>
            <a:gdLst>
              <a:gd name="T0" fmla="*/ 3235325 w 2038"/>
              <a:gd name="T1" fmla="*/ 306388 h 198"/>
              <a:gd name="T2" fmla="*/ 2928938 w 2038"/>
              <a:gd name="T3" fmla="*/ 0 h 198"/>
              <a:gd name="T4" fmla="*/ 314325 w 2038"/>
              <a:gd name="T5" fmla="*/ 0 h 198"/>
              <a:gd name="T6" fmla="*/ 0 w 2038"/>
              <a:gd name="T7" fmla="*/ 314325 h 198"/>
              <a:gd name="T8" fmla="*/ 0 60000 65536"/>
              <a:gd name="T9" fmla="*/ 0 60000 65536"/>
              <a:gd name="T10" fmla="*/ 0 60000 65536"/>
              <a:gd name="T11" fmla="*/ 0 60000 65536"/>
              <a:gd name="T12" fmla="*/ 0 w 2038"/>
              <a:gd name="T13" fmla="*/ 0 h 198"/>
              <a:gd name="T14" fmla="*/ 2038 w 2038"/>
              <a:gd name="T15" fmla="*/ 198 h 198"/>
            </a:gdLst>
            <a:ahLst/>
            <a:cxnLst>
              <a:cxn ang="T8">
                <a:pos x="T0" y="T1"/>
              </a:cxn>
              <a:cxn ang="T9">
                <a:pos x="T2" y="T3"/>
              </a:cxn>
              <a:cxn ang="T10">
                <a:pos x="T4" y="T5"/>
              </a:cxn>
              <a:cxn ang="T11">
                <a:pos x="T6" y="T7"/>
              </a:cxn>
            </a:cxnLst>
            <a:rect l="T12" t="T13" r="T14" b="T15"/>
            <a:pathLst>
              <a:path w="2038" h="198">
                <a:moveTo>
                  <a:pt x="2038" y="193"/>
                </a:moveTo>
                <a:lnTo>
                  <a:pt x="1845" y="0"/>
                </a:lnTo>
                <a:lnTo>
                  <a:pt x="198" y="0"/>
                </a:lnTo>
                <a:lnTo>
                  <a:pt x="0" y="198"/>
                </a:lnTo>
              </a:path>
            </a:pathLst>
          </a:custGeom>
          <a:noFill/>
          <a:ln w="57150">
            <a:solidFill>
              <a:srgbClr val="00FFFF"/>
            </a:solidFill>
            <a:round/>
            <a:headEnd/>
            <a:tailEnd/>
          </a:ln>
        </p:spPr>
        <p:txBody>
          <a:bodyPr>
            <a:prstTxWarp prst="textNoShape">
              <a:avLst/>
            </a:prstTxWarp>
          </a:bodyPr>
          <a:lstStyle/>
          <a:p>
            <a:endParaRPr lang="en-US"/>
          </a:p>
        </p:txBody>
      </p:sp>
      <p:sp>
        <p:nvSpPr>
          <p:cNvPr id="2" name="Footer Placeholder 4">
            <a:extLst>
              <a:ext uri="{FF2B5EF4-FFF2-40B4-BE49-F238E27FC236}">
                <a16:creationId xmlns:a16="http://schemas.microsoft.com/office/drawing/2014/main" id="{DA1C6502-F60F-DFBC-511D-DC158085941A}"/>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31597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43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8"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Rectangle 49"/>
          <p:cNvSpPr>
            <a:spLocks noGrp="1" noChangeArrowheads="1"/>
          </p:cNvSpPr>
          <p:nvPr>
            <p:ph type="title"/>
          </p:nvPr>
        </p:nvSpPr>
        <p:spPr>
          <a:xfrm>
            <a:off x="463550" y="152400"/>
            <a:ext cx="8680450" cy="900113"/>
          </a:xfrm>
        </p:spPr>
        <p:txBody>
          <a:bodyPr/>
          <a:lstStyle/>
          <a:p>
            <a:pPr eaLnBrk="1" hangingPunct="1"/>
            <a:r>
              <a:rPr lang="en-US" dirty="0"/>
              <a:t>Example: calculating one hop delay</a:t>
            </a:r>
          </a:p>
        </p:txBody>
      </p:sp>
      <p:sp>
        <p:nvSpPr>
          <p:cNvPr id="67593" name="Slide Number Placeholder 4"/>
          <p:cNvSpPr>
            <a:spLocks noGrp="1"/>
          </p:cNvSpPr>
          <p:nvPr>
            <p:ph type="sldNum" sz="quarter" idx="12"/>
          </p:nvPr>
        </p:nvSpPr>
        <p:spPr>
          <a:noFill/>
        </p:spPr>
        <p:txBody>
          <a:bodyPr/>
          <a:lstStyle/>
          <a:p>
            <a:fld id="{9B009811-C609-A84E-AE9D-7C0C081897AD}" type="slidenum">
              <a:rPr lang="en-US">
                <a:latin typeface="Helvetica Neue" charset="0"/>
                <a:ea typeface="ＭＳ Ｐゴシック" charset="-128"/>
                <a:cs typeface="ＭＳ Ｐゴシック" charset="-128"/>
              </a:rPr>
              <a:pPr/>
              <a:t>29</a:t>
            </a:fld>
            <a:endParaRPr lang="en-US">
              <a:latin typeface="Helvetica Neue" charset="0"/>
              <a:ea typeface="ＭＳ Ｐゴシック" charset="-128"/>
              <a:cs typeface="ＭＳ Ｐゴシック" charset="-128"/>
            </a:endParaRPr>
          </a:p>
        </p:txBody>
      </p:sp>
      <p:sp>
        <p:nvSpPr>
          <p:cNvPr id="67594" name="Rectangle 2"/>
          <p:cNvSpPr>
            <a:spLocks noChangeArrowheads="1"/>
          </p:cNvSpPr>
          <p:nvPr/>
        </p:nvSpPr>
        <p:spPr bwMode="auto">
          <a:xfrm>
            <a:off x="298450" y="1244600"/>
            <a:ext cx="4711700" cy="1724025"/>
          </a:xfrm>
          <a:prstGeom prst="rect">
            <a:avLst/>
          </a:prstGeom>
          <a:noFill/>
          <a:ln w="12700">
            <a:noFill/>
            <a:miter lim="800000"/>
            <a:headEnd/>
            <a:tailEnd/>
          </a:ln>
        </p:spPr>
        <p:txBody>
          <a:bodyPr lIns="90488" tIns="44450" rIns="90488" bIns="44450">
            <a:prstTxWarp prst="textNoShape">
              <a:avLst/>
            </a:prstTxWarp>
          </a:bodyPr>
          <a:lstStyle/>
          <a:p>
            <a:pPr marL="342900" indent="-342900">
              <a:spcBef>
                <a:spcPct val="70000"/>
              </a:spcBef>
              <a:buClr>
                <a:schemeClr val="accent2"/>
              </a:buClr>
              <a:buSzPct val="85000"/>
              <a:buFont typeface="ZapfDingbats" pitchFamily="82" charset="2"/>
              <a:buNone/>
            </a:pPr>
            <a:r>
              <a:rPr lang="en-US" sz="2800">
                <a:latin typeface="Comic Sans MS" charset="0"/>
              </a:rPr>
              <a:t>total delay </a:t>
            </a:r>
            <a:r>
              <a:rPr lang="en-US" b="1">
                <a:latin typeface="Times New Roman" charset="0"/>
              </a:rPr>
              <a:t>(A</a:t>
            </a:r>
            <a:r>
              <a:rPr lang="en-US" b="1">
                <a:latin typeface="Times New Roman" charset="0"/>
                <a:sym typeface="Symbol" charset="2"/>
              </a:rPr>
              <a:t>B)</a:t>
            </a:r>
            <a:r>
              <a:rPr lang="en-US" sz="2800">
                <a:latin typeface="Comic Sans MS" charset="0"/>
              </a:rPr>
              <a:t> = ? </a:t>
            </a:r>
          </a:p>
          <a:p>
            <a:pPr marL="342900" indent="-342900">
              <a:spcBef>
                <a:spcPct val="70000"/>
              </a:spcBef>
              <a:buClr>
                <a:schemeClr val="accent2"/>
              </a:buClr>
              <a:buSzPct val="85000"/>
              <a:buFont typeface="Wingdings" charset="2"/>
              <a:buChar char="v"/>
            </a:pPr>
            <a:r>
              <a:rPr lang="en-US" sz="2800">
                <a:latin typeface="Comic Sans MS" charset="0"/>
              </a:rPr>
              <a:t>Queuing delay = </a:t>
            </a:r>
          </a:p>
          <a:p>
            <a:pPr marL="342900" indent="-342900">
              <a:spcBef>
                <a:spcPct val="70000"/>
              </a:spcBef>
              <a:buClr>
                <a:schemeClr val="accent2"/>
              </a:buClr>
              <a:buSzPct val="85000"/>
              <a:buFont typeface="Wingdings" charset="2"/>
              <a:buChar char="v"/>
            </a:pPr>
            <a:r>
              <a:rPr lang="en-US" sz="2800">
                <a:latin typeface="Comic Sans MS" charset="0"/>
              </a:rPr>
              <a:t>transmission delay =</a:t>
            </a:r>
          </a:p>
          <a:p>
            <a:pPr marL="342900" indent="-342900">
              <a:lnSpc>
                <a:spcPct val="120000"/>
              </a:lnSpc>
              <a:spcBef>
                <a:spcPct val="70000"/>
              </a:spcBef>
              <a:buClr>
                <a:schemeClr val="accent2"/>
              </a:buClr>
              <a:buSzPct val="85000"/>
              <a:buFont typeface="Wingdings" charset="2"/>
              <a:buChar char="v"/>
            </a:pPr>
            <a:r>
              <a:rPr lang="en-US" sz="2800">
                <a:latin typeface="Comic Sans MS" charset="0"/>
              </a:rPr>
              <a:t>Propagation delay =</a:t>
            </a:r>
          </a:p>
        </p:txBody>
      </p:sp>
      <p:sp>
        <p:nvSpPr>
          <p:cNvPr id="67595" name="Freeform 3"/>
          <p:cNvSpPr>
            <a:spLocks/>
          </p:cNvSpPr>
          <p:nvPr/>
        </p:nvSpPr>
        <p:spPr bwMode="auto">
          <a:xfrm>
            <a:off x="7916863" y="4678363"/>
            <a:ext cx="1014412" cy="1035050"/>
          </a:xfrm>
          <a:custGeom>
            <a:avLst/>
            <a:gdLst>
              <a:gd name="T0" fmla="*/ 0 w 497"/>
              <a:gd name="T1" fmla="*/ 0 h 421"/>
              <a:gd name="T2" fmla="*/ 1014412 w 497"/>
              <a:gd name="T3" fmla="*/ 7376 h 421"/>
              <a:gd name="T4" fmla="*/ 1014412 w 497"/>
              <a:gd name="T5" fmla="*/ 1035050 h 421"/>
              <a:gd name="T6" fmla="*/ 6123 w 497"/>
              <a:gd name="T7" fmla="*/ 1035050 h 421"/>
              <a:gd name="T8" fmla="*/ 6123 w 497"/>
              <a:gd name="T9" fmla="*/ 7376 h 421"/>
              <a:gd name="T10" fmla="*/ 6123 w 497"/>
              <a:gd name="T11" fmla="*/ 7376 h 421"/>
              <a:gd name="T12" fmla="*/ 0 60000 65536"/>
              <a:gd name="T13" fmla="*/ 0 60000 65536"/>
              <a:gd name="T14" fmla="*/ 0 60000 65536"/>
              <a:gd name="T15" fmla="*/ 0 60000 65536"/>
              <a:gd name="T16" fmla="*/ 0 60000 65536"/>
              <a:gd name="T17" fmla="*/ 0 60000 65536"/>
              <a:gd name="T18" fmla="*/ 0 w 497"/>
              <a:gd name="T19" fmla="*/ 0 h 421"/>
              <a:gd name="T20" fmla="*/ 497 w 497"/>
              <a:gd name="T21" fmla="*/ 421 h 421"/>
            </a:gdLst>
            <a:ahLst/>
            <a:cxnLst>
              <a:cxn ang="T12">
                <a:pos x="T0" y="T1"/>
              </a:cxn>
              <a:cxn ang="T13">
                <a:pos x="T2" y="T3"/>
              </a:cxn>
              <a:cxn ang="T14">
                <a:pos x="T4" y="T5"/>
              </a:cxn>
              <a:cxn ang="T15">
                <a:pos x="T6" y="T7"/>
              </a:cxn>
              <a:cxn ang="T16">
                <a:pos x="T8" y="T9"/>
              </a:cxn>
              <a:cxn ang="T17">
                <a:pos x="T10" y="T11"/>
              </a:cxn>
            </a:cxnLst>
            <a:rect l="T18" t="T19" r="T20" b="T21"/>
            <a:pathLst>
              <a:path w="497" h="421">
                <a:moveTo>
                  <a:pt x="0" y="0"/>
                </a:moveTo>
                <a:lnTo>
                  <a:pt x="497" y="3"/>
                </a:lnTo>
                <a:lnTo>
                  <a:pt x="497" y="421"/>
                </a:lnTo>
                <a:lnTo>
                  <a:pt x="3" y="421"/>
                </a:lnTo>
                <a:lnTo>
                  <a:pt x="3" y="3"/>
                </a:lnTo>
              </a:path>
            </a:pathLst>
          </a:custGeom>
          <a:noFill/>
          <a:ln w="57150">
            <a:solidFill>
              <a:srgbClr val="000000"/>
            </a:solidFill>
            <a:round/>
            <a:headEnd/>
            <a:tailEnd/>
          </a:ln>
        </p:spPr>
        <p:txBody>
          <a:bodyPr>
            <a:prstTxWarp prst="textNoShape">
              <a:avLst/>
            </a:prstTxWarp>
          </a:bodyPr>
          <a:lstStyle/>
          <a:p>
            <a:endParaRPr lang="en-US"/>
          </a:p>
        </p:txBody>
      </p:sp>
      <p:sp>
        <p:nvSpPr>
          <p:cNvPr id="67596" name="Freeform 4"/>
          <p:cNvSpPr>
            <a:spLocks/>
          </p:cNvSpPr>
          <p:nvPr/>
        </p:nvSpPr>
        <p:spPr bwMode="auto">
          <a:xfrm>
            <a:off x="4565650" y="4673600"/>
            <a:ext cx="1014413" cy="1035050"/>
          </a:xfrm>
          <a:custGeom>
            <a:avLst/>
            <a:gdLst>
              <a:gd name="T0" fmla="*/ 0 w 497"/>
              <a:gd name="T1" fmla="*/ 0 h 421"/>
              <a:gd name="T2" fmla="*/ 1014413 w 497"/>
              <a:gd name="T3" fmla="*/ 7376 h 421"/>
              <a:gd name="T4" fmla="*/ 1014413 w 497"/>
              <a:gd name="T5" fmla="*/ 1035050 h 421"/>
              <a:gd name="T6" fmla="*/ 6123 w 497"/>
              <a:gd name="T7" fmla="*/ 1035050 h 421"/>
              <a:gd name="T8" fmla="*/ 6123 w 497"/>
              <a:gd name="T9" fmla="*/ 7376 h 421"/>
              <a:gd name="T10" fmla="*/ 6123 w 497"/>
              <a:gd name="T11" fmla="*/ 7376 h 421"/>
              <a:gd name="T12" fmla="*/ 0 60000 65536"/>
              <a:gd name="T13" fmla="*/ 0 60000 65536"/>
              <a:gd name="T14" fmla="*/ 0 60000 65536"/>
              <a:gd name="T15" fmla="*/ 0 60000 65536"/>
              <a:gd name="T16" fmla="*/ 0 60000 65536"/>
              <a:gd name="T17" fmla="*/ 0 60000 65536"/>
              <a:gd name="T18" fmla="*/ 0 w 497"/>
              <a:gd name="T19" fmla="*/ 0 h 421"/>
              <a:gd name="T20" fmla="*/ 497 w 497"/>
              <a:gd name="T21" fmla="*/ 421 h 421"/>
            </a:gdLst>
            <a:ahLst/>
            <a:cxnLst>
              <a:cxn ang="T12">
                <a:pos x="T0" y="T1"/>
              </a:cxn>
              <a:cxn ang="T13">
                <a:pos x="T2" y="T3"/>
              </a:cxn>
              <a:cxn ang="T14">
                <a:pos x="T4" y="T5"/>
              </a:cxn>
              <a:cxn ang="T15">
                <a:pos x="T6" y="T7"/>
              </a:cxn>
              <a:cxn ang="T16">
                <a:pos x="T8" y="T9"/>
              </a:cxn>
              <a:cxn ang="T17">
                <a:pos x="T10" y="T11"/>
              </a:cxn>
            </a:cxnLst>
            <a:rect l="T18" t="T19" r="T20" b="T21"/>
            <a:pathLst>
              <a:path w="497" h="421">
                <a:moveTo>
                  <a:pt x="0" y="0"/>
                </a:moveTo>
                <a:lnTo>
                  <a:pt x="497" y="3"/>
                </a:lnTo>
                <a:lnTo>
                  <a:pt x="497" y="421"/>
                </a:lnTo>
                <a:lnTo>
                  <a:pt x="3" y="421"/>
                </a:lnTo>
                <a:lnTo>
                  <a:pt x="3" y="3"/>
                </a:lnTo>
              </a:path>
            </a:pathLst>
          </a:custGeom>
          <a:noFill/>
          <a:ln w="57150">
            <a:solidFill>
              <a:srgbClr val="000000"/>
            </a:solidFill>
            <a:round/>
            <a:headEnd/>
            <a:tailEnd/>
          </a:ln>
        </p:spPr>
        <p:txBody>
          <a:bodyPr>
            <a:prstTxWarp prst="textNoShape">
              <a:avLst/>
            </a:prstTxWarp>
          </a:bodyPr>
          <a:lstStyle/>
          <a:p>
            <a:endParaRPr lang="en-US"/>
          </a:p>
        </p:txBody>
      </p:sp>
      <p:sp>
        <p:nvSpPr>
          <p:cNvPr id="67597" name="Text Box 5"/>
          <p:cNvSpPr txBox="1">
            <a:spLocks noChangeArrowheads="1"/>
          </p:cNvSpPr>
          <p:nvPr/>
        </p:nvSpPr>
        <p:spPr bwMode="auto">
          <a:xfrm>
            <a:off x="4495800" y="5721350"/>
            <a:ext cx="1271588" cy="427038"/>
          </a:xfrm>
          <a:prstGeom prst="rect">
            <a:avLst/>
          </a:prstGeom>
          <a:noFill/>
          <a:ln w="12700">
            <a:noFill/>
            <a:miter lim="800000"/>
            <a:headEnd/>
            <a:tailEnd/>
          </a:ln>
        </p:spPr>
        <p:txBody>
          <a:bodyPr wrap="none" anchor="ctr">
            <a:prstTxWarp prst="textNoShape">
              <a:avLst/>
            </a:prstTxWarp>
            <a:spAutoFit/>
          </a:bodyPr>
          <a:lstStyle/>
          <a:p>
            <a:pPr algn="ctr"/>
            <a:r>
              <a:rPr lang="en-US" sz="2200">
                <a:solidFill>
                  <a:srgbClr val="000000"/>
                </a:solidFill>
              </a:rPr>
              <a:t>Switch A</a:t>
            </a:r>
          </a:p>
        </p:txBody>
      </p:sp>
      <p:sp>
        <p:nvSpPr>
          <p:cNvPr id="67598" name="Freeform 6"/>
          <p:cNvSpPr>
            <a:spLocks/>
          </p:cNvSpPr>
          <p:nvPr/>
        </p:nvSpPr>
        <p:spPr bwMode="auto">
          <a:xfrm>
            <a:off x="6127750" y="5024438"/>
            <a:ext cx="127000" cy="338137"/>
          </a:xfrm>
          <a:custGeom>
            <a:avLst/>
            <a:gdLst>
              <a:gd name="T0" fmla="*/ 0 w 80"/>
              <a:gd name="T1" fmla="*/ 0 h 213"/>
              <a:gd name="T2" fmla="*/ 127000 w 80"/>
              <a:gd name="T3" fmla="*/ 0 h 213"/>
              <a:gd name="T4" fmla="*/ 127000 w 80"/>
              <a:gd name="T5" fmla="*/ 338137 h 213"/>
              <a:gd name="T6" fmla="*/ 0 w 80"/>
              <a:gd name="T7" fmla="*/ 338137 h 213"/>
              <a:gd name="T8" fmla="*/ 0 w 80"/>
              <a:gd name="T9" fmla="*/ 0 h 213"/>
              <a:gd name="T10" fmla="*/ 0 w 80"/>
              <a:gd name="T11" fmla="*/ 0 h 213"/>
              <a:gd name="T12" fmla="*/ 0 60000 65536"/>
              <a:gd name="T13" fmla="*/ 0 60000 65536"/>
              <a:gd name="T14" fmla="*/ 0 60000 65536"/>
              <a:gd name="T15" fmla="*/ 0 60000 65536"/>
              <a:gd name="T16" fmla="*/ 0 60000 65536"/>
              <a:gd name="T17" fmla="*/ 0 60000 65536"/>
              <a:gd name="T18" fmla="*/ 0 w 80"/>
              <a:gd name="T19" fmla="*/ 0 h 213"/>
              <a:gd name="T20" fmla="*/ 80 w 80"/>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0" h="213">
                <a:moveTo>
                  <a:pt x="0" y="0"/>
                </a:moveTo>
                <a:lnTo>
                  <a:pt x="80" y="0"/>
                </a:lnTo>
                <a:lnTo>
                  <a:pt x="80" y="213"/>
                </a:lnTo>
                <a:lnTo>
                  <a:pt x="0" y="213"/>
                </a:ln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67599" name="Freeform 7"/>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w 81"/>
              <a:gd name="T13" fmla="*/ 0 h 213"/>
              <a:gd name="T14" fmla="*/ 0 60000 65536"/>
              <a:gd name="T15" fmla="*/ 0 60000 65536"/>
              <a:gd name="T16" fmla="*/ 0 60000 65536"/>
              <a:gd name="T17" fmla="*/ 0 60000 65536"/>
              <a:gd name="T18" fmla="*/ 0 60000 65536"/>
              <a:gd name="T19" fmla="*/ 0 60000 65536"/>
              <a:gd name="T20" fmla="*/ 0 60000 65536"/>
              <a:gd name="T21" fmla="*/ 0 w 81"/>
              <a:gd name="T22" fmla="*/ 0 h 213"/>
              <a:gd name="T23" fmla="*/ 81 w 81"/>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213">
                <a:moveTo>
                  <a:pt x="0" y="0"/>
                </a:moveTo>
                <a:lnTo>
                  <a:pt x="81" y="0"/>
                </a:lnTo>
                <a:lnTo>
                  <a:pt x="81" y="213"/>
                </a:lnTo>
                <a:lnTo>
                  <a:pt x="3" y="213"/>
                </a:lnTo>
                <a:lnTo>
                  <a:pt x="3"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0" name="Freeform 8"/>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2700">
            <a:solidFill>
              <a:schemeClr val="tx1"/>
            </a:solidFill>
            <a:round/>
            <a:headEnd/>
            <a:tailEnd/>
          </a:ln>
        </p:spPr>
        <p:txBody>
          <a:bodyPr>
            <a:prstTxWarp prst="textNoShape">
              <a:avLst/>
            </a:prstTxWarp>
          </a:bodyPr>
          <a:lstStyle/>
          <a:p>
            <a:endParaRPr lang="en-US"/>
          </a:p>
        </p:txBody>
      </p:sp>
      <p:sp>
        <p:nvSpPr>
          <p:cNvPr id="67601" name="Freeform 9"/>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w 81"/>
              <a:gd name="T13" fmla="*/ 0 h 213"/>
              <a:gd name="T14" fmla="*/ 0 60000 65536"/>
              <a:gd name="T15" fmla="*/ 0 60000 65536"/>
              <a:gd name="T16" fmla="*/ 0 60000 65536"/>
              <a:gd name="T17" fmla="*/ 0 60000 65536"/>
              <a:gd name="T18" fmla="*/ 0 60000 65536"/>
              <a:gd name="T19" fmla="*/ 0 60000 65536"/>
              <a:gd name="T20" fmla="*/ 0 60000 65536"/>
              <a:gd name="T21" fmla="*/ 0 w 81"/>
              <a:gd name="T22" fmla="*/ 0 h 213"/>
              <a:gd name="T23" fmla="*/ 81 w 81"/>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213">
                <a:moveTo>
                  <a:pt x="0" y="0"/>
                </a:moveTo>
                <a:lnTo>
                  <a:pt x="81" y="0"/>
                </a:lnTo>
                <a:lnTo>
                  <a:pt x="81" y="213"/>
                </a:lnTo>
                <a:lnTo>
                  <a:pt x="3" y="213"/>
                </a:lnTo>
                <a:lnTo>
                  <a:pt x="3"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2" name="Freeform 10"/>
          <p:cNvSpPr>
            <a:spLocks/>
          </p:cNvSpPr>
          <p:nvPr/>
        </p:nvSpPr>
        <p:spPr bwMode="auto">
          <a:xfrm>
            <a:off x="5875338" y="5024438"/>
            <a:ext cx="128587" cy="338137"/>
          </a:xfrm>
          <a:custGeom>
            <a:avLst/>
            <a:gdLst>
              <a:gd name="T0" fmla="*/ 0 w 81"/>
              <a:gd name="T1" fmla="*/ 0 h 213"/>
              <a:gd name="T2" fmla="*/ 128587 w 81"/>
              <a:gd name="T3" fmla="*/ 0 h 213"/>
              <a:gd name="T4" fmla="*/ 128587 w 81"/>
              <a:gd name="T5" fmla="*/ 338137 h 213"/>
              <a:gd name="T6" fmla="*/ 4762 w 81"/>
              <a:gd name="T7" fmla="*/ 338137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2700">
            <a:solidFill>
              <a:schemeClr val="tx1"/>
            </a:solidFill>
            <a:round/>
            <a:headEnd/>
            <a:tailEnd/>
          </a:ln>
        </p:spPr>
        <p:txBody>
          <a:bodyPr>
            <a:prstTxWarp prst="textNoShape">
              <a:avLst/>
            </a:prstTxWarp>
          </a:bodyPr>
          <a:lstStyle/>
          <a:p>
            <a:endParaRPr lang="en-US"/>
          </a:p>
        </p:txBody>
      </p:sp>
      <p:sp>
        <p:nvSpPr>
          <p:cNvPr id="67603" name="Freeform 11"/>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4" name="Freeform 12"/>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67605" name="Freeform 13"/>
          <p:cNvSpPr>
            <a:spLocks/>
          </p:cNvSpPr>
          <p:nvPr/>
        </p:nvSpPr>
        <p:spPr bwMode="auto">
          <a:xfrm>
            <a:off x="6003925" y="5024438"/>
            <a:ext cx="123825" cy="338137"/>
          </a:xfrm>
          <a:custGeom>
            <a:avLst/>
            <a:gdLst>
              <a:gd name="T0" fmla="*/ 0 w 78"/>
              <a:gd name="T1" fmla="*/ 0 h 213"/>
              <a:gd name="T2" fmla="*/ 123825 w 78"/>
              <a:gd name="T3" fmla="*/ 0 h 213"/>
              <a:gd name="T4" fmla="*/ 123825 w 78"/>
              <a:gd name="T5" fmla="*/ 338137 h 213"/>
              <a:gd name="T6" fmla="*/ 0 w 78"/>
              <a:gd name="T7" fmla="*/ 338137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6" name="Freeform 14"/>
          <p:cNvSpPr>
            <a:spLocks/>
          </p:cNvSpPr>
          <p:nvPr/>
        </p:nvSpPr>
        <p:spPr bwMode="auto">
          <a:xfrm>
            <a:off x="5613400" y="5021263"/>
            <a:ext cx="114300" cy="328612"/>
          </a:xfrm>
          <a:custGeom>
            <a:avLst/>
            <a:gdLst>
              <a:gd name="T0" fmla="*/ 0 w 78"/>
              <a:gd name="T1" fmla="*/ 0 h 213"/>
              <a:gd name="T2" fmla="*/ 114300 w 78"/>
              <a:gd name="T3" fmla="*/ 0 h 213"/>
              <a:gd name="T4" fmla="*/ 114300 w 78"/>
              <a:gd name="T5" fmla="*/ 328612 h 213"/>
              <a:gd name="T6" fmla="*/ 0 w 78"/>
              <a:gd name="T7" fmla="*/ 328612 h 213"/>
              <a:gd name="T8" fmla="*/ 0 w 78"/>
              <a:gd name="T9" fmla="*/ 0 h 213"/>
              <a:gd name="T10" fmla="*/ 0 w 78"/>
              <a:gd name="T11" fmla="*/ 0 h 213"/>
              <a:gd name="T12" fmla="*/ 0 60000 65536"/>
              <a:gd name="T13" fmla="*/ 0 60000 65536"/>
              <a:gd name="T14" fmla="*/ 0 60000 65536"/>
              <a:gd name="T15" fmla="*/ 0 60000 65536"/>
              <a:gd name="T16" fmla="*/ 0 60000 65536"/>
              <a:gd name="T17" fmla="*/ 0 60000 65536"/>
              <a:gd name="T18" fmla="*/ 0 w 78"/>
              <a:gd name="T19" fmla="*/ 0 h 213"/>
              <a:gd name="T20" fmla="*/ 78 w 7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78" h="213">
                <a:moveTo>
                  <a:pt x="0" y="0"/>
                </a:moveTo>
                <a:lnTo>
                  <a:pt x="78" y="0"/>
                </a:lnTo>
                <a:lnTo>
                  <a:pt x="78" y="213"/>
                </a:lnTo>
                <a:lnTo>
                  <a:pt x="0" y="213"/>
                </a:lnTo>
                <a:lnTo>
                  <a:pt x="0" y="0"/>
                </a:lnTo>
              </a:path>
            </a:pathLst>
          </a:custGeom>
          <a:solidFill>
            <a:schemeClr val="accent1"/>
          </a:solidFill>
          <a:ln w="12700">
            <a:noFill/>
            <a:round/>
            <a:headEnd/>
            <a:tailEnd/>
          </a:ln>
        </p:spPr>
        <p:txBody>
          <a:bodyPr>
            <a:prstTxWarp prst="textNoShape">
              <a:avLst/>
            </a:prstTxWarp>
          </a:bodyPr>
          <a:lstStyle/>
          <a:p>
            <a:endParaRPr lang="en-US"/>
          </a:p>
        </p:txBody>
      </p:sp>
      <p:sp>
        <p:nvSpPr>
          <p:cNvPr id="67607" name="Freeform 15"/>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08" name="Freeform 16"/>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60000 65536"/>
              <a:gd name="T13" fmla="*/ 0 60000 65536"/>
              <a:gd name="T14" fmla="*/ 0 60000 65536"/>
              <a:gd name="T15" fmla="*/ 0 60000 65536"/>
              <a:gd name="T16" fmla="*/ 0 60000 65536"/>
              <a:gd name="T17" fmla="*/ 0 60000 65536"/>
              <a:gd name="T18" fmla="*/ 0 w 80"/>
              <a:gd name="T19" fmla="*/ 0 h 213"/>
              <a:gd name="T20" fmla="*/ 80 w 80"/>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0" h="213">
                <a:moveTo>
                  <a:pt x="0" y="0"/>
                </a:moveTo>
                <a:lnTo>
                  <a:pt x="80" y="0"/>
                </a:lnTo>
                <a:lnTo>
                  <a:pt x="80" y="213"/>
                </a:lnTo>
                <a:lnTo>
                  <a:pt x="2" y="213"/>
                </a:lnTo>
                <a:lnTo>
                  <a:pt x="2" y="0"/>
                </a:lnTo>
              </a:path>
            </a:pathLst>
          </a:custGeom>
          <a:noFill/>
          <a:ln w="12700">
            <a:solidFill>
              <a:schemeClr val="tx1"/>
            </a:solidFill>
            <a:round/>
            <a:headEnd/>
            <a:tailEnd/>
          </a:ln>
        </p:spPr>
        <p:txBody>
          <a:bodyPr>
            <a:prstTxWarp prst="textNoShape">
              <a:avLst/>
            </a:prstTxWarp>
          </a:bodyPr>
          <a:lstStyle/>
          <a:p>
            <a:endParaRPr lang="en-US"/>
          </a:p>
        </p:txBody>
      </p:sp>
      <p:sp>
        <p:nvSpPr>
          <p:cNvPr id="67609" name="Freeform 17"/>
          <p:cNvSpPr>
            <a:spLocks/>
          </p:cNvSpPr>
          <p:nvPr/>
        </p:nvSpPr>
        <p:spPr bwMode="auto">
          <a:xfrm>
            <a:off x="6251575" y="5024438"/>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0" name="Freeform 18"/>
          <p:cNvSpPr>
            <a:spLocks/>
          </p:cNvSpPr>
          <p:nvPr/>
        </p:nvSpPr>
        <p:spPr bwMode="auto">
          <a:xfrm>
            <a:off x="6124575" y="5027613"/>
            <a:ext cx="127000" cy="338137"/>
          </a:xfrm>
          <a:custGeom>
            <a:avLst/>
            <a:gdLst>
              <a:gd name="T0" fmla="*/ 0 w 80"/>
              <a:gd name="T1" fmla="*/ 0 h 213"/>
              <a:gd name="T2" fmla="*/ 127000 w 80"/>
              <a:gd name="T3" fmla="*/ 0 h 213"/>
              <a:gd name="T4" fmla="*/ 127000 w 80"/>
              <a:gd name="T5" fmla="*/ 338137 h 213"/>
              <a:gd name="T6" fmla="*/ 3175 w 80"/>
              <a:gd name="T7" fmla="*/ 338137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1" name="Freeform 19"/>
          <p:cNvSpPr>
            <a:spLocks/>
          </p:cNvSpPr>
          <p:nvPr/>
        </p:nvSpPr>
        <p:spPr bwMode="auto">
          <a:xfrm>
            <a:off x="5735638" y="5026025"/>
            <a:ext cx="131762" cy="338138"/>
          </a:xfrm>
          <a:custGeom>
            <a:avLst/>
            <a:gdLst>
              <a:gd name="T0" fmla="*/ 0 w 80"/>
              <a:gd name="T1" fmla="*/ 0 h 213"/>
              <a:gd name="T2" fmla="*/ 131762 w 80"/>
              <a:gd name="T3" fmla="*/ 0 h 213"/>
              <a:gd name="T4" fmla="*/ 131762 w 80"/>
              <a:gd name="T5" fmla="*/ 338138 h 213"/>
              <a:gd name="T6" fmla="*/ 3294 w 80"/>
              <a:gd name="T7" fmla="*/ 338138 h 213"/>
              <a:gd name="T8" fmla="*/ 3294 w 80"/>
              <a:gd name="T9" fmla="*/ 0 h 213"/>
              <a:gd name="T10" fmla="*/ 3294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2700">
            <a:solidFill>
              <a:schemeClr val="tx1"/>
            </a:solidFill>
            <a:round/>
            <a:headEnd/>
            <a:tailEnd/>
          </a:ln>
        </p:spPr>
        <p:txBody>
          <a:bodyPr>
            <a:prstTxWarp prst="textNoShape">
              <a:avLst/>
            </a:prstTxWarp>
          </a:bodyPr>
          <a:lstStyle/>
          <a:p>
            <a:endParaRPr lang="en-US"/>
          </a:p>
        </p:txBody>
      </p:sp>
      <p:sp>
        <p:nvSpPr>
          <p:cNvPr id="67612" name="Freeform 20"/>
          <p:cNvSpPr>
            <a:spLocks/>
          </p:cNvSpPr>
          <p:nvPr/>
        </p:nvSpPr>
        <p:spPr bwMode="auto">
          <a:xfrm rot="-1688152">
            <a:off x="4098925" y="4795838"/>
            <a:ext cx="330200" cy="325437"/>
          </a:xfrm>
          <a:custGeom>
            <a:avLst/>
            <a:gdLst>
              <a:gd name="T0" fmla="*/ 87313 w 208"/>
              <a:gd name="T1" fmla="*/ 0 h 205"/>
              <a:gd name="T2" fmla="*/ 330200 w 208"/>
              <a:gd name="T3" fmla="*/ 234950 h 205"/>
              <a:gd name="T4" fmla="*/ 239713 w 208"/>
              <a:gd name="T5" fmla="*/ 325437 h 205"/>
              <a:gd name="T6" fmla="*/ 0 w 208"/>
              <a:gd name="T7" fmla="*/ 95250 h 205"/>
              <a:gd name="T8" fmla="*/ 87313 w 208"/>
              <a:gd name="T9" fmla="*/ 0 h 205"/>
              <a:gd name="T10" fmla="*/ 87313 w 208"/>
              <a:gd name="T11" fmla="*/ 0 h 205"/>
              <a:gd name="T12" fmla="*/ 0 60000 65536"/>
              <a:gd name="T13" fmla="*/ 0 60000 65536"/>
              <a:gd name="T14" fmla="*/ 0 60000 65536"/>
              <a:gd name="T15" fmla="*/ 0 60000 65536"/>
              <a:gd name="T16" fmla="*/ 0 60000 65536"/>
              <a:gd name="T17" fmla="*/ 0 60000 65536"/>
              <a:gd name="T18" fmla="*/ 0 w 208"/>
              <a:gd name="T19" fmla="*/ 0 h 205"/>
              <a:gd name="T20" fmla="*/ 208 w 208"/>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208" h="205">
                <a:moveTo>
                  <a:pt x="55" y="0"/>
                </a:moveTo>
                <a:lnTo>
                  <a:pt x="208" y="148"/>
                </a:lnTo>
                <a:lnTo>
                  <a:pt x="151" y="205"/>
                </a:lnTo>
                <a:lnTo>
                  <a:pt x="0" y="60"/>
                </a:lnTo>
                <a:lnTo>
                  <a:pt x="55"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13" name="Line 21"/>
          <p:cNvSpPr>
            <a:spLocks noChangeShapeType="1"/>
          </p:cNvSpPr>
          <p:nvPr/>
        </p:nvSpPr>
        <p:spPr bwMode="auto">
          <a:xfrm>
            <a:off x="3287713" y="5321300"/>
            <a:ext cx="1246187" cy="1588"/>
          </a:xfrm>
          <a:prstGeom prst="line">
            <a:avLst/>
          </a:prstGeom>
          <a:noFill/>
          <a:ln w="19050">
            <a:solidFill>
              <a:schemeClr val="tx1"/>
            </a:solidFill>
            <a:round/>
            <a:headEnd/>
            <a:tailEnd type="stealth" w="med" len="lg"/>
          </a:ln>
        </p:spPr>
        <p:txBody>
          <a:bodyPr>
            <a:prstTxWarp prst="textNoShape">
              <a:avLst/>
            </a:prstTxWarp>
          </a:bodyPr>
          <a:lstStyle/>
          <a:p>
            <a:endParaRPr lang="en-US"/>
          </a:p>
        </p:txBody>
      </p:sp>
      <p:sp>
        <p:nvSpPr>
          <p:cNvPr id="67614" name="Line 22"/>
          <p:cNvSpPr>
            <a:spLocks noChangeShapeType="1"/>
          </p:cNvSpPr>
          <p:nvPr/>
        </p:nvSpPr>
        <p:spPr bwMode="auto">
          <a:xfrm>
            <a:off x="3297238" y="4818063"/>
            <a:ext cx="1274762" cy="336550"/>
          </a:xfrm>
          <a:prstGeom prst="line">
            <a:avLst/>
          </a:prstGeom>
          <a:noFill/>
          <a:ln w="19050">
            <a:solidFill>
              <a:schemeClr val="tx1"/>
            </a:solidFill>
            <a:round/>
            <a:headEnd/>
            <a:tailEnd type="triangle" w="sm" len="lg"/>
          </a:ln>
        </p:spPr>
        <p:txBody>
          <a:bodyPr>
            <a:prstTxWarp prst="textNoShape">
              <a:avLst/>
            </a:prstTxWarp>
          </a:bodyPr>
          <a:lstStyle/>
          <a:p>
            <a:endParaRPr lang="en-US"/>
          </a:p>
        </p:txBody>
      </p:sp>
      <p:sp>
        <p:nvSpPr>
          <p:cNvPr id="67615" name="Line 23"/>
          <p:cNvSpPr>
            <a:spLocks noChangeShapeType="1"/>
          </p:cNvSpPr>
          <p:nvPr/>
        </p:nvSpPr>
        <p:spPr bwMode="auto">
          <a:xfrm flipV="1">
            <a:off x="3330575" y="5340350"/>
            <a:ext cx="1217613" cy="728663"/>
          </a:xfrm>
          <a:prstGeom prst="line">
            <a:avLst/>
          </a:prstGeom>
          <a:noFill/>
          <a:ln w="28575">
            <a:solidFill>
              <a:schemeClr val="tx1"/>
            </a:solidFill>
            <a:round/>
            <a:headEnd/>
            <a:tailEnd type="stealth" w="sm" len="lg"/>
          </a:ln>
        </p:spPr>
        <p:txBody>
          <a:bodyPr>
            <a:prstTxWarp prst="textNoShape">
              <a:avLst/>
            </a:prstTxWarp>
          </a:bodyPr>
          <a:lstStyle/>
          <a:p>
            <a:endParaRPr lang="en-US"/>
          </a:p>
        </p:txBody>
      </p:sp>
      <p:sp>
        <p:nvSpPr>
          <p:cNvPr id="67616" name="Freeform 24"/>
          <p:cNvSpPr>
            <a:spLocks/>
          </p:cNvSpPr>
          <p:nvPr/>
        </p:nvSpPr>
        <p:spPr bwMode="auto">
          <a:xfrm rot="787182">
            <a:off x="3802063" y="5668963"/>
            <a:ext cx="330200" cy="325437"/>
          </a:xfrm>
          <a:custGeom>
            <a:avLst/>
            <a:gdLst>
              <a:gd name="T0" fmla="*/ 90488 w 208"/>
              <a:gd name="T1" fmla="*/ 322262 h 205"/>
              <a:gd name="T2" fmla="*/ 330200 w 208"/>
              <a:gd name="T3" fmla="*/ 95250 h 205"/>
              <a:gd name="T4" fmla="*/ 239713 w 208"/>
              <a:gd name="T5" fmla="*/ 0 h 205"/>
              <a:gd name="T6" fmla="*/ 0 w 208"/>
              <a:gd name="T7" fmla="*/ 231775 h 205"/>
              <a:gd name="T8" fmla="*/ 90488 w 208"/>
              <a:gd name="T9" fmla="*/ 325437 h 205"/>
              <a:gd name="T10" fmla="*/ 90488 w 208"/>
              <a:gd name="T11" fmla="*/ 325437 h 205"/>
              <a:gd name="T12" fmla="*/ 90488 w 208"/>
              <a:gd name="T13" fmla="*/ 322262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7" y="203"/>
                </a:moveTo>
                <a:lnTo>
                  <a:pt x="208" y="60"/>
                </a:lnTo>
                <a:lnTo>
                  <a:pt x="151" y="0"/>
                </a:lnTo>
                <a:lnTo>
                  <a:pt x="0" y="146"/>
                </a:lnTo>
                <a:lnTo>
                  <a:pt x="57" y="205"/>
                </a:lnTo>
                <a:lnTo>
                  <a:pt x="57" y="203"/>
                </a:lnTo>
                <a:close/>
              </a:path>
            </a:pathLst>
          </a:custGeom>
          <a:noFill/>
          <a:ln w="19050">
            <a:solidFill>
              <a:schemeClr val="tx1"/>
            </a:solidFill>
            <a:round/>
            <a:headEnd/>
            <a:tailEnd/>
          </a:ln>
        </p:spPr>
        <p:txBody>
          <a:bodyPr>
            <a:prstTxWarp prst="textNoShape">
              <a:avLst/>
            </a:prstTxWarp>
          </a:bodyPr>
          <a:lstStyle/>
          <a:p>
            <a:endParaRPr lang="en-US"/>
          </a:p>
        </p:txBody>
      </p:sp>
      <p:sp>
        <p:nvSpPr>
          <p:cNvPr id="67617" name="Freeform 25"/>
          <p:cNvSpPr>
            <a:spLocks/>
          </p:cNvSpPr>
          <p:nvPr/>
        </p:nvSpPr>
        <p:spPr bwMode="auto">
          <a:xfrm rot="760139">
            <a:off x="4156075" y="5446713"/>
            <a:ext cx="330200" cy="325437"/>
          </a:xfrm>
          <a:custGeom>
            <a:avLst/>
            <a:gdLst>
              <a:gd name="T0" fmla="*/ 87313 w 208"/>
              <a:gd name="T1" fmla="*/ 322262 h 205"/>
              <a:gd name="T2" fmla="*/ 330200 w 208"/>
              <a:gd name="T3" fmla="*/ 90487 h 205"/>
              <a:gd name="T4" fmla="*/ 239713 w 208"/>
              <a:gd name="T5" fmla="*/ 0 h 205"/>
              <a:gd name="T6" fmla="*/ 0 w 208"/>
              <a:gd name="T7" fmla="*/ 230187 h 205"/>
              <a:gd name="T8" fmla="*/ 87313 w 208"/>
              <a:gd name="T9" fmla="*/ 325437 h 205"/>
              <a:gd name="T10" fmla="*/ 87313 w 208"/>
              <a:gd name="T11" fmla="*/ 325437 h 205"/>
              <a:gd name="T12" fmla="*/ 87313 w 208"/>
              <a:gd name="T13" fmla="*/ 322262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5" y="203"/>
                </a:moveTo>
                <a:lnTo>
                  <a:pt x="208" y="57"/>
                </a:lnTo>
                <a:lnTo>
                  <a:pt x="151" y="0"/>
                </a:lnTo>
                <a:lnTo>
                  <a:pt x="0" y="145"/>
                </a:lnTo>
                <a:lnTo>
                  <a:pt x="55" y="205"/>
                </a:lnTo>
                <a:lnTo>
                  <a:pt x="55" y="203"/>
                </a:lnTo>
                <a:close/>
              </a:path>
            </a:pathLst>
          </a:custGeom>
          <a:noFill/>
          <a:ln w="19050">
            <a:solidFill>
              <a:schemeClr val="tx1"/>
            </a:solidFill>
            <a:round/>
            <a:headEnd/>
            <a:tailEnd/>
          </a:ln>
        </p:spPr>
        <p:txBody>
          <a:bodyPr>
            <a:prstTxWarp prst="textNoShape">
              <a:avLst/>
            </a:prstTxWarp>
          </a:bodyPr>
          <a:lstStyle/>
          <a:p>
            <a:endParaRPr lang="en-US"/>
          </a:p>
        </p:txBody>
      </p:sp>
      <p:sp>
        <p:nvSpPr>
          <p:cNvPr id="67618" name="Freeform 26"/>
          <p:cNvSpPr>
            <a:spLocks/>
          </p:cNvSpPr>
          <p:nvPr/>
        </p:nvSpPr>
        <p:spPr bwMode="auto">
          <a:xfrm>
            <a:off x="3684588" y="5151438"/>
            <a:ext cx="338137" cy="131762"/>
          </a:xfrm>
          <a:custGeom>
            <a:avLst/>
            <a:gdLst>
              <a:gd name="T0" fmla="*/ 0 w 213"/>
              <a:gd name="T1" fmla="*/ 0 h 83"/>
              <a:gd name="T2" fmla="*/ 338137 w 213"/>
              <a:gd name="T3" fmla="*/ 0 h 83"/>
              <a:gd name="T4" fmla="*/ 338137 w 213"/>
              <a:gd name="T5" fmla="*/ 131762 h 83"/>
              <a:gd name="T6" fmla="*/ 3175 w 213"/>
              <a:gd name="T7" fmla="*/ 131762 h 83"/>
              <a:gd name="T8" fmla="*/ 3175 w 213"/>
              <a:gd name="T9" fmla="*/ 0 h 83"/>
              <a:gd name="T10" fmla="*/ 3175 w 213"/>
              <a:gd name="T11" fmla="*/ 0 h 83"/>
              <a:gd name="T12" fmla="*/ 0 60000 65536"/>
              <a:gd name="T13" fmla="*/ 0 60000 65536"/>
              <a:gd name="T14" fmla="*/ 0 60000 65536"/>
              <a:gd name="T15" fmla="*/ 0 60000 65536"/>
              <a:gd name="T16" fmla="*/ 0 60000 65536"/>
              <a:gd name="T17" fmla="*/ 0 60000 65536"/>
              <a:gd name="T18" fmla="*/ 0 w 213"/>
              <a:gd name="T19" fmla="*/ 0 h 83"/>
              <a:gd name="T20" fmla="*/ 213 w 21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3" h="83">
                <a:moveTo>
                  <a:pt x="0" y="0"/>
                </a:moveTo>
                <a:lnTo>
                  <a:pt x="213" y="0"/>
                </a:lnTo>
                <a:lnTo>
                  <a:pt x="213" y="83"/>
                </a:lnTo>
                <a:lnTo>
                  <a:pt x="2" y="83"/>
                </a:lnTo>
                <a:lnTo>
                  <a:pt x="2" y="0"/>
                </a:lnTo>
              </a:path>
            </a:pathLst>
          </a:custGeom>
          <a:noFill/>
          <a:ln w="19050">
            <a:solidFill>
              <a:schemeClr val="tx1"/>
            </a:solidFill>
            <a:round/>
            <a:headEnd/>
            <a:tailEnd/>
          </a:ln>
        </p:spPr>
        <p:txBody>
          <a:bodyPr>
            <a:prstTxWarp prst="textNoShape">
              <a:avLst/>
            </a:prstTxWarp>
          </a:bodyPr>
          <a:lstStyle/>
          <a:p>
            <a:endParaRPr lang="en-US"/>
          </a:p>
        </p:txBody>
      </p:sp>
      <p:sp>
        <p:nvSpPr>
          <p:cNvPr id="67619" name="Freeform 27"/>
          <p:cNvSpPr>
            <a:spLocks/>
          </p:cNvSpPr>
          <p:nvPr/>
        </p:nvSpPr>
        <p:spPr bwMode="auto">
          <a:xfrm>
            <a:off x="4070350" y="5156200"/>
            <a:ext cx="333375" cy="131763"/>
          </a:xfrm>
          <a:custGeom>
            <a:avLst/>
            <a:gdLst>
              <a:gd name="T0" fmla="*/ 0 w 210"/>
              <a:gd name="T1" fmla="*/ 0 h 83"/>
              <a:gd name="T2" fmla="*/ 333375 w 210"/>
              <a:gd name="T3" fmla="*/ 0 h 83"/>
              <a:gd name="T4" fmla="*/ 333375 w 210"/>
              <a:gd name="T5" fmla="*/ 131763 h 83"/>
              <a:gd name="T6" fmla="*/ 0 w 210"/>
              <a:gd name="T7" fmla="*/ 131763 h 83"/>
              <a:gd name="T8" fmla="*/ 0 w 210"/>
              <a:gd name="T9" fmla="*/ 0 h 83"/>
              <a:gd name="T10" fmla="*/ 0 w 210"/>
              <a:gd name="T11" fmla="*/ 0 h 83"/>
              <a:gd name="T12" fmla="*/ 0 60000 65536"/>
              <a:gd name="T13" fmla="*/ 0 60000 65536"/>
              <a:gd name="T14" fmla="*/ 0 60000 65536"/>
              <a:gd name="T15" fmla="*/ 0 60000 65536"/>
              <a:gd name="T16" fmla="*/ 0 60000 65536"/>
              <a:gd name="T17" fmla="*/ 0 60000 65536"/>
              <a:gd name="T18" fmla="*/ 0 w 210"/>
              <a:gd name="T19" fmla="*/ 0 h 83"/>
              <a:gd name="T20" fmla="*/ 210 w 21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0" h="83">
                <a:moveTo>
                  <a:pt x="0" y="0"/>
                </a:moveTo>
                <a:lnTo>
                  <a:pt x="210" y="0"/>
                </a:lnTo>
                <a:lnTo>
                  <a:pt x="210" y="83"/>
                </a:lnTo>
                <a:lnTo>
                  <a:pt x="0" y="83"/>
                </a:lnTo>
                <a:lnTo>
                  <a:pt x="0" y="0"/>
                </a:lnTo>
              </a:path>
            </a:pathLst>
          </a:custGeom>
          <a:noFill/>
          <a:ln w="19050">
            <a:solidFill>
              <a:schemeClr val="tx1"/>
            </a:solidFill>
            <a:round/>
            <a:headEnd/>
            <a:tailEnd/>
          </a:ln>
        </p:spPr>
        <p:txBody>
          <a:bodyPr>
            <a:prstTxWarp prst="textNoShape">
              <a:avLst/>
            </a:prstTxWarp>
          </a:bodyPr>
          <a:lstStyle/>
          <a:p>
            <a:endParaRPr lang="en-US"/>
          </a:p>
        </p:txBody>
      </p:sp>
      <p:sp>
        <p:nvSpPr>
          <p:cNvPr id="67620" name="Freeform 28"/>
          <p:cNvSpPr>
            <a:spLocks/>
          </p:cNvSpPr>
          <p:nvPr/>
        </p:nvSpPr>
        <p:spPr bwMode="auto">
          <a:xfrm rot="-1688152">
            <a:off x="3328988" y="4579938"/>
            <a:ext cx="330200" cy="325437"/>
          </a:xfrm>
          <a:custGeom>
            <a:avLst/>
            <a:gdLst>
              <a:gd name="T0" fmla="*/ 85725 w 208"/>
              <a:gd name="T1" fmla="*/ 0 h 205"/>
              <a:gd name="T2" fmla="*/ 330200 w 208"/>
              <a:gd name="T3" fmla="*/ 230187 h 205"/>
              <a:gd name="T4" fmla="*/ 238125 w 208"/>
              <a:gd name="T5" fmla="*/ 325437 h 205"/>
              <a:gd name="T6" fmla="*/ 0 w 208"/>
              <a:gd name="T7" fmla="*/ 95250 h 205"/>
              <a:gd name="T8" fmla="*/ 90488 w 208"/>
              <a:gd name="T9" fmla="*/ 0 h 205"/>
              <a:gd name="T10" fmla="*/ 90488 w 208"/>
              <a:gd name="T11" fmla="*/ 0 h 205"/>
              <a:gd name="T12" fmla="*/ 85725 w 208"/>
              <a:gd name="T13" fmla="*/ 0 h 205"/>
              <a:gd name="T14" fmla="*/ 0 60000 65536"/>
              <a:gd name="T15" fmla="*/ 0 60000 65536"/>
              <a:gd name="T16" fmla="*/ 0 60000 65536"/>
              <a:gd name="T17" fmla="*/ 0 60000 65536"/>
              <a:gd name="T18" fmla="*/ 0 60000 65536"/>
              <a:gd name="T19" fmla="*/ 0 60000 65536"/>
              <a:gd name="T20" fmla="*/ 0 60000 65536"/>
              <a:gd name="T21" fmla="*/ 0 w 208"/>
              <a:gd name="T22" fmla="*/ 0 h 205"/>
              <a:gd name="T23" fmla="*/ 208 w 208"/>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 h="205">
                <a:moveTo>
                  <a:pt x="54" y="0"/>
                </a:moveTo>
                <a:lnTo>
                  <a:pt x="208" y="145"/>
                </a:lnTo>
                <a:lnTo>
                  <a:pt x="150" y="205"/>
                </a:lnTo>
                <a:lnTo>
                  <a:pt x="0" y="60"/>
                </a:lnTo>
                <a:lnTo>
                  <a:pt x="57" y="0"/>
                </a:lnTo>
                <a:lnTo>
                  <a:pt x="54"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21" name="Freeform 29"/>
          <p:cNvSpPr>
            <a:spLocks/>
          </p:cNvSpPr>
          <p:nvPr/>
        </p:nvSpPr>
        <p:spPr bwMode="auto">
          <a:xfrm>
            <a:off x="5421313" y="5019675"/>
            <a:ext cx="128587" cy="325438"/>
          </a:xfrm>
          <a:custGeom>
            <a:avLst/>
            <a:gdLst>
              <a:gd name="T0" fmla="*/ 0 w 81"/>
              <a:gd name="T1" fmla="*/ 0 h 213"/>
              <a:gd name="T2" fmla="*/ 128587 w 81"/>
              <a:gd name="T3" fmla="*/ 0 h 213"/>
              <a:gd name="T4" fmla="*/ 128587 w 81"/>
              <a:gd name="T5" fmla="*/ 325438 h 213"/>
              <a:gd name="T6" fmla="*/ 4762 w 81"/>
              <a:gd name="T7" fmla="*/ 325438 h 213"/>
              <a:gd name="T8" fmla="*/ 4762 w 81"/>
              <a:gd name="T9" fmla="*/ 0 h 213"/>
              <a:gd name="T10" fmla="*/ 4762 w 81"/>
              <a:gd name="T11" fmla="*/ 0 h 213"/>
              <a:gd name="T12" fmla="*/ 0 60000 65536"/>
              <a:gd name="T13" fmla="*/ 0 60000 65536"/>
              <a:gd name="T14" fmla="*/ 0 60000 65536"/>
              <a:gd name="T15" fmla="*/ 0 60000 65536"/>
              <a:gd name="T16" fmla="*/ 0 60000 65536"/>
              <a:gd name="T17" fmla="*/ 0 60000 65536"/>
              <a:gd name="T18" fmla="*/ 0 w 81"/>
              <a:gd name="T19" fmla="*/ 0 h 213"/>
              <a:gd name="T20" fmla="*/ 81 w 8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81" h="213">
                <a:moveTo>
                  <a:pt x="0" y="0"/>
                </a:moveTo>
                <a:lnTo>
                  <a:pt x="81" y="0"/>
                </a:lnTo>
                <a:lnTo>
                  <a:pt x="81" y="213"/>
                </a:lnTo>
                <a:lnTo>
                  <a:pt x="3" y="213"/>
                </a:lnTo>
                <a:lnTo>
                  <a:pt x="3" y="0"/>
                </a:lnTo>
              </a:path>
            </a:pathLst>
          </a:custGeom>
          <a:noFill/>
          <a:ln w="19050">
            <a:solidFill>
              <a:schemeClr val="tx1"/>
            </a:solidFill>
            <a:round/>
            <a:headEnd/>
            <a:tailEnd/>
          </a:ln>
        </p:spPr>
        <p:txBody>
          <a:bodyPr>
            <a:prstTxWarp prst="textNoShape">
              <a:avLst/>
            </a:prstTxWarp>
          </a:bodyPr>
          <a:lstStyle/>
          <a:p>
            <a:endParaRPr lang="en-US"/>
          </a:p>
        </p:txBody>
      </p:sp>
      <p:sp>
        <p:nvSpPr>
          <p:cNvPr id="67622" name="Freeform 30"/>
          <p:cNvSpPr>
            <a:spLocks/>
          </p:cNvSpPr>
          <p:nvPr/>
        </p:nvSpPr>
        <p:spPr bwMode="auto">
          <a:xfrm>
            <a:off x="5132388" y="5018088"/>
            <a:ext cx="127000" cy="336550"/>
          </a:xfrm>
          <a:custGeom>
            <a:avLst/>
            <a:gdLst>
              <a:gd name="T0" fmla="*/ 0 w 80"/>
              <a:gd name="T1" fmla="*/ 0 h 213"/>
              <a:gd name="T2" fmla="*/ 127000 w 80"/>
              <a:gd name="T3" fmla="*/ 0 h 213"/>
              <a:gd name="T4" fmla="*/ 127000 w 80"/>
              <a:gd name="T5" fmla="*/ 336550 h 213"/>
              <a:gd name="T6" fmla="*/ 3175 w 80"/>
              <a:gd name="T7" fmla="*/ 336550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solidFill>
            <a:srgbClr val="FF0000"/>
          </a:solidFill>
          <a:ln w="19050">
            <a:noFill/>
            <a:round/>
            <a:headEnd/>
            <a:tailEnd/>
          </a:ln>
        </p:spPr>
        <p:txBody>
          <a:bodyPr>
            <a:prstTxWarp prst="textNoShape">
              <a:avLst/>
            </a:prstTxWarp>
          </a:bodyPr>
          <a:lstStyle/>
          <a:p>
            <a:endParaRPr lang="en-US"/>
          </a:p>
        </p:txBody>
      </p:sp>
      <p:sp>
        <p:nvSpPr>
          <p:cNvPr id="67623" name="Freeform 31"/>
          <p:cNvSpPr>
            <a:spLocks/>
          </p:cNvSpPr>
          <p:nvPr/>
        </p:nvSpPr>
        <p:spPr bwMode="auto">
          <a:xfrm>
            <a:off x="3308350" y="5151438"/>
            <a:ext cx="338138" cy="131762"/>
          </a:xfrm>
          <a:custGeom>
            <a:avLst/>
            <a:gdLst>
              <a:gd name="T0" fmla="*/ 0 w 213"/>
              <a:gd name="T1" fmla="*/ 0 h 83"/>
              <a:gd name="T2" fmla="*/ 338138 w 213"/>
              <a:gd name="T3" fmla="*/ 0 h 83"/>
              <a:gd name="T4" fmla="*/ 338138 w 213"/>
              <a:gd name="T5" fmla="*/ 131762 h 83"/>
              <a:gd name="T6" fmla="*/ 3175 w 213"/>
              <a:gd name="T7" fmla="*/ 131762 h 83"/>
              <a:gd name="T8" fmla="*/ 3175 w 213"/>
              <a:gd name="T9" fmla="*/ 0 h 83"/>
              <a:gd name="T10" fmla="*/ 3175 w 213"/>
              <a:gd name="T11" fmla="*/ 0 h 83"/>
              <a:gd name="T12" fmla="*/ 0 60000 65536"/>
              <a:gd name="T13" fmla="*/ 0 60000 65536"/>
              <a:gd name="T14" fmla="*/ 0 60000 65536"/>
              <a:gd name="T15" fmla="*/ 0 60000 65536"/>
              <a:gd name="T16" fmla="*/ 0 60000 65536"/>
              <a:gd name="T17" fmla="*/ 0 60000 65536"/>
              <a:gd name="T18" fmla="*/ 0 w 213"/>
              <a:gd name="T19" fmla="*/ 0 h 83"/>
              <a:gd name="T20" fmla="*/ 213 w 21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13" h="83">
                <a:moveTo>
                  <a:pt x="0" y="0"/>
                </a:moveTo>
                <a:lnTo>
                  <a:pt x="213" y="0"/>
                </a:lnTo>
                <a:lnTo>
                  <a:pt x="213" y="83"/>
                </a:lnTo>
                <a:lnTo>
                  <a:pt x="2" y="83"/>
                </a:lnTo>
                <a:lnTo>
                  <a:pt x="2" y="0"/>
                </a:lnTo>
              </a:path>
            </a:pathLst>
          </a:custGeom>
          <a:noFill/>
          <a:ln w="19050">
            <a:solidFill>
              <a:schemeClr val="tx1"/>
            </a:solidFill>
            <a:round/>
            <a:headEnd/>
            <a:tailEnd/>
          </a:ln>
        </p:spPr>
        <p:txBody>
          <a:bodyPr>
            <a:prstTxWarp prst="textNoShape">
              <a:avLst/>
            </a:prstTxWarp>
          </a:bodyPr>
          <a:lstStyle/>
          <a:p>
            <a:endParaRPr lang="en-US"/>
          </a:p>
        </p:txBody>
      </p:sp>
      <p:sp>
        <p:nvSpPr>
          <p:cNvPr id="67624" name="Freeform 32"/>
          <p:cNvSpPr>
            <a:spLocks/>
          </p:cNvSpPr>
          <p:nvPr/>
        </p:nvSpPr>
        <p:spPr bwMode="auto">
          <a:xfrm>
            <a:off x="5270500" y="5026025"/>
            <a:ext cx="127000" cy="319088"/>
          </a:xfrm>
          <a:custGeom>
            <a:avLst/>
            <a:gdLst>
              <a:gd name="T0" fmla="*/ 0 w 80"/>
              <a:gd name="T1" fmla="*/ 0 h 213"/>
              <a:gd name="T2" fmla="*/ 127000 w 80"/>
              <a:gd name="T3" fmla="*/ 0 h 213"/>
              <a:gd name="T4" fmla="*/ 127000 w 80"/>
              <a:gd name="T5" fmla="*/ 319088 h 213"/>
              <a:gd name="T6" fmla="*/ 3175 w 80"/>
              <a:gd name="T7" fmla="*/ 319088 h 213"/>
              <a:gd name="T8" fmla="*/ 3175 w 80"/>
              <a:gd name="T9" fmla="*/ 0 h 213"/>
              <a:gd name="T10" fmla="*/ 3175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noFill/>
          <a:ln w="19050">
            <a:solidFill>
              <a:schemeClr val="tx1"/>
            </a:solidFill>
            <a:round/>
            <a:headEnd/>
            <a:tailEnd/>
          </a:ln>
        </p:spPr>
        <p:txBody>
          <a:bodyPr>
            <a:prstTxWarp prst="textNoShape">
              <a:avLst/>
            </a:prstTxWarp>
          </a:bodyPr>
          <a:lstStyle/>
          <a:p>
            <a:endParaRPr lang="en-US"/>
          </a:p>
        </p:txBody>
      </p:sp>
      <p:sp>
        <p:nvSpPr>
          <p:cNvPr id="67625" name="Text Box 33"/>
          <p:cNvSpPr txBox="1">
            <a:spLocks noChangeArrowheads="1"/>
          </p:cNvSpPr>
          <p:nvPr/>
        </p:nvSpPr>
        <p:spPr bwMode="auto">
          <a:xfrm>
            <a:off x="7734300" y="5773738"/>
            <a:ext cx="1271588" cy="427037"/>
          </a:xfrm>
          <a:prstGeom prst="rect">
            <a:avLst/>
          </a:prstGeom>
          <a:noFill/>
          <a:ln w="12700">
            <a:noFill/>
            <a:miter lim="800000"/>
            <a:headEnd/>
            <a:tailEnd/>
          </a:ln>
        </p:spPr>
        <p:txBody>
          <a:bodyPr wrap="none" anchor="ctr">
            <a:prstTxWarp prst="textNoShape">
              <a:avLst/>
            </a:prstTxWarp>
            <a:spAutoFit/>
          </a:bodyPr>
          <a:lstStyle/>
          <a:p>
            <a:pPr algn="ctr"/>
            <a:r>
              <a:rPr lang="en-US" sz="2200">
                <a:solidFill>
                  <a:srgbClr val="000000"/>
                </a:solidFill>
              </a:rPr>
              <a:t>Switch B</a:t>
            </a:r>
            <a:endParaRPr lang="en-US" sz="2800" b="1">
              <a:latin typeface="Helvetica" charset="0"/>
            </a:endParaRPr>
          </a:p>
        </p:txBody>
      </p:sp>
      <p:sp>
        <p:nvSpPr>
          <p:cNvPr id="67626" name="Text Box 34"/>
          <p:cNvSpPr txBox="1">
            <a:spLocks noChangeArrowheads="1"/>
          </p:cNvSpPr>
          <p:nvPr/>
        </p:nvSpPr>
        <p:spPr bwMode="auto">
          <a:xfrm>
            <a:off x="155575" y="4386263"/>
            <a:ext cx="3021013" cy="1565275"/>
          </a:xfrm>
          <a:prstGeom prst="rect">
            <a:avLst/>
          </a:prstGeom>
          <a:noFill/>
          <a:ln w="12700">
            <a:solidFill>
              <a:srgbClr val="FF0000"/>
            </a:solidFill>
            <a:miter lim="800000"/>
            <a:headEnd/>
            <a:tailEnd/>
          </a:ln>
        </p:spPr>
        <p:txBody>
          <a:bodyPr wrap="none" anchor="ctr">
            <a:prstTxWarp prst="textNoShape">
              <a:avLst/>
            </a:prstTxWarp>
            <a:spAutoFit/>
          </a:bodyPr>
          <a:lstStyle/>
          <a:p>
            <a:r>
              <a:rPr lang="en-US" b="1">
                <a:latin typeface="Times New Roman" charset="0"/>
              </a:rPr>
              <a:t>link length = 100 km</a:t>
            </a:r>
          </a:p>
          <a:p>
            <a:r>
              <a:rPr lang="en-US" b="1">
                <a:latin typeface="Times New Roman" charset="0"/>
              </a:rPr>
              <a:t>Bandwidth= 1 Mbps</a:t>
            </a:r>
          </a:p>
          <a:p>
            <a:r>
              <a:rPr lang="en-US" b="1">
                <a:latin typeface="Times New Roman" charset="0"/>
              </a:rPr>
              <a:t>packet size= 1000 bits</a:t>
            </a:r>
          </a:p>
          <a:p>
            <a:r>
              <a:rPr lang="en-US">
                <a:latin typeface="Times New Roman" charset="0"/>
              </a:rPr>
              <a:t>(all pkts equal length)</a:t>
            </a:r>
            <a:endParaRPr lang="en-US" b="1">
              <a:latin typeface="Times New Roman" charset="0"/>
            </a:endParaRPr>
          </a:p>
        </p:txBody>
      </p:sp>
      <p:sp>
        <p:nvSpPr>
          <p:cNvPr id="143395" name="Rectangle 35"/>
          <p:cNvSpPr>
            <a:spLocks noChangeArrowheads="1"/>
          </p:cNvSpPr>
          <p:nvPr/>
        </p:nvSpPr>
        <p:spPr bwMode="auto">
          <a:xfrm>
            <a:off x="69850" y="6111875"/>
            <a:ext cx="4246563" cy="457200"/>
          </a:xfrm>
          <a:prstGeom prst="rect">
            <a:avLst/>
          </a:prstGeom>
          <a:noFill/>
          <a:ln w="12700">
            <a:noFill/>
            <a:miter lim="800000"/>
            <a:headEnd/>
            <a:tailEnd/>
          </a:ln>
        </p:spPr>
        <p:txBody>
          <a:bodyPr wrap="none" anchor="ctr">
            <a:prstTxWarp prst="textNoShape">
              <a:avLst/>
            </a:prstTxWarp>
            <a:spAutoFit/>
          </a:bodyPr>
          <a:lstStyle/>
          <a:p>
            <a:pPr algn="ctr"/>
            <a:r>
              <a:rPr lang="en-US" b="1">
                <a:solidFill>
                  <a:schemeClr val="bg2"/>
                </a:solidFill>
                <a:latin typeface="Times New Roman" charset="0"/>
              </a:rPr>
              <a:t>(2.0x10^8 meters/sec in a fiber)</a:t>
            </a:r>
            <a:endParaRPr lang="en-US">
              <a:solidFill>
                <a:schemeClr val="bg2"/>
              </a:solidFill>
              <a:latin typeface="Times New Roman" charset="0"/>
            </a:endParaRPr>
          </a:p>
        </p:txBody>
      </p:sp>
      <p:graphicFrame>
        <p:nvGraphicFramePr>
          <p:cNvPr id="143396" name="Object 2"/>
          <p:cNvGraphicFramePr>
            <a:graphicFrameLocks noChangeAspect="1"/>
          </p:cNvGraphicFramePr>
          <p:nvPr/>
        </p:nvGraphicFramePr>
        <p:xfrm>
          <a:off x="4164013" y="3436938"/>
          <a:ext cx="2409825" cy="823912"/>
        </p:xfrm>
        <a:graphic>
          <a:graphicData uri="http://schemas.openxmlformats.org/presentationml/2006/ole">
            <mc:AlternateContent xmlns:mc="http://schemas.openxmlformats.org/markup-compatibility/2006">
              <mc:Choice xmlns:v="urn:schemas-microsoft-com:vml" Requires="v">
                <p:oleObj name="Equation" r:id="rId3" imgW="977872" imgH="393926" progId="Equation.3">
                  <p:embed/>
                </p:oleObj>
              </mc:Choice>
              <mc:Fallback>
                <p:oleObj name="Equation" r:id="rId3" imgW="977872" imgH="393926" progId="Equation.3">
                  <p:embed/>
                  <p:pic>
                    <p:nvPicPr>
                      <p:cNvPr id="14339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013" y="3436938"/>
                        <a:ext cx="2409825" cy="823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7587" name="Object 3"/>
          <p:cNvGraphicFramePr>
            <a:graphicFrameLocks noChangeAspect="1"/>
          </p:cNvGraphicFramePr>
          <p:nvPr/>
        </p:nvGraphicFramePr>
        <p:xfrm>
          <a:off x="4143375" y="3206750"/>
          <a:ext cx="112713" cy="214313"/>
        </p:xfrm>
        <a:graphic>
          <a:graphicData uri="http://schemas.openxmlformats.org/presentationml/2006/ole">
            <mc:AlternateContent xmlns:mc="http://schemas.openxmlformats.org/markup-compatibility/2006">
              <mc:Choice xmlns:v="urn:schemas-microsoft-com:vml" Requires="v">
                <p:oleObj name="Equation" r:id="rId5" imgW="114548" imgH="216016" progId="Equation.3">
                  <p:embed/>
                </p:oleObj>
              </mc:Choice>
              <mc:Fallback>
                <p:oleObj name="Equation" r:id="rId5" imgW="114548" imgH="216016" progId="Equation.3">
                  <p:embed/>
                  <p:pic>
                    <p:nvPicPr>
                      <p:cNvPr id="675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5" y="3206750"/>
                        <a:ext cx="112713" cy="2143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43398" name="Text Box 38"/>
          <p:cNvSpPr txBox="1">
            <a:spLocks noChangeArrowheads="1"/>
          </p:cNvSpPr>
          <p:nvPr/>
        </p:nvSpPr>
        <p:spPr bwMode="auto">
          <a:xfrm>
            <a:off x="6421438" y="3586163"/>
            <a:ext cx="1687512" cy="519112"/>
          </a:xfrm>
          <a:prstGeom prst="rect">
            <a:avLst/>
          </a:prstGeom>
          <a:noFill/>
          <a:ln w="12700">
            <a:noFill/>
            <a:miter lim="800000"/>
            <a:headEnd/>
            <a:tailEnd/>
          </a:ln>
        </p:spPr>
        <p:txBody>
          <a:bodyPr wrap="none" anchor="ctr">
            <a:prstTxWarp prst="textNoShape">
              <a:avLst/>
            </a:prstTxWarp>
            <a:spAutoFit/>
          </a:bodyPr>
          <a:lstStyle/>
          <a:p>
            <a:pPr algn="ctr"/>
            <a:r>
              <a:rPr lang="en-US" sz="2800" b="1">
                <a:solidFill>
                  <a:srgbClr val="000099"/>
                </a:solidFill>
                <a:latin typeface="Helvetica" charset="0"/>
              </a:rPr>
              <a:t>0.5 msec</a:t>
            </a:r>
            <a:endParaRPr lang="en-US" sz="2800" b="1">
              <a:latin typeface="Helvetica" charset="0"/>
            </a:endParaRPr>
          </a:p>
        </p:txBody>
      </p:sp>
      <p:graphicFrame>
        <p:nvGraphicFramePr>
          <p:cNvPr id="143399" name="Object 4"/>
          <p:cNvGraphicFramePr>
            <a:graphicFrameLocks noChangeAspect="1"/>
          </p:cNvGraphicFramePr>
          <p:nvPr/>
        </p:nvGraphicFramePr>
        <p:xfrm>
          <a:off x="4349750" y="2630488"/>
          <a:ext cx="2217738" cy="720725"/>
        </p:xfrm>
        <a:graphic>
          <a:graphicData uri="http://schemas.openxmlformats.org/presentationml/2006/ole">
            <mc:AlternateContent xmlns:mc="http://schemas.openxmlformats.org/markup-compatibility/2006">
              <mc:Choice xmlns:v="urn:schemas-microsoft-com:vml" Requires="v">
                <p:oleObj name="Equation" r:id="rId7" imgW="1219068" imgH="393926" progId="Equation.3">
                  <p:embed/>
                </p:oleObj>
              </mc:Choice>
              <mc:Fallback>
                <p:oleObj name="Equation" r:id="rId7" imgW="1219068" imgH="393926" progId="Equation.3">
                  <p:embed/>
                  <p:pic>
                    <p:nvPicPr>
                      <p:cNvPr id="14339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750" y="2630488"/>
                        <a:ext cx="2217738" cy="720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43400" name="Text Box 40"/>
          <p:cNvSpPr txBox="1">
            <a:spLocks noChangeArrowheads="1"/>
          </p:cNvSpPr>
          <p:nvPr/>
        </p:nvSpPr>
        <p:spPr bwMode="auto">
          <a:xfrm>
            <a:off x="6524625" y="2744788"/>
            <a:ext cx="1390650" cy="519112"/>
          </a:xfrm>
          <a:prstGeom prst="rect">
            <a:avLst/>
          </a:prstGeom>
          <a:noFill/>
          <a:ln w="12700">
            <a:noFill/>
            <a:miter lim="800000"/>
            <a:headEnd/>
            <a:tailEnd/>
          </a:ln>
        </p:spPr>
        <p:txBody>
          <a:bodyPr wrap="none" anchor="ctr">
            <a:prstTxWarp prst="textNoShape">
              <a:avLst/>
            </a:prstTxWarp>
            <a:spAutoFit/>
          </a:bodyPr>
          <a:lstStyle/>
          <a:p>
            <a:pPr algn="ctr"/>
            <a:r>
              <a:rPr lang="en-US" sz="2800" b="1">
                <a:solidFill>
                  <a:srgbClr val="000099"/>
                </a:solidFill>
                <a:latin typeface="Helvetica" charset="0"/>
              </a:rPr>
              <a:t>1 msec</a:t>
            </a:r>
            <a:endParaRPr lang="en-US" sz="2800" b="1">
              <a:latin typeface="Helvetica" charset="0"/>
            </a:endParaRPr>
          </a:p>
        </p:txBody>
      </p:sp>
      <p:sp>
        <p:nvSpPr>
          <p:cNvPr id="143401" name="Text Box 41"/>
          <p:cNvSpPr txBox="1">
            <a:spLocks noChangeArrowheads="1"/>
          </p:cNvSpPr>
          <p:nvPr/>
        </p:nvSpPr>
        <p:spPr bwMode="auto">
          <a:xfrm>
            <a:off x="3427413" y="1987550"/>
            <a:ext cx="3997325" cy="519113"/>
          </a:xfrm>
          <a:prstGeom prst="rect">
            <a:avLst/>
          </a:prstGeom>
          <a:noFill/>
          <a:ln w="12700">
            <a:noFill/>
            <a:miter lim="800000"/>
            <a:headEnd/>
            <a:tailEnd/>
          </a:ln>
        </p:spPr>
        <p:txBody>
          <a:bodyPr wrap="none" anchor="ctr">
            <a:prstTxWarp prst="textNoShape">
              <a:avLst/>
            </a:prstTxWarp>
            <a:spAutoFit/>
          </a:bodyPr>
          <a:lstStyle/>
          <a:p>
            <a:pPr algn="ctr"/>
            <a:r>
              <a:rPr lang="en-US" sz="2800" b="1">
                <a:solidFill>
                  <a:srgbClr val="000099"/>
                </a:solidFill>
                <a:latin typeface="Helvetica" charset="0"/>
              </a:rPr>
              <a:t>Waiting time for 2 pkts</a:t>
            </a:r>
            <a:endParaRPr lang="en-US" sz="2800" b="1">
              <a:latin typeface="Helvetica" charset="0"/>
            </a:endParaRPr>
          </a:p>
        </p:txBody>
      </p:sp>
      <p:grpSp>
        <p:nvGrpSpPr>
          <p:cNvPr id="2" name="Group 42"/>
          <p:cNvGrpSpPr>
            <a:grpSpLocks/>
          </p:cNvGrpSpPr>
          <p:nvPr/>
        </p:nvGrpSpPr>
        <p:grpSpPr bwMode="auto">
          <a:xfrm>
            <a:off x="5040313" y="5006975"/>
            <a:ext cx="3041650" cy="361950"/>
            <a:chOff x="3182" y="3155"/>
            <a:chExt cx="1910" cy="228"/>
          </a:xfrm>
        </p:grpSpPr>
        <p:sp>
          <p:nvSpPr>
            <p:cNvPr id="67635" name="Freeform 43"/>
            <p:cNvSpPr>
              <a:spLocks/>
            </p:cNvSpPr>
            <p:nvPr/>
          </p:nvSpPr>
          <p:spPr bwMode="auto">
            <a:xfrm>
              <a:off x="5012" y="3159"/>
              <a:ext cx="80" cy="224"/>
            </a:xfrm>
            <a:custGeom>
              <a:avLst/>
              <a:gdLst>
                <a:gd name="T0" fmla="*/ 0 w 80"/>
                <a:gd name="T1" fmla="*/ 0 h 213"/>
                <a:gd name="T2" fmla="*/ 80 w 80"/>
                <a:gd name="T3" fmla="*/ 0 h 213"/>
                <a:gd name="T4" fmla="*/ 80 w 80"/>
                <a:gd name="T5" fmla="*/ 224 h 213"/>
                <a:gd name="T6" fmla="*/ 2 w 80"/>
                <a:gd name="T7" fmla="*/ 224 h 213"/>
                <a:gd name="T8" fmla="*/ 2 w 80"/>
                <a:gd name="T9" fmla="*/ 0 h 213"/>
                <a:gd name="T10" fmla="*/ 2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solidFill>
              <a:srgbClr val="FF0000"/>
            </a:solidFill>
            <a:ln w="19050">
              <a:noFill/>
              <a:round/>
              <a:headEnd/>
              <a:tailEnd/>
            </a:ln>
          </p:spPr>
          <p:txBody>
            <a:bodyPr>
              <a:prstTxWarp prst="textNoShape">
                <a:avLst/>
              </a:prstTxWarp>
            </a:bodyPr>
            <a:lstStyle/>
            <a:p>
              <a:endParaRPr lang="en-US"/>
            </a:p>
          </p:txBody>
        </p:sp>
        <p:sp>
          <p:nvSpPr>
            <p:cNvPr id="67636" name="Freeform 44"/>
            <p:cNvSpPr>
              <a:spLocks/>
            </p:cNvSpPr>
            <p:nvPr/>
          </p:nvSpPr>
          <p:spPr bwMode="auto">
            <a:xfrm>
              <a:off x="3182" y="3155"/>
              <a:ext cx="852" cy="228"/>
            </a:xfrm>
            <a:custGeom>
              <a:avLst/>
              <a:gdLst>
                <a:gd name="T0" fmla="*/ 0 w 80"/>
                <a:gd name="T1" fmla="*/ 0 h 213"/>
                <a:gd name="T2" fmla="*/ 852 w 80"/>
                <a:gd name="T3" fmla="*/ 0 h 213"/>
                <a:gd name="T4" fmla="*/ 852 w 80"/>
                <a:gd name="T5" fmla="*/ 228 h 213"/>
                <a:gd name="T6" fmla="*/ 21 w 80"/>
                <a:gd name="T7" fmla="*/ 228 h 213"/>
                <a:gd name="T8" fmla="*/ 21 w 80"/>
                <a:gd name="T9" fmla="*/ 0 h 213"/>
                <a:gd name="T10" fmla="*/ 21 w 80"/>
                <a:gd name="T11" fmla="*/ 0 h 213"/>
                <a:gd name="T12" fmla="*/ 0 w 80"/>
                <a:gd name="T13" fmla="*/ 0 h 213"/>
                <a:gd name="T14" fmla="*/ 0 60000 65536"/>
                <a:gd name="T15" fmla="*/ 0 60000 65536"/>
                <a:gd name="T16" fmla="*/ 0 60000 65536"/>
                <a:gd name="T17" fmla="*/ 0 60000 65536"/>
                <a:gd name="T18" fmla="*/ 0 60000 65536"/>
                <a:gd name="T19" fmla="*/ 0 60000 65536"/>
                <a:gd name="T20" fmla="*/ 0 60000 65536"/>
                <a:gd name="T21" fmla="*/ 0 w 80"/>
                <a:gd name="T22" fmla="*/ 0 h 213"/>
                <a:gd name="T23" fmla="*/ 80 w 8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3">
                  <a:moveTo>
                    <a:pt x="0" y="0"/>
                  </a:moveTo>
                  <a:lnTo>
                    <a:pt x="80" y="0"/>
                  </a:lnTo>
                  <a:lnTo>
                    <a:pt x="80" y="213"/>
                  </a:lnTo>
                  <a:lnTo>
                    <a:pt x="2" y="213"/>
                  </a:lnTo>
                  <a:lnTo>
                    <a:pt x="2" y="0"/>
                  </a:lnTo>
                  <a:lnTo>
                    <a:pt x="0" y="0"/>
                  </a:lnTo>
                  <a:close/>
                </a:path>
              </a:pathLst>
            </a:custGeom>
            <a:solidFill>
              <a:schemeClr val="bg1"/>
            </a:solidFill>
            <a:ln w="19050">
              <a:noFill/>
              <a:round/>
              <a:headEnd/>
              <a:tailEnd/>
            </a:ln>
          </p:spPr>
          <p:txBody>
            <a:bodyPr>
              <a:prstTxWarp prst="textNoShape">
                <a:avLst/>
              </a:prstTxWarp>
            </a:bodyPr>
            <a:lstStyle/>
            <a:p>
              <a:endParaRPr lang="en-US"/>
            </a:p>
          </p:txBody>
        </p:sp>
      </p:grpSp>
      <p:sp>
        <p:nvSpPr>
          <p:cNvPr id="67632" name="Rectangle 45"/>
          <p:cNvSpPr>
            <a:spLocks noChangeArrowheads="1"/>
          </p:cNvSpPr>
          <p:nvPr/>
        </p:nvSpPr>
        <p:spPr bwMode="auto">
          <a:xfrm>
            <a:off x="2805113" y="1287463"/>
            <a:ext cx="103187" cy="304800"/>
          </a:xfrm>
          <a:prstGeom prst="rect">
            <a:avLst/>
          </a:prstGeom>
          <a:solidFill>
            <a:srgbClr val="FF0000"/>
          </a:solidFill>
          <a:ln w="12700">
            <a:noFill/>
            <a:miter lim="800000"/>
            <a:headEnd/>
            <a:tailEnd/>
          </a:ln>
        </p:spPr>
        <p:txBody>
          <a:bodyPr wrap="none" anchor="ctr">
            <a:prstTxWarp prst="textNoShape">
              <a:avLst/>
            </a:prstTxWarp>
          </a:bodyPr>
          <a:lstStyle/>
          <a:p>
            <a:endParaRPr lang="en-US"/>
          </a:p>
        </p:txBody>
      </p:sp>
      <p:sp>
        <p:nvSpPr>
          <p:cNvPr id="67633" name="Freeform 46"/>
          <p:cNvSpPr>
            <a:spLocks/>
          </p:cNvSpPr>
          <p:nvPr/>
        </p:nvSpPr>
        <p:spPr bwMode="auto">
          <a:xfrm>
            <a:off x="5105400" y="4670425"/>
            <a:ext cx="3251200" cy="322263"/>
          </a:xfrm>
          <a:custGeom>
            <a:avLst/>
            <a:gdLst>
              <a:gd name="T0" fmla="*/ 0 w 2048"/>
              <a:gd name="T1" fmla="*/ 7938 h 203"/>
              <a:gd name="T2" fmla="*/ 314325 w 2048"/>
              <a:gd name="T3" fmla="*/ 322263 h 203"/>
              <a:gd name="T4" fmla="*/ 2928938 w 2048"/>
              <a:gd name="T5" fmla="*/ 322263 h 203"/>
              <a:gd name="T6" fmla="*/ 3251200 w 2048"/>
              <a:gd name="T7" fmla="*/ 0 h 203"/>
              <a:gd name="T8" fmla="*/ 0 60000 65536"/>
              <a:gd name="T9" fmla="*/ 0 60000 65536"/>
              <a:gd name="T10" fmla="*/ 0 60000 65536"/>
              <a:gd name="T11" fmla="*/ 0 60000 65536"/>
              <a:gd name="T12" fmla="*/ 0 w 2048"/>
              <a:gd name="T13" fmla="*/ 0 h 203"/>
              <a:gd name="T14" fmla="*/ 2048 w 2048"/>
              <a:gd name="T15" fmla="*/ 203 h 203"/>
            </a:gdLst>
            <a:ahLst/>
            <a:cxnLst>
              <a:cxn ang="T8">
                <a:pos x="T0" y="T1"/>
              </a:cxn>
              <a:cxn ang="T9">
                <a:pos x="T2" y="T3"/>
              </a:cxn>
              <a:cxn ang="T10">
                <a:pos x="T4" y="T5"/>
              </a:cxn>
              <a:cxn ang="T11">
                <a:pos x="T6" y="T7"/>
              </a:cxn>
            </a:cxnLst>
            <a:rect l="T12" t="T13" r="T14" b="T15"/>
            <a:pathLst>
              <a:path w="2048" h="203">
                <a:moveTo>
                  <a:pt x="0" y="5"/>
                </a:moveTo>
                <a:lnTo>
                  <a:pt x="198" y="203"/>
                </a:lnTo>
                <a:lnTo>
                  <a:pt x="1845" y="203"/>
                </a:lnTo>
                <a:lnTo>
                  <a:pt x="2048" y="0"/>
                </a:lnTo>
              </a:path>
            </a:pathLst>
          </a:custGeom>
          <a:noFill/>
          <a:ln w="57150">
            <a:solidFill>
              <a:srgbClr val="00FFFF"/>
            </a:solidFill>
            <a:round/>
            <a:headEnd/>
            <a:tailEnd/>
          </a:ln>
        </p:spPr>
        <p:txBody>
          <a:bodyPr>
            <a:prstTxWarp prst="textNoShape">
              <a:avLst/>
            </a:prstTxWarp>
          </a:bodyPr>
          <a:lstStyle/>
          <a:p>
            <a:endParaRPr lang="en-US"/>
          </a:p>
        </p:txBody>
      </p:sp>
      <p:sp>
        <p:nvSpPr>
          <p:cNvPr id="67634" name="Freeform 47"/>
          <p:cNvSpPr>
            <a:spLocks/>
          </p:cNvSpPr>
          <p:nvPr/>
        </p:nvSpPr>
        <p:spPr bwMode="auto">
          <a:xfrm>
            <a:off x="5114925" y="5383213"/>
            <a:ext cx="3235325" cy="314325"/>
          </a:xfrm>
          <a:custGeom>
            <a:avLst/>
            <a:gdLst>
              <a:gd name="T0" fmla="*/ 3235325 w 2038"/>
              <a:gd name="T1" fmla="*/ 306388 h 198"/>
              <a:gd name="T2" fmla="*/ 2928938 w 2038"/>
              <a:gd name="T3" fmla="*/ 0 h 198"/>
              <a:gd name="T4" fmla="*/ 314325 w 2038"/>
              <a:gd name="T5" fmla="*/ 0 h 198"/>
              <a:gd name="T6" fmla="*/ 0 w 2038"/>
              <a:gd name="T7" fmla="*/ 314325 h 198"/>
              <a:gd name="T8" fmla="*/ 0 60000 65536"/>
              <a:gd name="T9" fmla="*/ 0 60000 65536"/>
              <a:gd name="T10" fmla="*/ 0 60000 65536"/>
              <a:gd name="T11" fmla="*/ 0 60000 65536"/>
              <a:gd name="T12" fmla="*/ 0 w 2038"/>
              <a:gd name="T13" fmla="*/ 0 h 198"/>
              <a:gd name="T14" fmla="*/ 2038 w 2038"/>
              <a:gd name="T15" fmla="*/ 198 h 198"/>
            </a:gdLst>
            <a:ahLst/>
            <a:cxnLst>
              <a:cxn ang="T8">
                <a:pos x="T0" y="T1"/>
              </a:cxn>
              <a:cxn ang="T9">
                <a:pos x="T2" y="T3"/>
              </a:cxn>
              <a:cxn ang="T10">
                <a:pos x="T4" y="T5"/>
              </a:cxn>
              <a:cxn ang="T11">
                <a:pos x="T6" y="T7"/>
              </a:cxn>
            </a:cxnLst>
            <a:rect l="T12" t="T13" r="T14" b="T15"/>
            <a:pathLst>
              <a:path w="2038" h="198">
                <a:moveTo>
                  <a:pt x="2038" y="193"/>
                </a:moveTo>
                <a:lnTo>
                  <a:pt x="1845" y="0"/>
                </a:lnTo>
                <a:lnTo>
                  <a:pt x="198" y="0"/>
                </a:lnTo>
                <a:lnTo>
                  <a:pt x="0" y="198"/>
                </a:lnTo>
              </a:path>
            </a:pathLst>
          </a:custGeom>
          <a:noFill/>
          <a:ln w="57150">
            <a:solidFill>
              <a:srgbClr val="00FFFF"/>
            </a:solidFill>
            <a:round/>
            <a:headEnd/>
            <a:tailEnd/>
          </a:ln>
        </p:spPr>
        <p:txBody>
          <a:bodyPr>
            <a:prstTxWarp prst="textNoShape">
              <a:avLst/>
            </a:prstTxWarp>
          </a:bodyPr>
          <a:lstStyle/>
          <a:p>
            <a:endParaRPr lang="en-US"/>
          </a:p>
        </p:txBody>
      </p:sp>
      <p:graphicFrame>
        <p:nvGraphicFramePr>
          <p:cNvPr id="143408" name="Object 5"/>
          <p:cNvGraphicFramePr>
            <a:graphicFrameLocks noChangeAspect="1"/>
          </p:cNvGraphicFramePr>
          <p:nvPr/>
        </p:nvGraphicFramePr>
        <p:xfrm>
          <a:off x="3924300" y="1279525"/>
          <a:ext cx="4562475" cy="436563"/>
        </p:xfrm>
        <a:graphic>
          <a:graphicData uri="http://schemas.openxmlformats.org/presentationml/2006/ole">
            <mc:AlternateContent xmlns:mc="http://schemas.openxmlformats.org/markup-compatibility/2006">
              <mc:Choice xmlns:v="urn:schemas-microsoft-com:vml" Requires="v">
                <p:oleObj name="Equation" r:id="rId9" imgW="1841897" imgH="178197" progId="Equation.3">
                  <p:embed/>
                </p:oleObj>
              </mc:Choice>
              <mc:Fallback>
                <p:oleObj name="Equation" r:id="rId9" imgW="1841897" imgH="178197" progId="Equation.3">
                  <p:embed/>
                  <p:pic>
                    <p:nvPicPr>
                      <p:cNvPr id="14340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1279525"/>
                        <a:ext cx="4562475" cy="436563"/>
                      </a:xfrm>
                      <a:prstGeom prst="rect">
                        <a:avLst/>
                      </a:prstGeom>
                      <a:solidFill>
                        <a:schemeClr val="bg1"/>
                      </a:solidFill>
                      <a:ln w="19050">
                        <a:solidFill>
                          <a:srgbClr val="FF0000"/>
                        </a:solidFill>
                        <a:miter lim="800000"/>
                        <a:headEnd/>
                        <a:tailEnd/>
                      </a:ln>
                    </p:spPr>
                  </p:pic>
                </p:oleObj>
              </mc:Fallback>
            </mc:AlternateContent>
          </a:graphicData>
        </a:graphic>
      </p:graphicFrame>
      <p:sp>
        <p:nvSpPr>
          <p:cNvPr id="4" name="Footer Placeholder 4">
            <a:extLst>
              <a:ext uri="{FF2B5EF4-FFF2-40B4-BE49-F238E27FC236}">
                <a16:creationId xmlns:a16="http://schemas.microsoft.com/office/drawing/2014/main" id="{AEBC49CB-2A5D-B99F-FCCA-C36B1776CF1A}"/>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284601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3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3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33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34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8" grpId="0" autoUpdateAnimBg="0"/>
      <p:bldP spid="143400" grpId="0" autoUpdateAnimBg="0"/>
      <p:bldP spid="14340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0E5CB7C-55EA-A3B1-552F-B8120AB45FE7}"/>
              </a:ext>
            </a:extLst>
          </p:cNvPr>
          <p:cNvSpPr>
            <a:spLocks noGrp="1"/>
          </p:cNvSpPr>
          <p:nvPr>
            <p:ph type="ftr" sz="quarter" idx="11"/>
          </p:nvPr>
        </p:nvSpPr>
        <p:spPr/>
        <p:txBody>
          <a:bodyPr/>
          <a:lstStyle/>
          <a:p>
            <a:pPr>
              <a:defRPr/>
            </a:pPr>
            <a:r>
              <a:rPr lang="nl-NL" dirty="0"/>
              <a:t>CS118 - Winter 2025</a:t>
            </a:r>
            <a:endParaRPr lang="en-US" dirty="0"/>
          </a:p>
        </p:txBody>
      </p:sp>
      <p:sp>
        <p:nvSpPr>
          <p:cNvPr id="5" name="Slide Number Placeholder 4">
            <a:extLst>
              <a:ext uri="{FF2B5EF4-FFF2-40B4-BE49-F238E27FC236}">
                <a16:creationId xmlns:a16="http://schemas.microsoft.com/office/drawing/2014/main" id="{A9769EC9-7AF8-CE29-7B91-A9C495B8126D}"/>
              </a:ext>
            </a:extLst>
          </p:cNvPr>
          <p:cNvSpPr>
            <a:spLocks noGrp="1"/>
          </p:cNvSpPr>
          <p:nvPr>
            <p:ph type="sldNum" sz="quarter" idx="12"/>
          </p:nvPr>
        </p:nvSpPr>
        <p:spPr/>
        <p:txBody>
          <a:bodyPr/>
          <a:lstStyle/>
          <a:p>
            <a:pPr>
              <a:defRPr/>
            </a:pPr>
            <a:fld id="{5839C53E-9712-814C-9BC8-2C6C5C482B7D}" type="slidenum">
              <a:rPr lang="en-US" smtClean="0"/>
              <a:pPr>
                <a:defRPr/>
              </a:pPr>
              <a:t>3</a:t>
            </a:fld>
            <a:endParaRPr lang="en-US" dirty="0"/>
          </a:p>
        </p:txBody>
      </p:sp>
      <p:pic>
        <p:nvPicPr>
          <p:cNvPr id="7" name="Content Placeholder 6">
            <a:extLst>
              <a:ext uri="{FF2B5EF4-FFF2-40B4-BE49-F238E27FC236}">
                <a16:creationId xmlns:a16="http://schemas.microsoft.com/office/drawing/2014/main" id="{9261B24D-C778-D8F0-231A-A4116E534701}"/>
              </a:ext>
            </a:extLst>
          </p:cNvPr>
          <p:cNvPicPr>
            <a:picLocks noGrp="1" noChangeAspect="1"/>
          </p:cNvPicPr>
          <p:nvPr>
            <p:ph idx="4294967295"/>
          </p:nvPr>
        </p:nvPicPr>
        <p:blipFill>
          <a:blip r:embed="rId2"/>
          <a:stretch>
            <a:fillRect/>
          </a:stretch>
        </p:blipFill>
        <p:spPr>
          <a:xfrm>
            <a:off x="0" y="0"/>
            <a:ext cx="5292725" cy="6637338"/>
          </a:xfrm>
        </p:spPr>
      </p:pic>
      <p:pic>
        <p:nvPicPr>
          <p:cNvPr id="10" name="Picture 9">
            <a:extLst>
              <a:ext uri="{FF2B5EF4-FFF2-40B4-BE49-F238E27FC236}">
                <a16:creationId xmlns:a16="http://schemas.microsoft.com/office/drawing/2014/main" id="{5793FC5D-373E-750B-1DEE-D28F5C5EB35B}"/>
              </a:ext>
            </a:extLst>
          </p:cNvPr>
          <p:cNvPicPr>
            <a:picLocks noChangeAspect="1"/>
          </p:cNvPicPr>
          <p:nvPr/>
        </p:nvPicPr>
        <p:blipFill>
          <a:blip r:embed="rId3"/>
          <a:stretch>
            <a:fillRect/>
          </a:stretch>
        </p:blipFill>
        <p:spPr>
          <a:xfrm>
            <a:off x="4990299" y="253999"/>
            <a:ext cx="4246033" cy="5325533"/>
          </a:xfrm>
          <a:prstGeom prst="rect">
            <a:avLst/>
          </a:prstGeom>
        </p:spPr>
      </p:pic>
    </p:spTree>
    <p:extLst>
      <p:ext uri="{BB962C8B-B14F-4D97-AF65-F5344CB8AC3E}">
        <p14:creationId xmlns:p14="http://schemas.microsoft.com/office/powerpoint/2010/main" val="197323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p:cNvSpPr>
            <a:spLocks noGrp="1" noChangeArrowheads="1"/>
          </p:cNvSpPr>
          <p:nvPr>
            <p:ph type="title"/>
          </p:nvPr>
        </p:nvSpPr>
        <p:spPr/>
        <p:txBody>
          <a:bodyPr>
            <a:normAutofit/>
          </a:bodyPr>
          <a:lstStyle/>
          <a:p>
            <a:r>
              <a:rPr lang="en-US" dirty="0"/>
              <a:t>Transmission vs. propagation delay</a:t>
            </a:r>
          </a:p>
        </p:txBody>
      </p:sp>
      <p:sp>
        <p:nvSpPr>
          <p:cNvPr id="75781"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FDA871E-D828-074A-BCD5-464A7CAE7B20}" type="slidenum">
              <a:rPr kumimoji="0" lang="en-US" sz="1000" b="0" i="0" u="none" strike="noStrike" kern="1200" cap="none" spc="0" normalizeH="0" baseline="0" noProof="0" smtClean="0">
                <a:ln>
                  <a:noFill/>
                </a:ln>
                <a:solidFill>
                  <a:srgbClr val="000000"/>
                </a:solidFill>
                <a:effectLst/>
                <a:uLnTx/>
                <a:uFillTx/>
                <a:latin typeface="Arial" charset="0"/>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5" name="Line 8"/>
          <p:cNvSpPr>
            <a:spLocks noChangeShapeType="1"/>
          </p:cNvSpPr>
          <p:nvPr/>
        </p:nvSpPr>
        <p:spPr bwMode="auto">
          <a:xfrm>
            <a:off x="3991231" y="5707173"/>
            <a:ext cx="3232150" cy="0"/>
          </a:xfrm>
          <a:prstGeom prst="line">
            <a:avLst/>
          </a:prstGeom>
          <a:noFill/>
          <a:ln w="38100">
            <a:solidFill>
              <a:srgbClr val="FF0000"/>
            </a:solidFill>
            <a:round/>
            <a:headEnd/>
            <a:tailEnd type="triangle" w="med" len="me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6" name="Line 9"/>
          <p:cNvSpPr>
            <a:spLocks noChangeShapeType="1"/>
          </p:cNvSpPr>
          <p:nvPr/>
        </p:nvSpPr>
        <p:spPr bwMode="auto">
          <a:xfrm>
            <a:off x="3834386" y="3544119"/>
            <a:ext cx="0" cy="520700"/>
          </a:xfrm>
          <a:prstGeom prst="line">
            <a:avLst/>
          </a:prstGeom>
          <a:noFill/>
          <a:ln w="19050">
            <a:solidFill>
              <a:schemeClr val="accent2"/>
            </a:solidFill>
            <a:round/>
            <a:headEnd type="triangle" w="med" len="med"/>
            <a:tailEnd type="triangle" w="med" len="me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7" name="Text Box 10"/>
          <p:cNvSpPr txBox="1">
            <a:spLocks noChangeArrowheads="1"/>
          </p:cNvSpPr>
          <p:nvPr/>
        </p:nvSpPr>
        <p:spPr bwMode="auto">
          <a:xfrm>
            <a:off x="1515426" y="2894322"/>
            <a:ext cx="1826141" cy="523220"/>
          </a:xfrm>
          <a:prstGeom prst="rect">
            <a:avLst/>
          </a:prstGeom>
          <a:noFill/>
          <a:ln w="12700">
            <a:noFill/>
            <a:miter lim="800000"/>
            <a:headEnd/>
            <a:tailEnd/>
          </a:ln>
        </p:spPr>
        <p:txBody>
          <a:bodyPr wrap="none" anchor="ctr">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ＭＳ Ｐゴシック" charset="-128"/>
              </a:rPr>
              <a:t>bandwidth</a:t>
            </a:r>
            <a:endParaRPr kumimoji="0" lang="en-US" sz="16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8" name="Text Box 11"/>
          <p:cNvSpPr txBox="1">
            <a:spLocks noChangeArrowheads="1"/>
          </p:cNvSpPr>
          <p:nvPr/>
        </p:nvSpPr>
        <p:spPr bwMode="auto">
          <a:xfrm>
            <a:off x="7206236" y="5454834"/>
            <a:ext cx="915987" cy="519113"/>
          </a:xfrm>
          <a:prstGeom prst="rect">
            <a:avLst/>
          </a:prstGeom>
          <a:noFill/>
          <a:ln w="12700">
            <a:noFill/>
            <a:miter lim="800000"/>
            <a:headEnd/>
            <a:tailEnd/>
          </a:ln>
        </p:spPr>
        <p:txBody>
          <a:bodyPr wrap="none" anchor="ctr">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Helvetica" charset="0"/>
                <a:ea typeface="ＭＳ Ｐゴシック" charset="-128"/>
              </a:rPr>
              <a:t>time</a:t>
            </a:r>
          </a:p>
        </p:txBody>
      </p:sp>
      <p:sp>
        <p:nvSpPr>
          <p:cNvPr id="75791" name="Line 14"/>
          <p:cNvSpPr>
            <a:spLocks noChangeShapeType="1"/>
          </p:cNvSpPr>
          <p:nvPr/>
        </p:nvSpPr>
        <p:spPr bwMode="auto">
          <a:xfrm>
            <a:off x="3818511" y="4492809"/>
            <a:ext cx="3175" cy="1003300"/>
          </a:xfrm>
          <a:prstGeom prst="line">
            <a:avLst/>
          </a:prstGeom>
          <a:noFill/>
          <a:ln w="19050">
            <a:solidFill>
              <a:schemeClr val="accent2"/>
            </a:solidFill>
            <a:round/>
            <a:headEnd type="triangle" w="med" len="med"/>
            <a:tailEnd type="triangle" w="med" len="me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2" name="Oval 15"/>
          <p:cNvSpPr>
            <a:spLocks noChangeArrowheads="1"/>
          </p:cNvSpPr>
          <p:nvPr/>
        </p:nvSpPr>
        <p:spPr bwMode="auto">
          <a:xfrm>
            <a:off x="3868993" y="4495032"/>
            <a:ext cx="203200" cy="952500"/>
          </a:xfrm>
          <a:prstGeom prst="ellips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3" name="Oval 16"/>
          <p:cNvSpPr>
            <a:spLocks noChangeArrowheads="1"/>
          </p:cNvSpPr>
          <p:nvPr/>
        </p:nvSpPr>
        <p:spPr bwMode="auto">
          <a:xfrm>
            <a:off x="3892806" y="3507607"/>
            <a:ext cx="138112" cy="538162"/>
          </a:xfrm>
          <a:prstGeom prst="ellips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4" name="Text Box 17"/>
          <p:cNvSpPr txBox="1">
            <a:spLocks noChangeArrowheads="1"/>
          </p:cNvSpPr>
          <p:nvPr/>
        </p:nvSpPr>
        <p:spPr bwMode="auto">
          <a:xfrm>
            <a:off x="3770965" y="3011092"/>
            <a:ext cx="1143262" cy="461665"/>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1Mbps</a:t>
            </a:r>
          </a:p>
        </p:txBody>
      </p:sp>
      <p:sp>
        <p:nvSpPr>
          <p:cNvPr id="75796" name="Oval 19"/>
          <p:cNvSpPr>
            <a:spLocks noChangeArrowheads="1"/>
          </p:cNvSpPr>
          <p:nvPr/>
        </p:nvSpPr>
        <p:spPr bwMode="auto">
          <a:xfrm>
            <a:off x="8110793" y="3506019"/>
            <a:ext cx="180975" cy="542925"/>
          </a:xfrm>
          <a:prstGeom prst="ellips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7" name="Oval 20"/>
          <p:cNvSpPr>
            <a:spLocks noChangeArrowheads="1"/>
          </p:cNvSpPr>
          <p:nvPr/>
        </p:nvSpPr>
        <p:spPr bwMode="auto">
          <a:xfrm>
            <a:off x="8056818" y="4502969"/>
            <a:ext cx="282575" cy="941388"/>
          </a:xfrm>
          <a:prstGeom prst="ellipse">
            <a:avLst/>
          </a:prstGeom>
          <a:noFill/>
          <a:ln w="57150">
            <a:solidFill>
              <a:schemeClr val="tx1"/>
            </a:solidFill>
            <a:round/>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ＭＳ Ｐゴシック" charset="-128"/>
            </a:endParaRPr>
          </a:p>
        </p:txBody>
      </p:sp>
      <p:sp>
        <p:nvSpPr>
          <p:cNvPr id="75798" name="Rectangle 21"/>
          <p:cNvSpPr>
            <a:spLocks noChangeArrowheads="1"/>
          </p:cNvSpPr>
          <p:nvPr/>
        </p:nvSpPr>
        <p:spPr bwMode="auto">
          <a:xfrm>
            <a:off x="7967918" y="3540944"/>
            <a:ext cx="225425" cy="473075"/>
          </a:xfrm>
          <a:prstGeom prst="rect">
            <a:avLst/>
          </a:prstGeom>
          <a:solidFill>
            <a:schemeClr val="bg1"/>
          </a:solidFill>
          <a:ln w="9525">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9" name="Rectangle 22"/>
          <p:cNvSpPr>
            <a:spLocks noChangeArrowheads="1"/>
          </p:cNvSpPr>
          <p:nvPr/>
        </p:nvSpPr>
        <p:spPr bwMode="auto">
          <a:xfrm>
            <a:off x="8001256" y="4529957"/>
            <a:ext cx="185737" cy="879475"/>
          </a:xfrm>
          <a:prstGeom prst="rect">
            <a:avLst/>
          </a:prstGeom>
          <a:solidFill>
            <a:schemeClr val="bg1"/>
          </a:solidFill>
          <a:ln w="9525">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810" name="Rectangle 40"/>
          <p:cNvSpPr>
            <a:spLocks noChangeArrowheads="1"/>
          </p:cNvSpPr>
          <p:nvPr/>
        </p:nvSpPr>
        <p:spPr bwMode="auto">
          <a:xfrm>
            <a:off x="4034424" y="4523413"/>
            <a:ext cx="963034" cy="881063"/>
          </a:xfrm>
          <a:prstGeom prst="rect">
            <a:avLst/>
          </a:prstGeom>
          <a:solidFill>
            <a:schemeClr val="accent6">
              <a:lumMod val="40000"/>
              <a:lumOff val="60000"/>
            </a:schemeClr>
          </a:solidFill>
          <a:ln w="12700">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811" name="Rectangle 41"/>
          <p:cNvSpPr>
            <a:spLocks noChangeArrowheads="1"/>
          </p:cNvSpPr>
          <p:nvPr/>
        </p:nvSpPr>
        <p:spPr bwMode="auto">
          <a:xfrm>
            <a:off x="4038856" y="3509829"/>
            <a:ext cx="942975" cy="511175"/>
          </a:xfrm>
          <a:prstGeom prst="rect">
            <a:avLst/>
          </a:prstGeom>
          <a:solidFill>
            <a:schemeClr val="accent6">
              <a:lumMod val="40000"/>
              <a:lumOff val="60000"/>
            </a:schemeClr>
          </a:solidFill>
          <a:ln w="12700">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grpSp>
        <p:nvGrpSpPr>
          <p:cNvPr id="6" name="Group 42"/>
          <p:cNvGrpSpPr>
            <a:grpSpLocks/>
          </p:cNvGrpSpPr>
          <p:nvPr/>
        </p:nvGrpSpPr>
        <p:grpSpPr bwMode="auto">
          <a:xfrm>
            <a:off x="4035626" y="3508625"/>
            <a:ext cx="1946276" cy="1914526"/>
            <a:chOff x="2123" y="1086"/>
            <a:chExt cx="1226" cy="1206"/>
          </a:xfrm>
        </p:grpSpPr>
        <p:sp>
          <p:nvSpPr>
            <p:cNvPr id="75808" name="Rectangle 45"/>
            <p:cNvSpPr>
              <a:spLocks noChangeArrowheads="1"/>
            </p:cNvSpPr>
            <p:nvPr/>
          </p:nvSpPr>
          <p:spPr bwMode="auto">
            <a:xfrm>
              <a:off x="2123" y="1086"/>
              <a:ext cx="1223" cy="333"/>
            </a:xfrm>
            <a:prstGeom prst="rect">
              <a:avLst/>
            </a:prstGeom>
            <a:solidFill>
              <a:schemeClr val="accent6">
                <a:lumMod val="40000"/>
                <a:lumOff val="60000"/>
              </a:schemeClr>
            </a:solidFill>
            <a:ln w="12700">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806" name="Rectangle 43"/>
            <p:cNvSpPr>
              <a:spLocks noChangeArrowheads="1"/>
            </p:cNvSpPr>
            <p:nvPr/>
          </p:nvSpPr>
          <p:spPr bwMode="auto">
            <a:xfrm>
              <a:off x="2734" y="1734"/>
              <a:ext cx="615" cy="558"/>
            </a:xfrm>
            <a:prstGeom prst="rect">
              <a:avLst/>
            </a:prstGeom>
            <a:solidFill>
              <a:schemeClr val="accent6">
                <a:lumMod val="40000"/>
                <a:lumOff val="60000"/>
              </a:schemeClr>
            </a:solidFill>
            <a:ln w="12700">
              <a:no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grpSp>
      <p:sp>
        <p:nvSpPr>
          <p:cNvPr id="151598" name="Line 46"/>
          <p:cNvSpPr>
            <a:spLocks noChangeShapeType="1"/>
          </p:cNvSpPr>
          <p:nvPr/>
        </p:nvSpPr>
        <p:spPr bwMode="auto">
          <a:xfrm>
            <a:off x="5989893" y="3282182"/>
            <a:ext cx="0" cy="2400300"/>
          </a:xfrm>
          <a:prstGeom prst="line">
            <a:avLst/>
          </a:prstGeom>
          <a:noFill/>
          <a:ln w="38100" cap="rnd">
            <a:solidFill>
              <a:srgbClr val="800040"/>
            </a:solidFill>
            <a:prstDash val="sysDot"/>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51" name="Rectangle 43"/>
          <p:cNvSpPr>
            <a:spLocks noChangeArrowheads="1"/>
          </p:cNvSpPr>
          <p:nvPr/>
        </p:nvSpPr>
        <p:spPr bwMode="auto">
          <a:xfrm>
            <a:off x="723900" y="3794028"/>
            <a:ext cx="825170" cy="881063"/>
          </a:xfrm>
          <a:prstGeom prst="rect">
            <a:avLst/>
          </a:prstGeom>
          <a:solidFill>
            <a:schemeClr val="accent6">
              <a:lumMod val="40000"/>
              <a:lumOff val="60000"/>
            </a:schemeClr>
          </a:solidFill>
          <a:ln w="12700">
            <a:solidFill>
              <a:srgbClr val="0000CC"/>
            </a:solidFill>
            <a:miter lim="800000"/>
            <a:headEnd/>
            <a:tailEnd/>
          </a:ln>
        </p:spPr>
        <p:txBody>
          <a:bodyPr wrap="square" anchor="ctr">
            <a:prstTxWarp prst="textNoShape">
              <a:avLst/>
            </a:prstTxWarp>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128"/>
              </a:rPr>
              <a:t>1000 bits to send</a:t>
            </a:r>
          </a:p>
        </p:txBody>
      </p:sp>
      <p:sp>
        <p:nvSpPr>
          <p:cNvPr id="5" name="TextBox 4"/>
          <p:cNvSpPr txBox="1"/>
          <p:nvPr/>
        </p:nvSpPr>
        <p:spPr>
          <a:xfrm>
            <a:off x="4681629" y="5432636"/>
            <a:ext cx="743413"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rPr>
              <a:t>0.5ms</a:t>
            </a:r>
          </a:p>
        </p:txBody>
      </p:sp>
      <p:sp>
        <p:nvSpPr>
          <p:cNvPr id="55" name="TextBox 54"/>
          <p:cNvSpPr txBox="1"/>
          <p:nvPr/>
        </p:nvSpPr>
        <p:spPr>
          <a:xfrm>
            <a:off x="5676925" y="5427704"/>
            <a:ext cx="572292"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rPr>
              <a:t>1ms</a:t>
            </a:r>
          </a:p>
        </p:txBody>
      </p:sp>
      <p:sp>
        <p:nvSpPr>
          <p:cNvPr id="75783" name="Line 6"/>
          <p:cNvSpPr>
            <a:spLocks noChangeShapeType="1"/>
          </p:cNvSpPr>
          <p:nvPr/>
        </p:nvSpPr>
        <p:spPr bwMode="auto">
          <a:xfrm>
            <a:off x="3970593" y="3506019"/>
            <a:ext cx="4216400" cy="0"/>
          </a:xfrm>
          <a:prstGeom prst="lin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4" name="Line 7"/>
          <p:cNvSpPr>
            <a:spLocks noChangeShapeType="1"/>
          </p:cNvSpPr>
          <p:nvPr/>
        </p:nvSpPr>
        <p:spPr bwMode="auto">
          <a:xfrm>
            <a:off x="4000756" y="4044182"/>
            <a:ext cx="4195762" cy="0"/>
          </a:xfrm>
          <a:prstGeom prst="lin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89" name="Line 12"/>
          <p:cNvSpPr>
            <a:spLocks noChangeShapeType="1"/>
          </p:cNvSpPr>
          <p:nvPr/>
        </p:nvSpPr>
        <p:spPr bwMode="auto">
          <a:xfrm>
            <a:off x="3981706" y="4510082"/>
            <a:ext cx="4222750" cy="0"/>
          </a:xfrm>
          <a:prstGeom prst="lin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75790" name="Line 13"/>
          <p:cNvSpPr>
            <a:spLocks noChangeShapeType="1"/>
          </p:cNvSpPr>
          <p:nvPr/>
        </p:nvSpPr>
        <p:spPr bwMode="auto">
          <a:xfrm>
            <a:off x="3962656" y="5439594"/>
            <a:ext cx="4221162" cy="0"/>
          </a:xfrm>
          <a:prstGeom prst="line">
            <a:avLst/>
          </a:prstGeom>
          <a:noFill/>
          <a:ln w="57150">
            <a:solidFill>
              <a:schemeClr val="tx1"/>
            </a:solidFill>
            <a:round/>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128"/>
            </a:endParaRPr>
          </a:p>
        </p:txBody>
      </p:sp>
      <p:grpSp>
        <p:nvGrpSpPr>
          <p:cNvPr id="10" name="Group 9">
            <a:extLst>
              <a:ext uri="{FF2B5EF4-FFF2-40B4-BE49-F238E27FC236}">
                <a16:creationId xmlns:a16="http://schemas.microsoft.com/office/drawing/2014/main" id="{CCA6E02F-531F-5945-A2C8-8956B06632E1}"/>
              </a:ext>
            </a:extLst>
          </p:cNvPr>
          <p:cNvGrpSpPr/>
          <p:nvPr/>
        </p:nvGrpSpPr>
        <p:grpSpPr>
          <a:xfrm>
            <a:off x="1666405" y="3792979"/>
            <a:ext cx="2103912" cy="1282535"/>
            <a:chOff x="1613065" y="4524499"/>
            <a:chExt cx="2103912" cy="1282535"/>
          </a:xfrm>
        </p:grpSpPr>
        <p:cxnSp>
          <p:nvCxnSpPr>
            <p:cNvPr id="3" name="Straight Arrow Connector 2">
              <a:extLst>
                <a:ext uri="{FF2B5EF4-FFF2-40B4-BE49-F238E27FC236}">
                  <a16:creationId xmlns:a16="http://schemas.microsoft.com/office/drawing/2014/main" id="{A2AA5F78-ABF9-E144-9322-9F8C6425E6E7}"/>
                </a:ext>
              </a:extLst>
            </p:cNvPr>
            <p:cNvCxnSpPr/>
            <p:nvPr/>
          </p:nvCxnSpPr>
          <p:spPr bwMode="auto">
            <a:xfrm flipV="1">
              <a:off x="1615044" y="4524499"/>
              <a:ext cx="2101933" cy="391885"/>
            </a:xfrm>
            <a:prstGeom prst="straightConnector1">
              <a:avLst/>
            </a:prstGeom>
            <a:noFill/>
            <a:ln w="57150" cap="flat" cmpd="sng" algn="ctr">
              <a:solidFill>
                <a:schemeClr val="accent6">
                  <a:lumMod val="20000"/>
                  <a:lumOff val="80000"/>
                </a:schemeClr>
              </a:solidFill>
              <a:prstDash val="solid"/>
              <a:round/>
              <a:headEnd type="none" w="med" len="med"/>
              <a:tailEnd type="stealth" w="lg" len="lg"/>
            </a:ln>
            <a:effectLst/>
          </p:spPr>
        </p:cxnSp>
        <p:cxnSp>
          <p:nvCxnSpPr>
            <p:cNvPr id="44" name="Straight Arrow Connector 43">
              <a:extLst>
                <a:ext uri="{FF2B5EF4-FFF2-40B4-BE49-F238E27FC236}">
                  <a16:creationId xmlns:a16="http://schemas.microsoft.com/office/drawing/2014/main" id="{DB6A5B28-C49E-B546-AC61-D980287D9FDA}"/>
                </a:ext>
              </a:extLst>
            </p:cNvPr>
            <p:cNvCxnSpPr>
              <a:cxnSpLocks/>
            </p:cNvCxnSpPr>
            <p:nvPr/>
          </p:nvCxnSpPr>
          <p:spPr bwMode="auto">
            <a:xfrm>
              <a:off x="1613065" y="5140036"/>
              <a:ext cx="2092036" cy="666998"/>
            </a:xfrm>
            <a:prstGeom prst="straightConnector1">
              <a:avLst/>
            </a:prstGeom>
            <a:noFill/>
            <a:ln w="57150" cap="flat" cmpd="sng" algn="ctr">
              <a:solidFill>
                <a:schemeClr val="accent6">
                  <a:lumMod val="20000"/>
                  <a:lumOff val="80000"/>
                </a:schemeClr>
              </a:solidFill>
              <a:prstDash val="solid"/>
              <a:round/>
              <a:headEnd type="none" w="med" len="med"/>
              <a:tailEnd type="stealth" w="lg" len="lg"/>
            </a:ln>
            <a:effectLst/>
          </p:spPr>
        </p:cxnSp>
      </p:grpSp>
      <p:sp>
        <p:nvSpPr>
          <p:cNvPr id="52" name="Rectangle 51"/>
          <p:cNvSpPr/>
          <p:nvPr/>
        </p:nvSpPr>
        <p:spPr bwMode="auto">
          <a:xfrm>
            <a:off x="4051924" y="4544979"/>
            <a:ext cx="931793" cy="88310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65" charset="0"/>
              <a:ea typeface="ＭＳ Ｐゴシック" charset="-128"/>
            </a:endParaRPr>
          </a:p>
        </p:txBody>
      </p:sp>
      <p:sp>
        <p:nvSpPr>
          <p:cNvPr id="47" name="Rectangle 70">
            <a:extLst>
              <a:ext uri="{FF2B5EF4-FFF2-40B4-BE49-F238E27FC236}">
                <a16:creationId xmlns:a16="http://schemas.microsoft.com/office/drawing/2014/main" id="{6AFDB443-2C8F-FD4D-BD17-67045B4AD867}"/>
              </a:ext>
            </a:extLst>
          </p:cNvPr>
          <p:cNvSpPr>
            <a:spLocks noChangeArrowheads="1"/>
          </p:cNvSpPr>
          <p:nvPr/>
        </p:nvSpPr>
        <p:spPr bwMode="auto">
          <a:xfrm>
            <a:off x="4584358" y="919499"/>
            <a:ext cx="4383439" cy="3014662"/>
          </a:xfrm>
          <a:prstGeom prst="rect">
            <a:avLst/>
          </a:prstGeom>
          <a:noFill/>
          <a:ln w="9525">
            <a:noFill/>
            <a:miter lim="800000"/>
            <a:headEnd/>
            <a:tailEnd/>
          </a:ln>
        </p:spPr>
        <p:txBody>
          <a:bodyPr>
            <a:prstTxWarp prst="textNoShape">
              <a:avLst/>
            </a:prstTxWarp>
          </a:bodyPr>
          <a:lstStyle/>
          <a:p>
            <a:pPr marL="0" marR="0" lvl="0" indent="0" algn="l" defTabSz="914400" rtl="0" eaLnBrk="0" fontAlgn="base" latinLnBrk="0" hangingPunct="0">
              <a:lnSpc>
                <a:spcPct val="110000"/>
              </a:lnSpc>
              <a:spcBef>
                <a:spcPts val="600"/>
              </a:spcBef>
              <a:spcAft>
                <a:spcPct val="0"/>
              </a:spcAft>
              <a:buClrTx/>
              <a:buSzTx/>
              <a:buFontTx/>
              <a:buNone/>
              <a:tabLst/>
              <a:defRPr/>
            </a:pPr>
            <a:r>
              <a:rPr kumimoji="0" lang="en-US" sz="2400" b="0" i="0" u="none" strike="noStrike" kern="1200" cap="none" spc="0" normalizeH="0" baseline="0" noProof="0" dirty="0">
                <a:ln>
                  <a:noFill/>
                </a:ln>
                <a:solidFill>
                  <a:srgbClr val="0029E7"/>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Propagation: d / s</a:t>
            </a:r>
          </a:p>
          <a:p>
            <a:pPr marL="457200" marR="0" lvl="1" indent="-45720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d = length of a physical link</a:t>
            </a:r>
          </a:p>
          <a:p>
            <a:pPr marL="457200" marR="0" lvl="1" indent="-45720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 = signal’s propagation speed in the medium (~2x10</a:t>
            </a:r>
            <a:r>
              <a:rPr kumimoji="0" lang="en-US" sz="2400" b="0" i="0" u="none" strike="noStrike" kern="1200" cap="none" spc="0" normalizeH="0" baseline="3000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8</a:t>
            </a: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meter/sec)</a:t>
            </a:r>
          </a:p>
        </p:txBody>
      </p:sp>
      <p:sp>
        <p:nvSpPr>
          <p:cNvPr id="39" name="Rectangle 70">
            <a:extLst>
              <a:ext uri="{FF2B5EF4-FFF2-40B4-BE49-F238E27FC236}">
                <a16:creationId xmlns:a16="http://schemas.microsoft.com/office/drawing/2014/main" id="{58F98D43-06FB-064C-B498-CB961396A32D}"/>
              </a:ext>
            </a:extLst>
          </p:cNvPr>
          <p:cNvSpPr>
            <a:spLocks noChangeArrowheads="1"/>
          </p:cNvSpPr>
          <p:nvPr/>
        </p:nvSpPr>
        <p:spPr bwMode="auto">
          <a:xfrm>
            <a:off x="406267" y="997758"/>
            <a:ext cx="4240783" cy="3014662"/>
          </a:xfrm>
          <a:prstGeom prst="rect">
            <a:avLst/>
          </a:prstGeom>
          <a:noFill/>
          <a:ln w="9525">
            <a:noFill/>
            <a:miter lim="800000"/>
            <a:headEnd/>
            <a:tailEnd/>
          </a:ln>
        </p:spPr>
        <p:txBody>
          <a:bodyP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9E7"/>
                </a:solidFill>
                <a:effectLst/>
                <a:uLnTx/>
                <a:uFillTx/>
                <a:latin typeface="Helvetica Neue" panose="02000503000000020004" pitchFamily="2" charset="0"/>
                <a:ea typeface="Helvetica Neue" panose="02000503000000020004" pitchFamily="2" charset="0"/>
                <a:cs typeface="Helvetica Neue" panose="02000503000000020004" pitchFamily="2" charset="0"/>
              </a:rPr>
              <a:t>Transmission delay: L / 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 = link bandwidth (bit-per-second, bps)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L = packet length (bits)</a:t>
            </a:r>
          </a:p>
        </p:txBody>
      </p:sp>
      <p:sp>
        <p:nvSpPr>
          <p:cNvPr id="75795" name="Text Box 18"/>
          <p:cNvSpPr txBox="1">
            <a:spLocks noChangeArrowheads="1"/>
          </p:cNvSpPr>
          <p:nvPr/>
        </p:nvSpPr>
        <p:spPr bwMode="auto">
          <a:xfrm>
            <a:off x="3845985" y="4089322"/>
            <a:ext cx="1143262" cy="461665"/>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2Mbps</a:t>
            </a:r>
          </a:p>
        </p:txBody>
      </p:sp>
      <p:grpSp>
        <p:nvGrpSpPr>
          <p:cNvPr id="2" name="Group 1">
            <a:extLst>
              <a:ext uri="{FF2B5EF4-FFF2-40B4-BE49-F238E27FC236}">
                <a16:creationId xmlns:a16="http://schemas.microsoft.com/office/drawing/2014/main" id="{EACCEB9C-499E-FE4F-909D-3602A6800277}"/>
              </a:ext>
            </a:extLst>
          </p:cNvPr>
          <p:cNvGrpSpPr/>
          <p:nvPr/>
        </p:nvGrpSpPr>
        <p:grpSpPr>
          <a:xfrm>
            <a:off x="168227" y="5263661"/>
            <a:ext cx="5568012" cy="1299513"/>
            <a:chOff x="168227" y="5263661"/>
            <a:chExt cx="5568012" cy="129951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9F31C8-3C36-284A-92E9-A30FB6BCC1A8}"/>
                    </a:ext>
                  </a:extLst>
                </p:cNvPr>
                <p:cNvSpPr txBox="1"/>
                <p:nvPr/>
              </p:nvSpPr>
              <p:spPr>
                <a:xfrm>
                  <a:off x="2957145" y="5946530"/>
                  <a:ext cx="2779094" cy="616644"/>
                </a:xfrm>
                <a:prstGeom prst="rect">
                  <a:avLst/>
                </a:prstGeom>
                <a:solidFill>
                  <a:schemeClr val="accent2">
                    <a:lumMod val="20000"/>
                    <a:lumOff val="80000"/>
                  </a:schemeClr>
                </a:solid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128"/>
                    </a:rPr>
                    <a:t>(2) </a:t>
                  </a:r>
                  <a14:m>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10</m:t>
                              </m:r>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3</m:t>
                              </m:r>
                            </m:sup>
                          </m:sSup>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𝑏𝑖𝑡𝑠</m:t>
                          </m:r>
                          <m:r>
                            <m:rPr>
                              <m:nor/>
                            </m:rP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m:t> </m:t>
                          </m:r>
                        </m:num>
                        <m:den>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2</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10</m:t>
                              </m:r>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6</m:t>
                              </m:r>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𝑏𝑝𝑠</m:t>
                          </m:r>
                        </m:den>
                      </m:f>
                    </m:oMath>
                  </a14:m>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a:t> </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128"/>
                    </a:rPr>
                    <a:t>=0.5msec</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a:t> </a:t>
                  </a:r>
                </a:p>
              </p:txBody>
            </p:sp>
          </mc:Choice>
          <mc:Fallback xmlns="">
            <p:sp>
              <p:nvSpPr>
                <p:cNvPr id="4" name="TextBox 3">
                  <a:extLst>
                    <a:ext uri="{FF2B5EF4-FFF2-40B4-BE49-F238E27FC236}">
                      <a16:creationId xmlns:a16="http://schemas.microsoft.com/office/drawing/2014/main" id="{D09F31C8-3C36-284A-92E9-A30FB6BCC1A8}"/>
                    </a:ext>
                  </a:extLst>
                </p:cNvPr>
                <p:cNvSpPr txBox="1">
                  <a:spLocks noRot="1" noChangeAspect="1" noMove="1" noResize="1" noEditPoints="1" noAdjustHandles="1" noChangeArrowheads="1" noChangeShapeType="1" noTextEdit="1"/>
                </p:cNvSpPr>
                <p:nvPr/>
              </p:nvSpPr>
              <p:spPr>
                <a:xfrm>
                  <a:off x="2957145" y="5946530"/>
                  <a:ext cx="2779094" cy="616644"/>
                </a:xfrm>
                <a:prstGeom prst="rect">
                  <a:avLst/>
                </a:prstGeom>
                <a:blipFill>
                  <a:blip r:embed="rId3"/>
                  <a:stretch>
                    <a:fillRect l="-5455" t="-18367" r="-1818" b="-204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A932157-632B-0544-BF6C-08DB2951985B}"/>
                </a:ext>
              </a:extLst>
            </p:cNvPr>
            <p:cNvSpPr txBox="1"/>
            <p:nvPr/>
          </p:nvSpPr>
          <p:spPr>
            <a:xfrm>
              <a:off x="168227" y="5263661"/>
              <a:ext cx="29260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128"/>
                </a:rPr>
                <a:t>How long it takes to pump 1K bits into each pipe: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4960C00-F8B7-554F-96DF-E7EC76BB4618}"/>
                    </a:ext>
                  </a:extLst>
                </p:cNvPr>
                <p:cNvSpPr txBox="1"/>
                <p:nvPr/>
              </p:nvSpPr>
              <p:spPr>
                <a:xfrm>
                  <a:off x="213946" y="5923084"/>
                  <a:ext cx="2413802" cy="616644"/>
                </a:xfrm>
                <a:prstGeom prst="rect">
                  <a:avLst/>
                </a:prstGeom>
                <a:solidFill>
                  <a:schemeClr val="accent2">
                    <a:lumMod val="20000"/>
                    <a:lumOff val="80000"/>
                  </a:schemeClr>
                </a:solid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128"/>
                    </a:rPr>
                    <a:t>(1)  </a:t>
                  </a:r>
                  <a14:m>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10</m:t>
                              </m:r>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3</m:t>
                              </m:r>
                            </m:sup>
                          </m:sSup>
                          <m:r>
                            <a:rPr kumimoji="0" lang="en-US" sz="2400" b="0" i="1" u="none" strike="noStrike" kern="1200" cap="none" spc="0" normalizeH="0" baseline="0" noProof="0">
                              <a:ln>
                                <a:noFill/>
                              </a:ln>
                              <a:solidFill>
                                <a:srgbClr val="000000"/>
                              </a:solidFill>
                              <a:effectLst/>
                              <a:uLnTx/>
                              <a:uFillTx/>
                              <a:latin typeface="Cambria Math" panose="02040503050406030204" pitchFamily="18" charset="0"/>
                            </a:rPr>
                            <m:t>𝑏𝑖𝑡𝑠</m:t>
                          </m:r>
                          <m:r>
                            <m:rPr>
                              <m:nor/>
                            </m:rP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m:t> </m:t>
                          </m:r>
                        </m:num>
                        <m:den>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10</m:t>
                              </m:r>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6</m:t>
                              </m:r>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𝑏𝑝𝑠</m:t>
                          </m:r>
                        </m:den>
                      </m:f>
                    </m:oMath>
                  </a14:m>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a:t> </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128"/>
                    </a:rPr>
                    <a:t>=1msec</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rPr>
                    <a:t> </a:t>
                  </a:r>
                </a:p>
              </p:txBody>
            </p:sp>
          </mc:Choice>
          <mc:Fallback xmlns="">
            <p:sp>
              <p:nvSpPr>
                <p:cNvPr id="40" name="TextBox 39">
                  <a:extLst>
                    <a:ext uri="{FF2B5EF4-FFF2-40B4-BE49-F238E27FC236}">
                      <a16:creationId xmlns:a16="http://schemas.microsoft.com/office/drawing/2014/main" id="{A4960C00-F8B7-554F-96DF-E7EC76BB4618}"/>
                    </a:ext>
                  </a:extLst>
                </p:cNvPr>
                <p:cNvSpPr txBox="1">
                  <a:spLocks noRot="1" noChangeAspect="1" noMove="1" noResize="1" noEditPoints="1" noAdjustHandles="1" noChangeArrowheads="1" noChangeShapeType="1" noTextEdit="1"/>
                </p:cNvSpPr>
                <p:nvPr/>
              </p:nvSpPr>
              <p:spPr>
                <a:xfrm>
                  <a:off x="213946" y="5923084"/>
                  <a:ext cx="2413802" cy="616644"/>
                </a:xfrm>
                <a:prstGeom prst="rect">
                  <a:avLst/>
                </a:prstGeom>
                <a:blipFill>
                  <a:blip r:embed="rId4"/>
                  <a:stretch>
                    <a:fillRect l="-6283" t="-18000" r="-2094" b="-18000"/>
                  </a:stretch>
                </a:blipFill>
              </p:spPr>
              <p:txBody>
                <a:bodyPr/>
                <a:lstStyle/>
                <a:p>
                  <a:r>
                    <a:rPr lang="en-US">
                      <a:noFill/>
                    </a:rPr>
                    <a:t> </a:t>
                  </a:r>
                </a:p>
              </p:txBody>
            </p:sp>
          </mc:Fallback>
        </mc:AlternateContent>
      </p:grpSp>
      <p:sp>
        <p:nvSpPr>
          <p:cNvPr id="8" name="Footer Placeholder 3">
            <a:extLst>
              <a:ext uri="{FF2B5EF4-FFF2-40B4-BE49-F238E27FC236}">
                <a16:creationId xmlns:a16="http://schemas.microsoft.com/office/drawing/2014/main" id="{C635ED3E-12F9-76A5-A870-67B6E880682E}"/>
              </a:ext>
            </a:extLst>
          </p:cNvPr>
          <p:cNvSpPr>
            <a:spLocks noGrp="1"/>
          </p:cNvSpPr>
          <p:nvPr>
            <p:ph type="ftr" sz="quarter" idx="11"/>
          </p:nvPr>
        </p:nvSpPr>
        <p:spPr>
          <a:xfrm>
            <a:off x="0" y="6675661"/>
            <a:ext cx="1828800" cy="182339"/>
          </a:xfrm>
          <a:noFill/>
        </p:spPr>
        <p:txBody>
          <a:bodyPr/>
          <a:lstStyle/>
          <a:p>
            <a:r>
              <a:rPr lang="en-US" dirty="0"/>
              <a:t>CS118 - Winter 2025</a:t>
            </a:r>
          </a:p>
        </p:txBody>
      </p:sp>
    </p:spTree>
    <p:extLst>
      <p:ext uri="{BB962C8B-B14F-4D97-AF65-F5344CB8AC3E}">
        <p14:creationId xmlns:p14="http://schemas.microsoft.com/office/powerpoint/2010/main" val="1286536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58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8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15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758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10" grpId="0" animBg="1"/>
      <p:bldP spid="75810" grpId="1" animBg="1"/>
      <p:bldP spid="75811" grpId="0" animBg="1"/>
      <p:bldP spid="151598" grpId="0" animBg="1"/>
      <p:bldP spid="51" grpId="0" animBg="1"/>
      <p:bldP spid="5" grpId="0"/>
      <p:bldP spid="55" grpId="0"/>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xfrm>
            <a:off x="577850" y="0"/>
            <a:ext cx="8205788" cy="1143000"/>
          </a:xfrm>
        </p:spPr>
        <p:txBody>
          <a:bodyPr>
            <a:normAutofit fontScale="90000"/>
          </a:bodyPr>
          <a:lstStyle/>
          <a:p>
            <a:pPr eaLnBrk="1" hangingPunct="1"/>
            <a:r>
              <a:rPr lang="en-US" dirty="0"/>
              <a:t>Packet-switching: store-and-forward</a:t>
            </a:r>
          </a:p>
        </p:txBody>
      </p:sp>
      <p:sp>
        <p:nvSpPr>
          <p:cNvPr id="147459" name="Rectangle 3"/>
          <p:cNvSpPr>
            <a:spLocks noGrp="1" noChangeArrowheads="1"/>
          </p:cNvSpPr>
          <p:nvPr>
            <p:ph sz="half" idx="1"/>
          </p:nvPr>
        </p:nvSpPr>
        <p:spPr>
          <a:xfrm>
            <a:off x="307975" y="2332038"/>
            <a:ext cx="4194175" cy="4248150"/>
          </a:xfrm>
        </p:spPr>
        <p:txBody>
          <a:bodyPr>
            <a:normAutofit/>
          </a:bodyPr>
          <a:lstStyle/>
          <a:p>
            <a:pPr eaLnBrk="1" hangingPunct="1">
              <a:lnSpc>
                <a:spcPct val="90000"/>
              </a:lnSpc>
            </a:pPr>
            <a:r>
              <a:rPr lang="en-US" dirty="0"/>
              <a:t>Takes L/R seconds to transmit (push out) packet of L bits on to link of R bps</a:t>
            </a:r>
          </a:p>
          <a:p>
            <a:pPr eaLnBrk="1" hangingPunct="1">
              <a:lnSpc>
                <a:spcPct val="90000"/>
              </a:lnSpc>
            </a:pPr>
            <a:r>
              <a:rPr lang="en-US" dirty="0"/>
              <a:t>Entire packet must  arrive at router before it can be transmitted on next link: </a:t>
            </a:r>
            <a:r>
              <a:rPr lang="en-US" i="1" dirty="0">
                <a:solidFill>
                  <a:srgbClr val="3A1FFF"/>
                </a:solidFill>
              </a:rPr>
              <a:t>store and forward</a:t>
            </a:r>
          </a:p>
        </p:txBody>
      </p:sp>
      <p:sp>
        <p:nvSpPr>
          <p:cNvPr id="147460" name="Rectangle 4"/>
          <p:cNvSpPr>
            <a:spLocks noGrp="1" noChangeArrowheads="1"/>
          </p:cNvSpPr>
          <p:nvPr>
            <p:ph sz="half" idx="2"/>
          </p:nvPr>
        </p:nvSpPr>
        <p:spPr>
          <a:xfrm>
            <a:off x="4781550" y="2497138"/>
            <a:ext cx="4229100" cy="3233628"/>
          </a:xfrm>
        </p:spPr>
        <p:txBody>
          <a:bodyPr>
            <a:normAutofit/>
          </a:bodyPr>
          <a:lstStyle/>
          <a:p>
            <a:pPr eaLnBrk="1" hangingPunct="1">
              <a:buFontTx/>
              <a:buNone/>
            </a:pPr>
            <a:r>
              <a:rPr lang="en-US" u="sng" dirty="0">
                <a:solidFill>
                  <a:srgbClr val="3A1FFF"/>
                </a:solidFill>
              </a:rPr>
              <a:t>Example 1:</a:t>
            </a:r>
            <a:r>
              <a:rPr lang="en-US" dirty="0"/>
              <a:t> send    A </a:t>
            </a:r>
            <a:r>
              <a:rPr lang="en-US" dirty="0">
                <a:sym typeface="Wingdings" pitchFamily="2" charset="2"/>
              </a:rPr>
              <a:t> B</a:t>
            </a:r>
            <a:endParaRPr lang="en-US" dirty="0"/>
          </a:p>
          <a:p>
            <a:pPr eaLnBrk="1" hangingPunct="1"/>
            <a:r>
              <a:rPr lang="en-US" dirty="0"/>
              <a:t>L = 8000 bits </a:t>
            </a:r>
            <a:r>
              <a:rPr lang="en-US" sz="2000" dirty="0"/>
              <a:t>(1000 bytes)</a:t>
            </a:r>
            <a:endParaRPr lang="en-US" dirty="0"/>
          </a:p>
          <a:p>
            <a:pPr eaLnBrk="1" hangingPunct="1"/>
            <a:r>
              <a:rPr lang="en-US" dirty="0"/>
              <a:t>Bandwidth R = 2 Mbps</a:t>
            </a:r>
          </a:p>
          <a:p>
            <a:pPr eaLnBrk="1" hangingPunct="1">
              <a:lnSpc>
                <a:spcPct val="90000"/>
              </a:lnSpc>
            </a:pPr>
            <a:r>
              <a:rPr lang="en-US" i="1" dirty="0"/>
              <a:t>If ignore propagation delay:</a:t>
            </a:r>
            <a:endParaRPr lang="en-US" sz="2400" i="1" dirty="0">
              <a:solidFill>
                <a:srgbClr val="FF0000"/>
              </a:solidFill>
            </a:endParaRPr>
          </a:p>
          <a:p>
            <a:pPr lvl="1" eaLnBrk="1" hangingPunct="1">
              <a:buFontTx/>
              <a:buNone/>
            </a:pPr>
            <a:r>
              <a:rPr lang="en-US" dirty="0"/>
              <a:t>delay = 3xL/R = 12 msec</a:t>
            </a:r>
          </a:p>
        </p:txBody>
      </p:sp>
      <p:sp>
        <p:nvSpPr>
          <p:cNvPr id="71689" name="Slide Number Placeholder 6"/>
          <p:cNvSpPr>
            <a:spLocks noGrp="1"/>
          </p:cNvSpPr>
          <p:nvPr>
            <p:ph type="sldNum" sz="quarter" idx="12"/>
          </p:nvPr>
        </p:nvSpPr>
        <p:spPr>
          <a:noFill/>
        </p:spPr>
        <p:txBody>
          <a:bodyPr/>
          <a:lstStyle/>
          <a:p>
            <a:fld id="{C33AB71A-8A2C-E34D-8F78-D0B83BFFEA93}" type="slidenum">
              <a:rPr lang="en-US">
                <a:latin typeface="Helvetica Neue" charset="0"/>
                <a:ea typeface="ＭＳ Ｐゴシック" charset="-128"/>
                <a:cs typeface="ＭＳ Ｐゴシック" charset="-128"/>
              </a:rPr>
              <a:pPr/>
              <a:t>31</a:t>
            </a:fld>
            <a:endParaRPr lang="en-US">
              <a:latin typeface="Helvetica Neue" charset="0"/>
              <a:ea typeface="ＭＳ Ｐゴシック" charset="-128"/>
              <a:cs typeface="ＭＳ Ｐゴシック" charset="-128"/>
            </a:endParaRPr>
          </a:p>
        </p:txBody>
      </p:sp>
      <p:sp>
        <p:nvSpPr>
          <p:cNvPr id="71690" name="Line 5"/>
          <p:cNvSpPr>
            <a:spLocks noChangeShapeType="1"/>
          </p:cNvSpPr>
          <p:nvPr/>
        </p:nvSpPr>
        <p:spPr bwMode="auto">
          <a:xfrm>
            <a:off x="2643188" y="1744663"/>
            <a:ext cx="3095625" cy="7937"/>
          </a:xfrm>
          <a:prstGeom prst="line">
            <a:avLst/>
          </a:prstGeom>
          <a:noFill/>
          <a:ln w="19050">
            <a:solidFill>
              <a:schemeClr val="tx1"/>
            </a:solidFill>
            <a:round/>
            <a:headEnd/>
            <a:tailEnd/>
          </a:ln>
        </p:spPr>
        <p:txBody>
          <a:bodyPr wrap="none" anchor="ctr">
            <a:prstTxWarp prst="textNoShape">
              <a:avLst/>
            </a:prstTxWarp>
          </a:bodyPr>
          <a:lstStyle/>
          <a:p>
            <a:endParaRPr lang="en-US"/>
          </a:p>
        </p:txBody>
      </p:sp>
      <p:graphicFrame>
        <p:nvGraphicFramePr>
          <p:cNvPr id="71682" name="Object 2"/>
          <p:cNvGraphicFramePr>
            <a:graphicFrameLocks noChangeAspect="1"/>
          </p:cNvGraphicFramePr>
          <p:nvPr/>
        </p:nvGraphicFramePr>
        <p:xfrm>
          <a:off x="1677623" y="1581736"/>
          <a:ext cx="823627" cy="533400"/>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716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623" y="1581736"/>
                        <a:ext cx="823627"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1683" name="Object 3"/>
          <p:cNvGraphicFramePr>
            <a:graphicFrameLocks noChangeAspect="1"/>
          </p:cNvGraphicFramePr>
          <p:nvPr/>
        </p:nvGraphicFramePr>
        <p:xfrm>
          <a:off x="5662613" y="1605643"/>
          <a:ext cx="646112" cy="533400"/>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716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13" y="1605643"/>
                        <a:ext cx="6461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71691" name="Group 8"/>
          <p:cNvGrpSpPr>
            <a:grpSpLocks/>
          </p:cNvGrpSpPr>
          <p:nvPr/>
        </p:nvGrpSpPr>
        <p:grpSpPr bwMode="auto">
          <a:xfrm>
            <a:off x="3406775" y="1576388"/>
            <a:ext cx="568325" cy="284162"/>
            <a:chOff x="3824" y="1838"/>
            <a:chExt cx="358" cy="179"/>
          </a:xfrm>
        </p:grpSpPr>
        <p:sp>
          <p:nvSpPr>
            <p:cNvPr id="71710"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71711" name="Line 10"/>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2" name="Line 11"/>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3" name="Rectangle 12"/>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71714"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71715" name="Group 14"/>
            <p:cNvGrpSpPr>
              <a:grpSpLocks/>
            </p:cNvGrpSpPr>
            <p:nvPr/>
          </p:nvGrpSpPr>
          <p:grpSpPr bwMode="auto">
            <a:xfrm>
              <a:off x="3910" y="1864"/>
              <a:ext cx="176" cy="67"/>
              <a:chOff x="2848" y="848"/>
              <a:chExt cx="140" cy="98"/>
            </a:xfrm>
          </p:grpSpPr>
          <p:sp>
            <p:nvSpPr>
              <p:cNvPr id="71720"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21"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22"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1716" name="Group 18"/>
            <p:cNvGrpSpPr>
              <a:grpSpLocks/>
            </p:cNvGrpSpPr>
            <p:nvPr/>
          </p:nvGrpSpPr>
          <p:grpSpPr bwMode="auto">
            <a:xfrm flipV="1">
              <a:off x="3910" y="1863"/>
              <a:ext cx="176" cy="67"/>
              <a:chOff x="2848" y="848"/>
              <a:chExt cx="140" cy="98"/>
            </a:xfrm>
          </p:grpSpPr>
          <p:sp>
            <p:nvSpPr>
              <p:cNvPr id="71717"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18"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19"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71692" name="Group 22"/>
          <p:cNvGrpSpPr>
            <a:grpSpLocks/>
          </p:cNvGrpSpPr>
          <p:nvPr/>
        </p:nvGrpSpPr>
        <p:grpSpPr bwMode="auto">
          <a:xfrm>
            <a:off x="4532313" y="1574800"/>
            <a:ext cx="568325" cy="284163"/>
            <a:chOff x="3824" y="1838"/>
            <a:chExt cx="358" cy="179"/>
          </a:xfrm>
        </p:grpSpPr>
        <p:sp>
          <p:nvSpPr>
            <p:cNvPr id="71697"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71698" name="Line 24"/>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99" name="Line 25"/>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00" name="Rectangle 26"/>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71701"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71702" name="Group 28"/>
            <p:cNvGrpSpPr>
              <a:grpSpLocks/>
            </p:cNvGrpSpPr>
            <p:nvPr/>
          </p:nvGrpSpPr>
          <p:grpSpPr bwMode="auto">
            <a:xfrm>
              <a:off x="3910" y="1864"/>
              <a:ext cx="176" cy="67"/>
              <a:chOff x="2848" y="848"/>
              <a:chExt cx="140" cy="98"/>
            </a:xfrm>
          </p:grpSpPr>
          <p:sp>
            <p:nvSpPr>
              <p:cNvPr id="71707" name="Line 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08" name="Line 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09" name="Line 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1703" name="Group 32"/>
            <p:cNvGrpSpPr>
              <a:grpSpLocks/>
            </p:cNvGrpSpPr>
            <p:nvPr/>
          </p:nvGrpSpPr>
          <p:grpSpPr bwMode="auto">
            <a:xfrm flipV="1">
              <a:off x="3910" y="1863"/>
              <a:ext cx="176" cy="67"/>
              <a:chOff x="2848" y="848"/>
              <a:chExt cx="140" cy="98"/>
            </a:xfrm>
          </p:grpSpPr>
          <p:sp>
            <p:nvSpPr>
              <p:cNvPr id="71704" name="Line 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05" name="Line 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1706" name="Line 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71693" name="Text Box 36"/>
          <p:cNvSpPr txBox="1">
            <a:spLocks noChangeArrowheads="1"/>
          </p:cNvSpPr>
          <p:nvPr/>
        </p:nvSpPr>
        <p:spPr bwMode="auto">
          <a:xfrm>
            <a:off x="2849563" y="1719263"/>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1694" name="Text Box 37"/>
          <p:cNvSpPr txBox="1">
            <a:spLocks noChangeArrowheads="1"/>
          </p:cNvSpPr>
          <p:nvPr/>
        </p:nvSpPr>
        <p:spPr bwMode="auto">
          <a:xfrm>
            <a:off x="4022725" y="1703388"/>
            <a:ext cx="344488"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1695" name="Text Box 38"/>
          <p:cNvSpPr txBox="1">
            <a:spLocks noChangeArrowheads="1"/>
          </p:cNvSpPr>
          <p:nvPr/>
        </p:nvSpPr>
        <p:spPr bwMode="auto">
          <a:xfrm>
            <a:off x="5202238" y="1709738"/>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1696" name="Rectangle 39"/>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a:t>
            </a:r>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Text Box 32">
            <a:extLst>
              <a:ext uri="{FF2B5EF4-FFF2-40B4-BE49-F238E27FC236}">
                <a16:creationId xmlns:a16="http://schemas.microsoft.com/office/drawing/2014/main" id="{9D77334A-6C27-F744-92AC-DD41F3C2D104}"/>
              </a:ext>
            </a:extLst>
          </p:cNvPr>
          <p:cNvSpPr txBox="1">
            <a:spLocks noChangeArrowheads="1"/>
          </p:cNvSpPr>
          <p:nvPr/>
        </p:nvSpPr>
        <p:spPr bwMode="auto">
          <a:xfrm>
            <a:off x="1327457" y="1493428"/>
            <a:ext cx="406400" cy="457200"/>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latin typeface="Comic Sans MS" charset="0"/>
              </a:rPr>
              <a:t>A</a:t>
            </a:r>
            <a:endParaRPr lang="en-US" dirty="0">
              <a:solidFill>
                <a:srgbClr val="FF0000"/>
              </a:solidFill>
              <a:latin typeface="Times New Roman" charset="0"/>
            </a:endParaRPr>
          </a:p>
        </p:txBody>
      </p:sp>
      <p:sp>
        <p:nvSpPr>
          <p:cNvPr id="43" name="Text Box 33">
            <a:extLst>
              <a:ext uri="{FF2B5EF4-FFF2-40B4-BE49-F238E27FC236}">
                <a16:creationId xmlns:a16="http://schemas.microsoft.com/office/drawing/2014/main" id="{77404EF3-C51A-314B-8E66-41F9810B4FDB}"/>
              </a:ext>
            </a:extLst>
          </p:cNvPr>
          <p:cNvSpPr txBox="1">
            <a:spLocks noChangeArrowheads="1"/>
          </p:cNvSpPr>
          <p:nvPr/>
        </p:nvSpPr>
        <p:spPr bwMode="auto">
          <a:xfrm>
            <a:off x="6514895" y="1494964"/>
            <a:ext cx="376238" cy="457200"/>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latin typeface="Comic Sans MS" charset="0"/>
              </a:rPr>
              <a:t>B</a:t>
            </a:r>
            <a:endParaRPr lang="en-US" b="1">
              <a:solidFill>
                <a:schemeClr val="accent1"/>
              </a:solidFill>
              <a:latin typeface="Times New Roman" charset="0"/>
            </a:endParaRPr>
          </a:p>
        </p:txBody>
      </p:sp>
      <p:sp>
        <p:nvSpPr>
          <p:cNvPr id="44" name="Rectangle 39">
            <a:extLst>
              <a:ext uri="{FF2B5EF4-FFF2-40B4-BE49-F238E27FC236}">
                <a16:creationId xmlns:a16="http://schemas.microsoft.com/office/drawing/2014/main" id="{ABC01112-E87B-A74E-A138-45964EB30BA2}"/>
              </a:ext>
            </a:extLst>
          </p:cNvPr>
          <p:cNvSpPr>
            <a:spLocks noChangeArrowheads="1"/>
          </p:cNvSpPr>
          <p:nvPr/>
        </p:nvSpPr>
        <p:spPr bwMode="auto">
          <a:xfrm>
            <a:off x="7450369" y="2580200"/>
            <a:ext cx="276508" cy="293687"/>
          </a:xfrm>
          <a:prstGeom prst="rect">
            <a:avLst/>
          </a:prstGeom>
          <a:solidFill>
            <a:schemeClr val="accent1"/>
          </a:solidFill>
          <a:ln w="9525">
            <a:noFill/>
            <a:miter lim="800000"/>
            <a:headEnd/>
            <a:tailEnd/>
          </a:ln>
        </p:spPr>
        <p:txBody>
          <a:bodyPr wrap="none" anchor="ctr">
            <a:prstTxWarp prst="textNoShape">
              <a:avLst/>
            </a:prstTxWarp>
          </a:bodyPr>
          <a:lstStyle/>
          <a:p>
            <a:pPr algn="ct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a:t>
            </a:r>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0D28D96-8D6F-4516-CB3B-260419050DD7}"/>
              </a:ext>
            </a:extLst>
          </p:cNvPr>
          <p:cNvSpPr txBox="1"/>
          <p:nvPr/>
        </p:nvSpPr>
        <p:spPr>
          <a:xfrm>
            <a:off x="6227380" y="4729654"/>
            <a:ext cx="2215055" cy="369332"/>
          </a:xfrm>
          <a:prstGeom prst="rect">
            <a:avLst/>
          </a:prstGeom>
          <a:solidFill>
            <a:srgbClr val="FEFF9C"/>
          </a:solidFill>
        </p:spPr>
        <p:txBody>
          <a:bodyPr wrap="square" lIns="0" tIns="0" rIns="0" bIns="0" rtlCol="0">
            <a:spAutoFit/>
          </a:bodyPr>
          <a:lstStyle/>
          <a:p>
            <a:r>
              <a:rPr kumimoji="0" lang="en-US" sz="1200" b="0" i="1" u="none" strike="noStrike" kern="0" cap="none" spc="0" normalizeH="0" baseline="0" noProof="0" dirty="0">
                <a:ln>
                  <a:noFill/>
                </a:ln>
                <a:solidFill>
                  <a:srgbClr val="000000"/>
                </a:solidFill>
                <a:effectLst/>
                <a:uLnTx/>
                <a:uFillTx/>
                <a:latin typeface="Helvetica Neue"/>
                <a:ea typeface="+mn-ea"/>
                <a:cs typeface="Helvetica Neue"/>
              </a:rPr>
              <a:t> </a:t>
            </a:r>
            <a:r>
              <a:rPr lang="en-US" sz="1200" kern="0" dirty="0">
                <a:solidFill>
                  <a:srgbClr val="000000"/>
                </a:solidFill>
                <a:latin typeface="Helvetica Neue"/>
                <a:ea typeface="+mn-ea"/>
                <a:cs typeface="Helvetica Neue"/>
              </a:rPr>
              <a:t>i.e. </a:t>
            </a:r>
            <a:r>
              <a:rPr kumimoji="0" lang="en-US" sz="1200" b="0" i="0" u="none" strike="noStrike" kern="0" cap="none" spc="0" normalizeH="0" baseline="0" noProof="0" dirty="0">
                <a:ln>
                  <a:noFill/>
                </a:ln>
                <a:solidFill>
                  <a:srgbClr val="000000"/>
                </a:solidFill>
                <a:effectLst/>
                <a:uLnTx/>
                <a:uFillTx/>
                <a:latin typeface="Helvetica Neue"/>
                <a:ea typeface="+mn-ea"/>
                <a:cs typeface="Helvetica Neue"/>
              </a:rPr>
              <a:t>when last bit of a packet left A, it arrives at router-1 instantly</a:t>
            </a:r>
            <a:endParaRPr lang="en-US" dirty="0"/>
          </a:p>
        </p:txBody>
      </p:sp>
      <p:sp>
        <p:nvSpPr>
          <p:cNvPr id="4" name="TextBox 3">
            <a:extLst>
              <a:ext uri="{FF2B5EF4-FFF2-40B4-BE49-F238E27FC236}">
                <a16:creationId xmlns:a16="http://schemas.microsoft.com/office/drawing/2014/main" id="{E48FDA32-BDE9-D350-56A5-E9ACD3F86A11}"/>
              </a:ext>
            </a:extLst>
          </p:cNvPr>
          <p:cNvSpPr txBox="1"/>
          <p:nvPr/>
        </p:nvSpPr>
        <p:spPr>
          <a:xfrm>
            <a:off x="3231931" y="1284890"/>
            <a:ext cx="904415" cy="338554"/>
          </a:xfrm>
          <a:prstGeom prst="rect">
            <a:avLst/>
          </a:prstGeom>
          <a:noFill/>
        </p:spPr>
        <p:txBody>
          <a:bodyPr wrap="none" rtlCol="0">
            <a:spAutoFit/>
          </a:bodyPr>
          <a:lstStyle/>
          <a:p>
            <a:r>
              <a:rPr lang="en-US" sz="1600" dirty="0">
                <a:solidFill>
                  <a:srgbClr val="0000FF"/>
                </a:solidFill>
              </a:rPr>
              <a:t>router-1</a:t>
            </a:r>
          </a:p>
        </p:txBody>
      </p:sp>
      <p:sp>
        <p:nvSpPr>
          <p:cNvPr id="5" name="TextBox 4">
            <a:extLst>
              <a:ext uri="{FF2B5EF4-FFF2-40B4-BE49-F238E27FC236}">
                <a16:creationId xmlns:a16="http://schemas.microsoft.com/office/drawing/2014/main" id="{6925958C-16F7-35EC-122D-4BD1DDC9A1B7}"/>
              </a:ext>
            </a:extLst>
          </p:cNvPr>
          <p:cNvSpPr txBox="1"/>
          <p:nvPr/>
        </p:nvSpPr>
        <p:spPr>
          <a:xfrm>
            <a:off x="4409090" y="1295400"/>
            <a:ext cx="904415" cy="338554"/>
          </a:xfrm>
          <a:prstGeom prst="rect">
            <a:avLst/>
          </a:prstGeom>
          <a:noFill/>
        </p:spPr>
        <p:txBody>
          <a:bodyPr wrap="none" rtlCol="0">
            <a:spAutoFit/>
          </a:bodyPr>
          <a:lstStyle/>
          <a:p>
            <a:r>
              <a:rPr lang="en-US" sz="1600" dirty="0">
                <a:solidFill>
                  <a:srgbClr val="0000FF"/>
                </a:solidFill>
              </a:rPr>
              <a:t>router-2</a:t>
            </a:r>
          </a:p>
        </p:txBody>
      </p:sp>
    </p:spTree>
    <p:extLst>
      <p:ext uri="{BB962C8B-B14F-4D97-AF65-F5344CB8AC3E}">
        <p14:creationId xmlns:p14="http://schemas.microsoft.com/office/powerpoint/2010/main" val="15716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fade">
                                      <p:cBhvr>
                                        <p:cTn id="7" dur="500"/>
                                        <p:tgtEl>
                                          <p:spTgt spid="14746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autoUpdateAnimBg="0"/>
      <p:bldP spid="44"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ChangeArrowheads="1"/>
          </p:cNvSpPr>
          <p:nvPr>
            <p:ph type="title"/>
          </p:nvPr>
        </p:nvSpPr>
        <p:spPr>
          <a:xfrm>
            <a:off x="302612" y="-1"/>
            <a:ext cx="8642350" cy="1014069"/>
          </a:xfrm>
        </p:spPr>
        <p:txBody>
          <a:bodyPr>
            <a:normAutofit/>
          </a:bodyPr>
          <a:lstStyle/>
          <a:p>
            <a:pPr eaLnBrk="1" hangingPunct="1"/>
            <a:r>
              <a:rPr lang="en-US" dirty="0"/>
              <a:t>Packet-switching: store-and-forward</a:t>
            </a:r>
          </a:p>
        </p:txBody>
      </p:sp>
      <p:sp>
        <p:nvSpPr>
          <p:cNvPr id="73733" name="Rectangle 3"/>
          <p:cNvSpPr>
            <a:spLocks noGrp="1" noChangeArrowheads="1"/>
          </p:cNvSpPr>
          <p:nvPr>
            <p:ph sz="half" idx="1"/>
          </p:nvPr>
        </p:nvSpPr>
        <p:spPr>
          <a:xfrm>
            <a:off x="4908550" y="1584325"/>
            <a:ext cx="3981450" cy="4259263"/>
          </a:xfrm>
        </p:spPr>
        <p:txBody>
          <a:bodyPr/>
          <a:lstStyle/>
          <a:p>
            <a:pPr eaLnBrk="1" hangingPunct="1">
              <a:buFontTx/>
              <a:buNone/>
            </a:pPr>
            <a:r>
              <a:rPr lang="en-US" sz="2400" u="sng" dirty="0">
                <a:solidFill>
                  <a:srgbClr val="3A1FFF"/>
                </a:solidFill>
              </a:rPr>
              <a:t>Example 2:</a:t>
            </a:r>
            <a:endParaRPr lang="en-US" sz="2400" dirty="0">
              <a:solidFill>
                <a:srgbClr val="3A1FFF"/>
              </a:solidFill>
            </a:endParaRPr>
          </a:p>
          <a:p>
            <a:pPr eaLnBrk="1" hangingPunct="1"/>
            <a:r>
              <a:rPr lang="en-US" sz="2400" dirty="0"/>
              <a:t>A</a:t>
            </a:r>
            <a:r>
              <a:rPr lang="en-US" sz="2400" dirty="0">
                <a:sym typeface="Wingdings 3" charset="2"/>
              </a:rPr>
              <a:t> sends </a:t>
            </a:r>
            <a:r>
              <a:rPr lang="en-US" sz="2400" dirty="0"/>
              <a:t>5 packets to B</a:t>
            </a:r>
          </a:p>
          <a:p>
            <a:pPr eaLnBrk="1" hangingPunct="1"/>
            <a:r>
              <a:rPr lang="en-US" sz="2400" dirty="0"/>
              <a:t>L = 8000 bits, R = 2 Mbps </a:t>
            </a:r>
          </a:p>
          <a:p>
            <a:pPr lvl="1" eaLnBrk="1" hangingPunct="1"/>
            <a:r>
              <a:rPr lang="en-US" sz="2000" i="1" dirty="0"/>
              <a:t>Ignore propagation delay</a:t>
            </a:r>
          </a:p>
          <a:p>
            <a:pPr eaLnBrk="1" hangingPunct="1"/>
            <a:r>
              <a:rPr lang="en-US" sz="2400" dirty="0"/>
              <a:t>How long does it take starting from A sending the first bit of first packet till B receives the last bit of the last packet?</a:t>
            </a:r>
          </a:p>
        </p:txBody>
      </p:sp>
      <p:sp>
        <p:nvSpPr>
          <p:cNvPr id="73736" name="Slide Number Placeholder 6"/>
          <p:cNvSpPr>
            <a:spLocks noGrp="1"/>
          </p:cNvSpPr>
          <p:nvPr>
            <p:ph type="sldNum" sz="quarter" idx="12"/>
          </p:nvPr>
        </p:nvSpPr>
        <p:spPr>
          <a:noFill/>
        </p:spPr>
        <p:txBody>
          <a:bodyPr/>
          <a:lstStyle/>
          <a:p>
            <a:fld id="{61498791-991C-904B-86CE-60ED7A210C23}" type="slidenum">
              <a:rPr lang="en-US">
                <a:latin typeface="Helvetica Neue" charset="0"/>
                <a:ea typeface="ＭＳ Ｐゴシック" charset="-128"/>
                <a:cs typeface="ＭＳ Ｐゴシック" charset="-128"/>
              </a:rPr>
              <a:pPr/>
              <a:t>32</a:t>
            </a:fld>
            <a:endParaRPr lang="en-US">
              <a:latin typeface="Helvetica Neue" charset="0"/>
              <a:ea typeface="ＭＳ Ｐゴシック" charset="-128"/>
              <a:cs typeface="ＭＳ Ｐゴシック" charset="-128"/>
            </a:endParaRPr>
          </a:p>
        </p:txBody>
      </p:sp>
      <p:sp>
        <p:nvSpPr>
          <p:cNvPr id="73737" name="Line 4"/>
          <p:cNvSpPr>
            <a:spLocks noChangeShapeType="1"/>
          </p:cNvSpPr>
          <p:nvPr/>
        </p:nvSpPr>
        <p:spPr bwMode="auto">
          <a:xfrm>
            <a:off x="804863" y="1511300"/>
            <a:ext cx="3095625" cy="7938"/>
          </a:xfrm>
          <a:prstGeom prst="line">
            <a:avLst/>
          </a:prstGeom>
          <a:noFill/>
          <a:ln w="19050">
            <a:solidFill>
              <a:schemeClr val="tx1"/>
            </a:solidFill>
            <a:round/>
            <a:headEnd/>
            <a:tailEnd/>
          </a:ln>
        </p:spPr>
        <p:txBody>
          <a:bodyPr wrap="none" anchor="ctr">
            <a:prstTxWarp prst="textNoShape">
              <a:avLst/>
            </a:prstTxWarp>
          </a:bodyPr>
          <a:lstStyle/>
          <a:p>
            <a:endParaRPr lang="en-US"/>
          </a:p>
        </p:txBody>
      </p:sp>
      <p:graphicFrame>
        <p:nvGraphicFramePr>
          <p:cNvPr id="73730" name="Object 2"/>
          <p:cNvGraphicFramePr>
            <a:graphicFrameLocks noChangeAspect="1"/>
          </p:cNvGraphicFramePr>
          <p:nvPr/>
        </p:nvGraphicFramePr>
        <p:xfrm>
          <a:off x="206375" y="1149350"/>
          <a:ext cx="646113" cy="533400"/>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737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1149350"/>
                        <a:ext cx="646113"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3731" name="Object 3"/>
          <p:cNvGraphicFramePr>
            <a:graphicFrameLocks noChangeAspect="1"/>
          </p:cNvGraphicFramePr>
          <p:nvPr/>
        </p:nvGraphicFramePr>
        <p:xfrm>
          <a:off x="3822443" y="1232453"/>
          <a:ext cx="646112" cy="491091"/>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737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443" y="1232453"/>
                        <a:ext cx="646112" cy="49109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73738" name="Group 7"/>
          <p:cNvGrpSpPr>
            <a:grpSpLocks/>
          </p:cNvGrpSpPr>
          <p:nvPr/>
        </p:nvGrpSpPr>
        <p:grpSpPr bwMode="auto">
          <a:xfrm>
            <a:off x="1568450" y="1343025"/>
            <a:ext cx="568325" cy="284163"/>
            <a:chOff x="3824" y="1838"/>
            <a:chExt cx="358" cy="179"/>
          </a:xfrm>
        </p:grpSpPr>
        <p:sp>
          <p:nvSpPr>
            <p:cNvPr id="73830" name="Oval 8"/>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73831" name="Line 9"/>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32" name="Line 10"/>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33" name="Rectangle 11"/>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73834" name="Oval 12"/>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73835" name="Group 13"/>
            <p:cNvGrpSpPr>
              <a:grpSpLocks/>
            </p:cNvGrpSpPr>
            <p:nvPr/>
          </p:nvGrpSpPr>
          <p:grpSpPr bwMode="auto">
            <a:xfrm>
              <a:off x="3910" y="1864"/>
              <a:ext cx="176" cy="67"/>
              <a:chOff x="2848" y="848"/>
              <a:chExt cx="140" cy="98"/>
            </a:xfrm>
          </p:grpSpPr>
          <p:sp>
            <p:nvSpPr>
              <p:cNvPr id="73840"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41" name="Line 1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42" name="Line 1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3836" name="Group 17"/>
            <p:cNvGrpSpPr>
              <a:grpSpLocks/>
            </p:cNvGrpSpPr>
            <p:nvPr/>
          </p:nvGrpSpPr>
          <p:grpSpPr bwMode="auto">
            <a:xfrm flipV="1">
              <a:off x="3910" y="1863"/>
              <a:ext cx="176" cy="67"/>
              <a:chOff x="2848" y="848"/>
              <a:chExt cx="140" cy="98"/>
            </a:xfrm>
          </p:grpSpPr>
          <p:sp>
            <p:nvSpPr>
              <p:cNvPr id="73837" name="Line 1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38"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39" name="Line 2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73739" name="Group 21"/>
          <p:cNvGrpSpPr>
            <a:grpSpLocks/>
          </p:cNvGrpSpPr>
          <p:nvPr/>
        </p:nvGrpSpPr>
        <p:grpSpPr bwMode="auto">
          <a:xfrm>
            <a:off x="2693988" y="1341438"/>
            <a:ext cx="568325" cy="284162"/>
            <a:chOff x="3824" y="1838"/>
            <a:chExt cx="358" cy="179"/>
          </a:xfrm>
        </p:grpSpPr>
        <p:sp>
          <p:nvSpPr>
            <p:cNvPr id="73817" name="Oval 22"/>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73818" name="Line 23"/>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9" name="Line 24"/>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20" name="Rectangle 25"/>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73821" name="Oval 26"/>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73822" name="Group 27"/>
            <p:cNvGrpSpPr>
              <a:grpSpLocks/>
            </p:cNvGrpSpPr>
            <p:nvPr/>
          </p:nvGrpSpPr>
          <p:grpSpPr bwMode="auto">
            <a:xfrm>
              <a:off x="3910" y="1864"/>
              <a:ext cx="176" cy="67"/>
              <a:chOff x="2848" y="848"/>
              <a:chExt cx="140" cy="98"/>
            </a:xfrm>
          </p:grpSpPr>
          <p:sp>
            <p:nvSpPr>
              <p:cNvPr id="73827"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28" name="Line 2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29" name="Line 3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3823" name="Group 31"/>
            <p:cNvGrpSpPr>
              <a:grpSpLocks/>
            </p:cNvGrpSpPr>
            <p:nvPr/>
          </p:nvGrpSpPr>
          <p:grpSpPr bwMode="auto">
            <a:xfrm flipV="1">
              <a:off x="3910" y="1863"/>
              <a:ext cx="176" cy="67"/>
              <a:chOff x="2848" y="848"/>
              <a:chExt cx="140" cy="98"/>
            </a:xfrm>
          </p:grpSpPr>
          <p:sp>
            <p:nvSpPr>
              <p:cNvPr id="73824" name="Line 3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25"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826" name="Line 3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73740" name="Text Box 35"/>
          <p:cNvSpPr txBox="1">
            <a:spLocks noChangeArrowheads="1"/>
          </p:cNvSpPr>
          <p:nvPr/>
        </p:nvSpPr>
        <p:spPr bwMode="auto">
          <a:xfrm>
            <a:off x="1011238" y="1485900"/>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3741" name="Text Box 36"/>
          <p:cNvSpPr txBox="1">
            <a:spLocks noChangeArrowheads="1"/>
          </p:cNvSpPr>
          <p:nvPr/>
        </p:nvSpPr>
        <p:spPr bwMode="auto">
          <a:xfrm>
            <a:off x="2184400" y="1470025"/>
            <a:ext cx="344488"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3742" name="Text Box 37"/>
          <p:cNvSpPr txBox="1">
            <a:spLocks noChangeArrowheads="1"/>
          </p:cNvSpPr>
          <p:nvPr/>
        </p:nvSpPr>
        <p:spPr bwMode="auto">
          <a:xfrm>
            <a:off x="3363913" y="1476375"/>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73743" name="Line 38"/>
          <p:cNvSpPr>
            <a:spLocks noChangeShapeType="1"/>
          </p:cNvSpPr>
          <p:nvPr/>
        </p:nvSpPr>
        <p:spPr bwMode="auto">
          <a:xfrm>
            <a:off x="4076700" y="1817688"/>
            <a:ext cx="0" cy="4770437"/>
          </a:xfrm>
          <a:prstGeom prst="line">
            <a:avLst/>
          </a:prstGeom>
          <a:noFill/>
          <a:ln w="28575">
            <a:solidFill>
              <a:srgbClr val="B10202"/>
            </a:solidFill>
            <a:round/>
            <a:headEnd/>
            <a:tailEnd type="arrow" w="med" len="me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744" name="Text Box 39"/>
          <p:cNvSpPr txBox="1">
            <a:spLocks noChangeArrowheads="1"/>
          </p:cNvSpPr>
          <p:nvPr/>
        </p:nvSpPr>
        <p:spPr bwMode="auto">
          <a:xfrm>
            <a:off x="4114800" y="6267450"/>
            <a:ext cx="829073" cy="461665"/>
          </a:xfrm>
          <a:prstGeom prst="rect">
            <a:avLst/>
          </a:prstGeom>
          <a:noFill/>
          <a:ln w="9525">
            <a:noFill/>
            <a:miter lim="800000"/>
            <a:headEnd/>
            <a:tailEnd/>
          </a:ln>
        </p:spPr>
        <p:txBody>
          <a:bodyPr wrap="none">
            <a:prstTxWarp prst="textNoShape">
              <a:avLst/>
            </a:prstTxWarp>
            <a:spAutoFit/>
          </a:bodyPr>
          <a:lstStyle/>
          <a:p>
            <a:r>
              <a:rPr lang="en-US" b="1">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time</a:t>
            </a:r>
          </a:p>
        </p:txBody>
      </p:sp>
      <p:sp>
        <p:nvSpPr>
          <p:cNvPr id="73745" name="Line 40"/>
          <p:cNvSpPr>
            <a:spLocks noChangeShapeType="1"/>
          </p:cNvSpPr>
          <p:nvPr/>
        </p:nvSpPr>
        <p:spPr bwMode="auto">
          <a:xfrm>
            <a:off x="696913" y="1836738"/>
            <a:ext cx="3349625"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p>
        </p:txBody>
      </p:sp>
      <p:sp>
        <p:nvSpPr>
          <p:cNvPr id="73746" name="Text Box 41"/>
          <p:cNvSpPr txBox="1">
            <a:spLocks noChangeArrowheads="1"/>
          </p:cNvSpPr>
          <p:nvPr/>
        </p:nvSpPr>
        <p:spPr bwMode="auto">
          <a:xfrm>
            <a:off x="4024313" y="1663700"/>
            <a:ext cx="638316" cy="400110"/>
          </a:xfrm>
          <a:prstGeom prst="rect">
            <a:avLst/>
          </a:prstGeom>
          <a:noFill/>
          <a:ln w="9525">
            <a:noFill/>
            <a:miter lim="800000"/>
            <a:headEnd/>
            <a:tailEnd/>
          </a:ln>
        </p:spPr>
        <p:txBody>
          <a:bodyPr wrap="none">
            <a:prstTxWarp prst="textNoShape">
              <a:avLst/>
            </a:prstTxWarp>
            <a:spAutoFit/>
          </a:bodyPr>
          <a:lstStyle/>
          <a:p>
            <a:r>
              <a:rPr lang="en-US" sz="2000" b="1">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T=0</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9546" name="Rectangle 42"/>
          <p:cNvSpPr>
            <a:spLocks noChangeArrowheads="1"/>
          </p:cNvSpPr>
          <p:nvPr/>
        </p:nvSpPr>
        <p:spPr bwMode="auto">
          <a:xfrm>
            <a:off x="1571625" y="2244725"/>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1</a:t>
            </a:r>
            <a:endParaRPr lang="en-US">
              <a:solidFill>
                <a:schemeClr val="bg1"/>
              </a:solidFill>
              <a:latin typeface="Arial Rounded MT Bold" panose="020F0704030504030204" pitchFamily="34" charset="77"/>
            </a:endParaRPr>
          </a:p>
        </p:txBody>
      </p:sp>
      <p:grpSp>
        <p:nvGrpSpPr>
          <p:cNvPr id="8" name="Group 43"/>
          <p:cNvGrpSpPr>
            <a:grpSpLocks/>
          </p:cNvGrpSpPr>
          <p:nvPr/>
        </p:nvGrpSpPr>
        <p:grpSpPr bwMode="auto">
          <a:xfrm>
            <a:off x="709613" y="2292350"/>
            <a:ext cx="3941762" cy="400050"/>
            <a:chOff x="317" y="1534"/>
            <a:chExt cx="2483" cy="252"/>
          </a:xfrm>
        </p:grpSpPr>
        <p:sp>
          <p:nvSpPr>
            <p:cNvPr id="73815" name="Line 44"/>
            <p:cNvSpPr>
              <a:spLocks noChangeShapeType="1"/>
            </p:cNvSpPr>
            <p:nvPr/>
          </p:nvSpPr>
          <p:spPr bwMode="auto">
            <a:xfrm>
              <a:off x="317" y="1683"/>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p>
          </p:txBody>
        </p:sp>
        <p:sp>
          <p:nvSpPr>
            <p:cNvPr id="73816" name="Text Box 45"/>
            <p:cNvSpPr txBox="1">
              <a:spLocks noChangeArrowheads="1"/>
            </p:cNvSpPr>
            <p:nvPr/>
          </p:nvSpPr>
          <p:spPr bwMode="auto">
            <a:xfrm>
              <a:off x="2411" y="1534"/>
              <a:ext cx="389" cy="25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9" name="Group 46"/>
          <p:cNvGrpSpPr>
            <a:grpSpLocks/>
          </p:cNvGrpSpPr>
          <p:nvPr/>
        </p:nvGrpSpPr>
        <p:grpSpPr bwMode="auto">
          <a:xfrm>
            <a:off x="712788" y="3054350"/>
            <a:ext cx="4144962" cy="400050"/>
            <a:chOff x="319" y="2014"/>
            <a:chExt cx="2611" cy="252"/>
          </a:xfrm>
        </p:grpSpPr>
        <p:sp>
          <p:nvSpPr>
            <p:cNvPr id="73813" name="Line 47"/>
            <p:cNvSpPr>
              <a:spLocks noChangeShapeType="1"/>
            </p:cNvSpPr>
            <p:nvPr/>
          </p:nvSpPr>
          <p:spPr bwMode="auto">
            <a:xfrm>
              <a:off x="319" y="2150"/>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p>
          </p:txBody>
        </p:sp>
        <p:sp>
          <p:nvSpPr>
            <p:cNvPr id="73814" name="Text Box 48"/>
            <p:cNvSpPr txBox="1">
              <a:spLocks noChangeArrowheads="1"/>
            </p:cNvSpPr>
            <p:nvPr/>
          </p:nvSpPr>
          <p:spPr bwMode="auto">
            <a:xfrm>
              <a:off x="2451" y="2014"/>
              <a:ext cx="479" cy="25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2L/R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49553" name="Rectangle 49"/>
          <p:cNvSpPr>
            <a:spLocks noChangeArrowheads="1"/>
          </p:cNvSpPr>
          <p:nvPr/>
        </p:nvSpPr>
        <p:spPr bwMode="auto">
          <a:xfrm>
            <a:off x="2727325" y="297815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1</a:t>
            </a:r>
            <a:endParaRPr lang="en-US">
              <a:solidFill>
                <a:schemeClr val="bg1"/>
              </a:solidFill>
              <a:latin typeface="Arial Rounded MT Bold" panose="020F0704030504030204" pitchFamily="34" charset="77"/>
            </a:endParaRPr>
          </a:p>
        </p:txBody>
      </p:sp>
      <p:grpSp>
        <p:nvGrpSpPr>
          <p:cNvPr id="10" name="Group 50"/>
          <p:cNvGrpSpPr>
            <a:grpSpLocks/>
          </p:cNvGrpSpPr>
          <p:nvPr/>
        </p:nvGrpSpPr>
        <p:grpSpPr bwMode="auto">
          <a:xfrm>
            <a:off x="714375" y="3673475"/>
            <a:ext cx="4144963" cy="400050"/>
            <a:chOff x="320" y="2404"/>
            <a:chExt cx="2611" cy="252"/>
          </a:xfrm>
        </p:grpSpPr>
        <p:sp>
          <p:nvSpPr>
            <p:cNvPr id="73811" name="Line 51"/>
            <p:cNvSpPr>
              <a:spLocks noChangeShapeType="1"/>
            </p:cNvSpPr>
            <p:nvPr/>
          </p:nvSpPr>
          <p:spPr bwMode="auto">
            <a:xfrm>
              <a:off x="320" y="2540"/>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812" name="Text Box 52"/>
            <p:cNvSpPr txBox="1">
              <a:spLocks noChangeArrowheads="1"/>
            </p:cNvSpPr>
            <p:nvPr/>
          </p:nvSpPr>
          <p:spPr bwMode="auto">
            <a:xfrm>
              <a:off x="2452" y="2404"/>
              <a:ext cx="479" cy="25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3L/R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49557" name="Rectangle 53"/>
          <p:cNvSpPr>
            <a:spLocks noChangeArrowheads="1"/>
          </p:cNvSpPr>
          <p:nvPr/>
        </p:nvSpPr>
        <p:spPr bwMode="auto">
          <a:xfrm>
            <a:off x="3697288" y="358775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1</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149558" name="Rectangle 54"/>
          <p:cNvSpPr>
            <a:spLocks noChangeArrowheads="1"/>
          </p:cNvSpPr>
          <p:nvPr/>
        </p:nvSpPr>
        <p:spPr bwMode="auto">
          <a:xfrm>
            <a:off x="1554163" y="2976563"/>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2</a:t>
            </a:r>
            <a:endParaRPr lang="en-US">
              <a:solidFill>
                <a:schemeClr val="bg1"/>
              </a:solidFill>
              <a:latin typeface="Arial Rounded MT Bold" panose="020F0704030504030204" pitchFamily="34" charset="77"/>
            </a:endParaRPr>
          </a:p>
        </p:txBody>
      </p:sp>
      <p:sp>
        <p:nvSpPr>
          <p:cNvPr id="149559" name="Rectangle 55"/>
          <p:cNvSpPr>
            <a:spLocks noChangeArrowheads="1"/>
          </p:cNvSpPr>
          <p:nvPr/>
        </p:nvSpPr>
        <p:spPr bwMode="auto">
          <a:xfrm>
            <a:off x="2735263" y="360680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2</a:t>
            </a:r>
            <a:endParaRPr lang="en-US">
              <a:solidFill>
                <a:schemeClr val="bg1"/>
              </a:solidFill>
              <a:latin typeface="Arial Rounded MT Bold" panose="020F0704030504030204" pitchFamily="34" charset="77"/>
            </a:endParaRPr>
          </a:p>
        </p:txBody>
      </p:sp>
      <p:sp>
        <p:nvSpPr>
          <p:cNvPr id="149560" name="Rectangle 56"/>
          <p:cNvSpPr>
            <a:spLocks noChangeArrowheads="1"/>
          </p:cNvSpPr>
          <p:nvPr/>
        </p:nvSpPr>
        <p:spPr bwMode="auto">
          <a:xfrm>
            <a:off x="1527175" y="3598863"/>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3</a:t>
            </a:r>
            <a:endParaRPr lang="en-US">
              <a:solidFill>
                <a:schemeClr val="bg1"/>
              </a:solidFill>
              <a:latin typeface="Arial Rounded MT Bold" panose="020F0704030504030204" pitchFamily="34" charset="77"/>
            </a:endParaRPr>
          </a:p>
        </p:txBody>
      </p:sp>
      <p:grpSp>
        <p:nvGrpSpPr>
          <p:cNvPr id="11" name="Group 57"/>
          <p:cNvGrpSpPr>
            <a:grpSpLocks/>
          </p:cNvGrpSpPr>
          <p:nvPr/>
        </p:nvGrpSpPr>
        <p:grpSpPr bwMode="auto">
          <a:xfrm>
            <a:off x="206375" y="1306513"/>
            <a:ext cx="731838" cy="534987"/>
            <a:chOff x="0" y="913"/>
            <a:chExt cx="461" cy="337"/>
          </a:xfrm>
        </p:grpSpPr>
        <p:sp>
          <p:nvSpPr>
            <p:cNvPr id="73806" name="Rectangle 58"/>
            <p:cNvSpPr>
              <a:spLocks noChangeArrowheads="1"/>
            </p:cNvSpPr>
            <p:nvPr/>
          </p:nvSpPr>
          <p:spPr bwMode="auto">
            <a:xfrm>
              <a:off x="0" y="913"/>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7" name="Rectangle 59"/>
            <p:cNvSpPr>
              <a:spLocks noChangeArrowheads="1"/>
            </p:cNvSpPr>
            <p:nvPr/>
          </p:nvSpPr>
          <p:spPr bwMode="auto">
            <a:xfrm>
              <a:off x="43" y="955"/>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8" name="Rectangle 60"/>
            <p:cNvSpPr>
              <a:spLocks noChangeArrowheads="1"/>
            </p:cNvSpPr>
            <p:nvPr/>
          </p:nvSpPr>
          <p:spPr bwMode="auto">
            <a:xfrm>
              <a:off x="82" y="993"/>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3</a:t>
              </a:r>
              <a:endParaRPr lang="en-US">
                <a:solidFill>
                  <a:schemeClr val="bg1"/>
                </a:solidFill>
                <a:latin typeface="Arial Rounded MT Bold" panose="020F0704030504030204" pitchFamily="34" charset="77"/>
              </a:endParaRPr>
            </a:p>
          </p:txBody>
        </p:sp>
        <p:sp>
          <p:nvSpPr>
            <p:cNvPr id="73809" name="Rectangle 61"/>
            <p:cNvSpPr>
              <a:spLocks noChangeArrowheads="1"/>
            </p:cNvSpPr>
            <p:nvPr/>
          </p:nvSpPr>
          <p:spPr bwMode="auto">
            <a:xfrm>
              <a:off x="112" y="1030"/>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2</a:t>
              </a:r>
              <a:endParaRPr lang="en-US">
                <a:solidFill>
                  <a:schemeClr val="bg1"/>
                </a:solidFill>
                <a:latin typeface="Arial Rounded MT Bold" panose="020F0704030504030204" pitchFamily="34" charset="77"/>
              </a:endParaRPr>
            </a:p>
          </p:txBody>
        </p:sp>
        <p:sp>
          <p:nvSpPr>
            <p:cNvPr id="73810" name="Rectangle 62"/>
            <p:cNvSpPr>
              <a:spLocks noChangeArrowheads="1"/>
            </p:cNvSpPr>
            <p:nvPr/>
          </p:nvSpPr>
          <p:spPr bwMode="auto">
            <a:xfrm>
              <a:off x="155" y="1065"/>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1</a:t>
              </a:r>
              <a:endParaRPr lang="en-US">
                <a:solidFill>
                  <a:schemeClr val="bg1"/>
                </a:solidFill>
                <a:latin typeface="Arial Rounded MT Bold" panose="020F0704030504030204" pitchFamily="34" charset="77"/>
              </a:endParaRPr>
            </a:p>
          </p:txBody>
        </p:sp>
      </p:grpSp>
      <p:grpSp>
        <p:nvGrpSpPr>
          <p:cNvPr id="12" name="Group 63"/>
          <p:cNvGrpSpPr>
            <a:grpSpLocks/>
          </p:cNvGrpSpPr>
          <p:nvPr/>
        </p:nvGrpSpPr>
        <p:grpSpPr bwMode="auto">
          <a:xfrm>
            <a:off x="206375" y="2060575"/>
            <a:ext cx="663575" cy="479425"/>
            <a:chOff x="0" y="1388"/>
            <a:chExt cx="418" cy="302"/>
          </a:xfrm>
        </p:grpSpPr>
        <p:sp>
          <p:nvSpPr>
            <p:cNvPr id="73802" name="Rectangle 64"/>
            <p:cNvSpPr>
              <a:spLocks noChangeArrowheads="1"/>
            </p:cNvSpPr>
            <p:nvPr/>
          </p:nvSpPr>
          <p:spPr bwMode="auto">
            <a:xfrm>
              <a:off x="0" y="1388"/>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3" name="Rectangle 65"/>
            <p:cNvSpPr>
              <a:spLocks noChangeArrowheads="1"/>
            </p:cNvSpPr>
            <p:nvPr/>
          </p:nvSpPr>
          <p:spPr bwMode="auto">
            <a:xfrm>
              <a:off x="43" y="1430"/>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4" name="Rectangle 66"/>
            <p:cNvSpPr>
              <a:spLocks noChangeArrowheads="1"/>
            </p:cNvSpPr>
            <p:nvPr/>
          </p:nvSpPr>
          <p:spPr bwMode="auto">
            <a:xfrm>
              <a:off x="82" y="1468"/>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3</a:t>
              </a:r>
              <a:endParaRPr lang="en-US">
                <a:solidFill>
                  <a:schemeClr val="bg1"/>
                </a:solidFill>
                <a:latin typeface="Arial Rounded MT Bold" panose="020F0704030504030204" pitchFamily="34" charset="77"/>
              </a:endParaRPr>
            </a:p>
          </p:txBody>
        </p:sp>
        <p:sp>
          <p:nvSpPr>
            <p:cNvPr id="73805" name="Rectangle 67"/>
            <p:cNvSpPr>
              <a:spLocks noChangeArrowheads="1"/>
            </p:cNvSpPr>
            <p:nvPr/>
          </p:nvSpPr>
          <p:spPr bwMode="auto">
            <a:xfrm>
              <a:off x="112" y="1505"/>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2</a:t>
              </a:r>
              <a:endParaRPr lang="en-US">
                <a:solidFill>
                  <a:schemeClr val="bg1"/>
                </a:solidFill>
                <a:latin typeface="Arial Rounded MT Bold" panose="020F0704030504030204" pitchFamily="34" charset="77"/>
              </a:endParaRPr>
            </a:p>
          </p:txBody>
        </p:sp>
      </p:grpSp>
      <p:grpSp>
        <p:nvGrpSpPr>
          <p:cNvPr id="13" name="Group 68"/>
          <p:cNvGrpSpPr>
            <a:grpSpLocks/>
          </p:cNvGrpSpPr>
          <p:nvPr/>
        </p:nvGrpSpPr>
        <p:grpSpPr bwMode="auto">
          <a:xfrm>
            <a:off x="206375" y="2847975"/>
            <a:ext cx="615950" cy="420688"/>
            <a:chOff x="0" y="1884"/>
            <a:chExt cx="388" cy="265"/>
          </a:xfrm>
        </p:grpSpPr>
        <p:sp>
          <p:nvSpPr>
            <p:cNvPr id="73799" name="Rectangle 69"/>
            <p:cNvSpPr>
              <a:spLocks noChangeArrowheads="1"/>
            </p:cNvSpPr>
            <p:nvPr/>
          </p:nvSpPr>
          <p:spPr bwMode="auto">
            <a:xfrm>
              <a:off x="0" y="1884"/>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0" name="Rectangle 70"/>
            <p:cNvSpPr>
              <a:spLocks noChangeArrowheads="1"/>
            </p:cNvSpPr>
            <p:nvPr/>
          </p:nvSpPr>
          <p:spPr bwMode="auto">
            <a:xfrm>
              <a:off x="43" y="1926"/>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801" name="Rectangle 71"/>
            <p:cNvSpPr>
              <a:spLocks noChangeArrowheads="1"/>
            </p:cNvSpPr>
            <p:nvPr/>
          </p:nvSpPr>
          <p:spPr bwMode="auto">
            <a:xfrm>
              <a:off x="82" y="1964"/>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3</a:t>
              </a:r>
              <a:endParaRPr lang="en-US">
                <a:solidFill>
                  <a:schemeClr val="bg1"/>
                </a:solidFill>
                <a:latin typeface="Arial Rounded MT Bold" panose="020F0704030504030204" pitchFamily="34" charset="77"/>
              </a:endParaRPr>
            </a:p>
          </p:txBody>
        </p:sp>
      </p:grpSp>
      <p:grpSp>
        <p:nvGrpSpPr>
          <p:cNvPr id="14" name="Group 72"/>
          <p:cNvGrpSpPr>
            <a:grpSpLocks/>
          </p:cNvGrpSpPr>
          <p:nvPr/>
        </p:nvGrpSpPr>
        <p:grpSpPr bwMode="auto">
          <a:xfrm>
            <a:off x="206375" y="3508375"/>
            <a:ext cx="554038" cy="360363"/>
            <a:chOff x="0" y="2300"/>
            <a:chExt cx="349" cy="227"/>
          </a:xfrm>
        </p:grpSpPr>
        <p:sp>
          <p:nvSpPr>
            <p:cNvPr id="73797" name="Rectangle 73"/>
            <p:cNvSpPr>
              <a:spLocks noChangeArrowheads="1"/>
            </p:cNvSpPr>
            <p:nvPr/>
          </p:nvSpPr>
          <p:spPr bwMode="auto">
            <a:xfrm>
              <a:off x="0" y="2300"/>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solidFill>
                  <a:schemeClr val="bg1"/>
                </a:solidFill>
                <a:latin typeface="Arial Rounded MT Bold" panose="020F0704030504030204" pitchFamily="34" charset="77"/>
              </a:endParaRPr>
            </a:p>
          </p:txBody>
        </p:sp>
        <p:sp>
          <p:nvSpPr>
            <p:cNvPr id="73798" name="Rectangle 74"/>
            <p:cNvSpPr>
              <a:spLocks noChangeArrowheads="1"/>
            </p:cNvSpPr>
            <p:nvPr/>
          </p:nvSpPr>
          <p:spPr bwMode="auto">
            <a:xfrm>
              <a:off x="43" y="2342"/>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4</a:t>
              </a:r>
            </a:p>
          </p:txBody>
        </p:sp>
      </p:grpSp>
      <p:grpSp>
        <p:nvGrpSpPr>
          <p:cNvPr id="15" name="Group 75"/>
          <p:cNvGrpSpPr>
            <a:grpSpLocks/>
          </p:cNvGrpSpPr>
          <p:nvPr/>
        </p:nvGrpSpPr>
        <p:grpSpPr bwMode="auto">
          <a:xfrm>
            <a:off x="714375" y="4283075"/>
            <a:ext cx="4144963" cy="400050"/>
            <a:chOff x="320" y="2782"/>
            <a:chExt cx="2611" cy="252"/>
          </a:xfrm>
        </p:grpSpPr>
        <p:sp>
          <p:nvSpPr>
            <p:cNvPr id="73795" name="Line 76"/>
            <p:cNvSpPr>
              <a:spLocks noChangeShapeType="1"/>
            </p:cNvSpPr>
            <p:nvPr/>
          </p:nvSpPr>
          <p:spPr bwMode="auto">
            <a:xfrm>
              <a:off x="320" y="2913"/>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796" name="Text Box 77"/>
            <p:cNvSpPr txBox="1">
              <a:spLocks noChangeArrowheads="1"/>
            </p:cNvSpPr>
            <p:nvPr/>
          </p:nvSpPr>
          <p:spPr bwMode="auto">
            <a:xfrm>
              <a:off x="2452" y="2782"/>
              <a:ext cx="479" cy="25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4L/R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Group 78"/>
          <p:cNvGrpSpPr>
            <a:grpSpLocks/>
          </p:cNvGrpSpPr>
          <p:nvPr/>
        </p:nvGrpSpPr>
        <p:grpSpPr bwMode="auto">
          <a:xfrm>
            <a:off x="3683000" y="4144963"/>
            <a:ext cx="568325" cy="338137"/>
            <a:chOff x="2190" y="2701"/>
            <a:chExt cx="358" cy="213"/>
          </a:xfrm>
        </p:grpSpPr>
        <p:sp>
          <p:nvSpPr>
            <p:cNvPr id="73793" name="Rectangle 79"/>
            <p:cNvSpPr>
              <a:spLocks noChangeArrowheads="1"/>
            </p:cNvSpPr>
            <p:nvPr/>
          </p:nvSpPr>
          <p:spPr bwMode="auto">
            <a:xfrm>
              <a:off x="2242" y="2701"/>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1</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94" name="Rectangle 80"/>
            <p:cNvSpPr>
              <a:spLocks noChangeArrowheads="1"/>
            </p:cNvSpPr>
            <p:nvPr/>
          </p:nvSpPr>
          <p:spPr bwMode="auto">
            <a:xfrm>
              <a:off x="2190" y="2729"/>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2</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grpSp>
      <p:sp>
        <p:nvSpPr>
          <p:cNvPr id="149585" name="Rectangle 81"/>
          <p:cNvSpPr>
            <a:spLocks noChangeArrowheads="1"/>
          </p:cNvSpPr>
          <p:nvPr/>
        </p:nvSpPr>
        <p:spPr bwMode="auto">
          <a:xfrm>
            <a:off x="2728913" y="419100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rPr>
              <a:t>3</a:t>
            </a:r>
            <a:endParaRPr lang="en-US">
              <a:solidFill>
                <a:schemeClr val="bg1"/>
              </a:solidFill>
              <a:latin typeface="Arial Rounded MT Bold" panose="020F0704030504030204" pitchFamily="34" charset="77"/>
            </a:endParaRPr>
          </a:p>
        </p:txBody>
      </p:sp>
      <p:sp>
        <p:nvSpPr>
          <p:cNvPr id="149586" name="Rectangle 82"/>
          <p:cNvSpPr>
            <a:spLocks noChangeArrowheads="1"/>
          </p:cNvSpPr>
          <p:nvPr/>
        </p:nvSpPr>
        <p:spPr bwMode="auto">
          <a:xfrm>
            <a:off x="1503363" y="4183063"/>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4</a:t>
            </a:r>
          </a:p>
        </p:txBody>
      </p:sp>
      <p:grpSp>
        <p:nvGrpSpPr>
          <p:cNvPr id="17" name="Group 83"/>
          <p:cNvGrpSpPr>
            <a:grpSpLocks/>
          </p:cNvGrpSpPr>
          <p:nvPr/>
        </p:nvGrpSpPr>
        <p:grpSpPr bwMode="auto">
          <a:xfrm>
            <a:off x="722313" y="4841875"/>
            <a:ext cx="4144962" cy="400050"/>
            <a:chOff x="325" y="3134"/>
            <a:chExt cx="2611" cy="252"/>
          </a:xfrm>
        </p:grpSpPr>
        <p:sp>
          <p:nvSpPr>
            <p:cNvPr id="73791" name="Line 84"/>
            <p:cNvSpPr>
              <a:spLocks noChangeShapeType="1"/>
            </p:cNvSpPr>
            <p:nvPr/>
          </p:nvSpPr>
          <p:spPr bwMode="auto">
            <a:xfrm>
              <a:off x="325" y="3270"/>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792" name="Text Box 85"/>
            <p:cNvSpPr txBox="1">
              <a:spLocks noChangeArrowheads="1"/>
            </p:cNvSpPr>
            <p:nvPr/>
          </p:nvSpPr>
          <p:spPr bwMode="auto">
            <a:xfrm>
              <a:off x="2457" y="3134"/>
              <a:ext cx="479" cy="25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5L/R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49590" name="Rectangle 86"/>
          <p:cNvSpPr>
            <a:spLocks noChangeArrowheads="1"/>
          </p:cNvSpPr>
          <p:nvPr/>
        </p:nvSpPr>
        <p:spPr bwMode="auto">
          <a:xfrm>
            <a:off x="307975" y="418465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5</a:t>
            </a:r>
          </a:p>
        </p:txBody>
      </p:sp>
      <p:grpSp>
        <p:nvGrpSpPr>
          <p:cNvPr id="18" name="Group 87"/>
          <p:cNvGrpSpPr>
            <a:grpSpLocks/>
          </p:cNvGrpSpPr>
          <p:nvPr/>
        </p:nvGrpSpPr>
        <p:grpSpPr bwMode="auto">
          <a:xfrm>
            <a:off x="3651250" y="4703763"/>
            <a:ext cx="608013" cy="407987"/>
            <a:chOff x="2170" y="3053"/>
            <a:chExt cx="383" cy="257"/>
          </a:xfrm>
        </p:grpSpPr>
        <p:sp>
          <p:nvSpPr>
            <p:cNvPr id="73788" name="Rectangle 88"/>
            <p:cNvSpPr>
              <a:spLocks noChangeArrowheads="1"/>
            </p:cNvSpPr>
            <p:nvPr/>
          </p:nvSpPr>
          <p:spPr bwMode="auto">
            <a:xfrm>
              <a:off x="2247" y="3053"/>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1</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89" name="Rectangle 89"/>
            <p:cNvSpPr>
              <a:spLocks noChangeArrowheads="1"/>
            </p:cNvSpPr>
            <p:nvPr/>
          </p:nvSpPr>
          <p:spPr bwMode="auto">
            <a:xfrm>
              <a:off x="2195" y="3081"/>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2</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90" name="Rectangle 90"/>
            <p:cNvSpPr>
              <a:spLocks noChangeArrowheads="1"/>
            </p:cNvSpPr>
            <p:nvPr/>
          </p:nvSpPr>
          <p:spPr bwMode="auto">
            <a:xfrm>
              <a:off x="2170" y="3125"/>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3</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grpSp>
      <p:sp>
        <p:nvSpPr>
          <p:cNvPr id="149595" name="Rectangle 91"/>
          <p:cNvSpPr>
            <a:spLocks noChangeArrowheads="1"/>
          </p:cNvSpPr>
          <p:nvPr/>
        </p:nvSpPr>
        <p:spPr bwMode="auto">
          <a:xfrm>
            <a:off x="1493838" y="4751388"/>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5</a:t>
            </a:r>
          </a:p>
        </p:txBody>
      </p:sp>
      <p:sp>
        <p:nvSpPr>
          <p:cNvPr id="149596" name="Rectangle 92"/>
          <p:cNvSpPr>
            <a:spLocks noChangeArrowheads="1"/>
          </p:cNvSpPr>
          <p:nvPr/>
        </p:nvSpPr>
        <p:spPr bwMode="auto">
          <a:xfrm>
            <a:off x="2738438" y="474980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4</a:t>
            </a:r>
          </a:p>
        </p:txBody>
      </p:sp>
      <p:grpSp>
        <p:nvGrpSpPr>
          <p:cNvPr id="19" name="Group 93"/>
          <p:cNvGrpSpPr>
            <a:grpSpLocks/>
          </p:cNvGrpSpPr>
          <p:nvPr/>
        </p:nvGrpSpPr>
        <p:grpSpPr bwMode="auto">
          <a:xfrm>
            <a:off x="704850" y="5416553"/>
            <a:ext cx="4127373" cy="399717"/>
            <a:chOff x="314" y="3445"/>
            <a:chExt cx="2613" cy="422"/>
          </a:xfrm>
        </p:grpSpPr>
        <p:sp>
          <p:nvSpPr>
            <p:cNvPr id="73786" name="Line 94"/>
            <p:cNvSpPr>
              <a:spLocks noChangeShapeType="1"/>
            </p:cNvSpPr>
            <p:nvPr/>
          </p:nvSpPr>
          <p:spPr bwMode="auto">
            <a:xfrm>
              <a:off x="314" y="3581"/>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787" name="Text Box 95"/>
            <p:cNvSpPr txBox="1">
              <a:spLocks noChangeArrowheads="1"/>
            </p:cNvSpPr>
            <p:nvPr/>
          </p:nvSpPr>
          <p:spPr bwMode="auto">
            <a:xfrm>
              <a:off x="2446" y="3445"/>
              <a:ext cx="481" cy="422"/>
            </a:xfrm>
            <a:prstGeom prst="rect">
              <a:avLst/>
            </a:prstGeom>
            <a:noFill/>
            <a:ln w="9525">
              <a:noFill/>
              <a:miter lim="800000"/>
              <a:headEnd/>
              <a:tailEnd/>
            </a:ln>
          </p:spPr>
          <p:txBody>
            <a:bodyPr wrap="none">
              <a:prstTxWarp prst="textNoShape">
                <a:avLst/>
              </a:prstTxWarp>
              <a:spAutoFit/>
            </a:bodyPr>
            <a:lstStyle/>
            <a:p>
              <a:r>
                <a:rPr lang="en-US" sz="2000" b="1" dirty="0">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6L/R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49600" name="Rectangle 96"/>
          <p:cNvSpPr>
            <a:spLocks noChangeArrowheads="1"/>
          </p:cNvSpPr>
          <p:nvPr/>
        </p:nvSpPr>
        <p:spPr bwMode="auto">
          <a:xfrm>
            <a:off x="2727325" y="5245100"/>
            <a:ext cx="485775" cy="293688"/>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rPr>
              <a:t>5</a:t>
            </a:r>
          </a:p>
        </p:txBody>
      </p:sp>
      <p:grpSp>
        <p:nvGrpSpPr>
          <p:cNvPr id="20" name="Group 97"/>
          <p:cNvGrpSpPr>
            <a:grpSpLocks/>
          </p:cNvGrpSpPr>
          <p:nvPr/>
        </p:nvGrpSpPr>
        <p:grpSpPr bwMode="auto">
          <a:xfrm>
            <a:off x="3581400" y="5197475"/>
            <a:ext cx="660400" cy="479425"/>
            <a:chOff x="2126" y="3364"/>
            <a:chExt cx="416" cy="302"/>
          </a:xfrm>
        </p:grpSpPr>
        <p:sp>
          <p:nvSpPr>
            <p:cNvPr id="73782" name="Rectangle 98"/>
            <p:cNvSpPr>
              <a:spLocks noChangeArrowheads="1"/>
            </p:cNvSpPr>
            <p:nvPr/>
          </p:nvSpPr>
          <p:spPr bwMode="auto">
            <a:xfrm>
              <a:off x="2236" y="3364"/>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1</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83" name="Rectangle 99"/>
            <p:cNvSpPr>
              <a:spLocks noChangeArrowheads="1"/>
            </p:cNvSpPr>
            <p:nvPr/>
          </p:nvSpPr>
          <p:spPr bwMode="auto">
            <a:xfrm>
              <a:off x="2184" y="3392"/>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2</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84" name="Rectangle 100"/>
            <p:cNvSpPr>
              <a:spLocks noChangeArrowheads="1"/>
            </p:cNvSpPr>
            <p:nvPr/>
          </p:nvSpPr>
          <p:spPr bwMode="auto">
            <a:xfrm>
              <a:off x="2159" y="3436"/>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3</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85" name="Rectangle 101"/>
            <p:cNvSpPr>
              <a:spLocks noChangeArrowheads="1"/>
            </p:cNvSpPr>
            <p:nvPr/>
          </p:nvSpPr>
          <p:spPr bwMode="auto">
            <a:xfrm>
              <a:off x="2126" y="3481"/>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4</a:t>
              </a:r>
            </a:p>
          </p:txBody>
        </p:sp>
      </p:grpSp>
      <p:grpSp>
        <p:nvGrpSpPr>
          <p:cNvPr id="21" name="Group 102"/>
          <p:cNvGrpSpPr>
            <a:grpSpLocks/>
          </p:cNvGrpSpPr>
          <p:nvPr/>
        </p:nvGrpSpPr>
        <p:grpSpPr bwMode="auto">
          <a:xfrm>
            <a:off x="668338" y="5857875"/>
            <a:ext cx="4194175" cy="400050"/>
            <a:chOff x="291" y="3780"/>
            <a:chExt cx="2642" cy="252"/>
          </a:xfrm>
        </p:grpSpPr>
        <p:sp>
          <p:nvSpPr>
            <p:cNvPr id="73780" name="Line 103"/>
            <p:cNvSpPr>
              <a:spLocks noChangeShapeType="1"/>
            </p:cNvSpPr>
            <p:nvPr/>
          </p:nvSpPr>
          <p:spPr bwMode="auto">
            <a:xfrm>
              <a:off x="291" y="3910"/>
              <a:ext cx="2110" cy="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781" name="Text Box 104"/>
            <p:cNvSpPr txBox="1">
              <a:spLocks noChangeArrowheads="1"/>
            </p:cNvSpPr>
            <p:nvPr/>
          </p:nvSpPr>
          <p:spPr bwMode="auto">
            <a:xfrm>
              <a:off x="2454" y="3780"/>
              <a:ext cx="479" cy="252"/>
            </a:xfrm>
            <a:prstGeom prst="rect">
              <a:avLst/>
            </a:prstGeom>
            <a:noFill/>
            <a:ln w="9525">
              <a:noFill/>
              <a:miter lim="800000"/>
              <a:headEnd/>
              <a:tailEnd/>
            </a:ln>
          </p:spPr>
          <p:txBody>
            <a:bodyPr wrap="none">
              <a:prstTxWarp prst="textNoShape">
                <a:avLst/>
              </a:prstTxWarp>
              <a:spAutoFit/>
            </a:bodyPr>
            <a:lstStyle/>
            <a:p>
              <a:r>
                <a:rPr lang="en-US" sz="2000" b="1">
                  <a:solidFill>
                    <a:srgbClr val="B10202"/>
                  </a:solidFill>
                  <a:latin typeface="Helvetica Neue" panose="02000503000000020004" pitchFamily="2" charset="0"/>
                  <a:ea typeface="Helvetica Neue" panose="02000503000000020004" pitchFamily="2" charset="0"/>
                  <a:cs typeface="Helvetica Neue" panose="02000503000000020004" pitchFamily="2" charset="0"/>
                </a:rPr>
                <a:t>7L/R</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2" name="Group 105"/>
          <p:cNvGrpSpPr>
            <a:grpSpLocks/>
          </p:cNvGrpSpPr>
          <p:nvPr/>
        </p:nvGrpSpPr>
        <p:grpSpPr bwMode="auto">
          <a:xfrm>
            <a:off x="3530600" y="5729288"/>
            <a:ext cx="723900" cy="541337"/>
            <a:chOff x="2094" y="3699"/>
            <a:chExt cx="456" cy="341"/>
          </a:xfrm>
        </p:grpSpPr>
        <p:sp>
          <p:nvSpPr>
            <p:cNvPr id="73775" name="Rectangle 106"/>
            <p:cNvSpPr>
              <a:spLocks noChangeArrowheads="1"/>
            </p:cNvSpPr>
            <p:nvPr/>
          </p:nvSpPr>
          <p:spPr bwMode="auto">
            <a:xfrm>
              <a:off x="2244" y="3699"/>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1</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76" name="Rectangle 107"/>
            <p:cNvSpPr>
              <a:spLocks noChangeArrowheads="1"/>
            </p:cNvSpPr>
            <p:nvPr/>
          </p:nvSpPr>
          <p:spPr bwMode="auto">
            <a:xfrm>
              <a:off x="2192" y="3727"/>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2</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77" name="Rectangle 108"/>
            <p:cNvSpPr>
              <a:spLocks noChangeArrowheads="1"/>
            </p:cNvSpPr>
            <p:nvPr/>
          </p:nvSpPr>
          <p:spPr bwMode="auto">
            <a:xfrm>
              <a:off x="2167" y="3771"/>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3</a:t>
              </a:r>
              <a:endPar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endParaRPr>
            </a:p>
          </p:txBody>
        </p:sp>
        <p:sp>
          <p:nvSpPr>
            <p:cNvPr id="73778" name="Rectangle 109"/>
            <p:cNvSpPr>
              <a:spLocks noChangeArrowheads="1"/>
            </p:cNvSpPr>
            <p:nvPr/>
          </p:nvSpPr>
          <p:spPr bwMode="auto">
            <a:xfrm>
              <a:off x="2134" y="3816"/>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4</a:t>
              </a:r>
            </a:p>
          </p:txBody>
        </p:sp>
        <p:sp>
          <p:nvSpPr>
            <p:cNvPr id="73779" name="Rectangle 110"/>
            <p:cNvSpPr>
              <a:spLocks noChangeArrowheads="1"/>
            </p:cNvSpPr>
            <p:nvPr/>
          </p:nvSpPr>
          <p:spPr bwMode="auto">
            <a:xfrm>
              <a:off x="2094" y="3855"/>
              <a:ext cx="306" cy="18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solidFill>
                    <a:schemeClr val="bg1"/>
                  </a:solidFill>
                  <a:latin typeface="Arial Rounded MT Bold" panose="020F0704030504030204" pitchFamily="34" charset="77"/>
                  <a:ea typeface="Helvetica Neue" panose="02000503000000020004" pitchFamily="2" charset="0"/>
                  <a:cs typeface="Helvetica Neue" panose="02000503000000020004" pitchFamily="2" charset="0"/>
                </a:rPr>
                <a:t>5</a:t>
              </a:r>
            </a:p>
          </p:txBody>
        </p:sp>
      </p:grpSp>
      <p:sp>
        <p:nvSpPr>
          <p:cNvPr id="149615" name="Text Box 111"/>
          <p:cNvSpPr txBox="1">
            <a:spLocks noChangeArrowheads="1"/>
          </p:cNvSpPr>
          <p:nvPr/>
        </p:nvSpPr>
        <p:spPr bwMode="auto">
          <a:xfrm>
            <a:off x="5278056" y="5588000"/>
            <a:ext cx="3865944" cy="707886"/>
          </a:xfrm>
          <a:prstGeom prst="rect">
            <a:avLst/>
          </a:prstGeom>
          <a:noFill/>
          <a:ln w="9525">
            <a:noFill/>
            <a:miter lim="800000"/>
            <a:headEnd/>
            <a:tailEnd/>
          </a:ln>
        </p:spPr>
        <p:txBody>
          <a:bodyPr wrap="square">
            <a:prstTxWarp prst="textNoShape">
              <a:avLst/>
            </a:prstTxWarp>
            <a:spAutoFit/>
          </a:bodyPr>
          <a:lstStyle/>
          <a:p>
            <a:r>
              <a:rPr lang="en-US" sz="2000" dirty="0">
                <a:solidFill>
                  <a:srgbClr val="0000FF"/>
                </a:solidFill>
                <a:latin typeface="Helvetica Neue" panose="02000503000000020004" pitchFamily="2" charset="0"/>
                <a:ea typeface="Helvetica Neue" panose="02000503000000020004" pitchFamily="2" charset="0"/>
                <a:cs typeface="Helvetica Neue" panose="02000503000000020004" pitchFamily="2" charset="0"/>
              </a:rPr>
              <a:t>What if one takes into account the propagation delay?</a:t>
            </a:r>
          </a:p>
        </p:txBody>
      </p:sp>
      <p:sp>
        <p:nvSpPr>
          <p:cNvPr id="2" name="TextBox 1">
            <a:extLst>
              <a:ext uri="{FF2B5EF4-FFF2-40B4-BE49-F238E27FC236}">
                <a16:creationId xmlns:a16="http://schemas.microsoft.com/office/drawing/2014/main" id="{2D96CDD4-7908-5E2A-FF45-B4262220AC8D}"/>
              </a:ext>
            </a:extLst>
          </p:cNvPr>
          <p:cNvSpPr txBox="1"/>
          <p:nvPr/>
        </p:nvSpPr>
        <p:spPr>
          <a:xfrm>
            <a:off x="1426780" y="1032642"/>
            <a:ext cx="904415" cy="338554"/>
          </a:xfrm>
          <a:prstGeom prst="rect">
            <a:avLst/>
          </a:prstGeom>
          <a:noFill/>
        </p:spPr>
        <p:txBody>
          <a:bodyPr wrap="none" rtlCol="0">
            <a:spAutoFit/>
          </a:bodyPr>
          <a:lstStyle/>
          <a:p>
            <a:r>
              <a:rPr lang="en-US" sz="1600" dirty="0">
                <a:solidFill>
                  <a:srgbClr val="0000FF"/>
                </a:solidFill>
              </a:rPr>
              <a:t>router-1</a:t>
            </a:r>
          </a:p>
        </p:txBody>
      </p:sp>
      <p:sp>
        <p:nvSpPr>
          <p:cNvPr id="3" name="TextBox 2">
            <a:extLst>
              <a:ext uri="{FF2B5EF4-FFF2-40B4-BE49-F238E27FC236}">
                <a16:creationId xmlns:a16="http://schemas.microsoft.com/office/drawing/2014/main" id="{C3987322-5A00-CDB1-BBAE-C75BF18B8D14}"/>
              </a:ext>
            </a:extLst>
          </p:cNvPr>
          <p:cNvSpPr txBox="1"/>
          <p:nvPr/>
        </p:nvSpPr>
        <p:spPr>
          <a:xfrm>
            <a:off x="2603939" y="1043152"/>
            <a:ext cx="904415" cy="338554"/>
          </a:xfrm>
          <a:prstGeom prst="rect">
            <a:avLst/>
          </a:prstGeom>
          <a:noFill/>
        </p:spPr>
        <p:txBody>
          <a:bodyPr wrap="none" rtlCol="0">
            <a:spAutoFit/>
          </a:bodyPr>
          <a:lstStyle/>
          <a:p>
            <a:r>
              <a:rPr lang="en-US" sz="1600" dirty="0">
                <a:solidFill>
                  <a:srgbClr val="0000FF"/>
                </a:solidFill>
              </a:rPr>
              <a:t>router-2</a:t>
            </a:r>
          </a:p>
        </p:txBody>
      </p:sp>
    </p:spTree>
    <p:extLst>
      <p:ext uri="{BB962C8B-B14F-4D97-AF65-F5344CB8AC3E}">
        <p14:creationId xmlns:p14="http://schemas.microsoft.com/office/powerpoint/2010/main" val="38554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954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4955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4955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49557"/>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1000"/>
                                  </p:stCondLst>
                                  <p:childTnLst>
                                    <p:set>
                                      <p:cBhvr>
                                        <p:cTn id="44" dur="1" fill="hold">
                                          <p:stCondLst>
                                            <p:cond delay="499"/>
                                          </p:stCondLst>
                                        </p:cTn>
                                        <p:tgtEl>
                                          <p:spTgt spid="149559"/>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1000"/>
                                  </p:stCondLst>
                                  <p:childTnLst>
                                    <p:set>
                                      <p:cBhvr>
                                        <p:cTn id="47" dur="1" fill="hold">
                                          <p:stCondLst>
                                            <p:cond delay="499"/>
                                          </p:stCondLst>
                                        </p:cTn>
                                        <p:tgtEl>
                                          <p:spTgt spid="149560"/>
                                        </p:tgtEl>
                                        <p:attrNameLst>
                                          <p:attrName>style.visibility</p:attrName>
                                        </p:attrNameLst>
                                      </p:cBhvr>
                                      <p:to>
                                        <p:strVal val="visible"/>
                                      </p:to>
                                    </p:set>
                                  </p:childTnLst>
                                </p:cTn>
                              </p:par>
                            </p:childTnLst>
                          </p:cTn>
                        </p:par>
                        <p:par>
                          <p:cTn id="48" fill="hold">
                            <p:stCondLst>
                              <p:cond delay="3500"/>
                            </p:stCondLst>
                            <p:childTnLst>
                              <p:par>
                                <p:cTn id="49" presetID="1" presetClass="entr" presetSubtype="0" fill="hold" nodeType="afterEffect">
                                  <p:stCondLst>
                                    <p:cond delay="1000"/>
                                  </p:stCondLst>
                                  <p:childTnLst>
                                    <p:set>
                                      <p:cBhvr>
                                        <p:cTn id="50" dur="1" fill="hold">
                                          <p:stCondLst>
                                            <p:cond delay="499"/>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495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495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4959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495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4959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1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2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4960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2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496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46" grpId="0" animBg="1" autoUpdateAnimBg="0"/>
      <p:bldP spid="149553" grpId="0" animBg="1" autoUpdateAnimBg="0"/>
      <p:bldP spid="149557" grpId="0" animBg="1" autoUpdateAnimBg="0"/>
      <p:bldP spid="149558" grpId="0" animBg="1" autoUpdateAnimBg="0"/>
      <p:bldP spid="149559" grpId="0" animBg="1" autoUpdateAnimBg="0"/>
      <p:bldP spid="149560" grpId="0" animBg="1" autoUpdateAnimBg="0"/>
      <p:bldP spid="149585" grpId="0" animBg="1" autoUpdateAnimBg="0"/>
      <p:bldP spid="149586" grpId="0" animBg="1" autoUpdateAnimBg="0"/>
      <p:bldP spid="149590" grpId="0" animBg="1" autoUpdateAnimBg="0"/>
      <p:bldP spid="149595" grpId="0" animBg="1" autoUpdateAnimBg="0"/>
      <p:bldP spid="149596" grpId="0" animBg="1" autoUpdateAnimBg="0"/>
      <p:bldP spid="149600" grpId="0" animBg="1" autoUpdateAnimBg="0"/>
      <p:bldP spid="14961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stCxn id="12" idx="3"/>
          </p:cNvCxnSpPr>
          <p:nvPr/>
        </p:nvCxnSpPr>
        <p:spPr bwMode="auto">
          <a:xfrm flipV="1">
            <a:off x="3993571" y="1432582"/>
            <a:ext cx="1303483" cy="11471"/>
          </a:xfrm>
          <a:prstGeom prst="line">
            <a:avLst/>
          </a:prstGeom>
          <a:noFill/>
          <a:ln w="76200"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Lets try an example</a:t>
            </a:r>
          </a:p>
        </p:txBody>
      </p:sp>
      <p:sp>
        <p:nvSpPr>
          <p:cNvPr id="44" name="Content Placeholder 43"/>
          <p:cNvSpPr>
            <a:spLocks noGrp="1"/>
          </p:cNvSpPr>
          <p:nvPr>
            <p:ph idx="1"/>
          </p:nvPr>
        </p:nvSpPr>
        <p:spPr>
          <a:xfrm>
            <a:off x="163037" y="2036590"/>
            <a:ext cx="8915534" cy="3469170"/>
          </a:xfrm>
        </p:spPr>
        <p:txBody>
          <a:bodyPr>
            <a:normAutofit/>
          </a:bodyPr>
          <a:lstStyle/>
          <a:p>
            <a:r>
              <a:rPr lang="en-US" dirty="0"/>
              <a:t>L = 4000 bits, R = 2 Mbps, A sends 4 packets</a:t>
            </a:r>
          </a:p>
          <a:p>
            <a:pPr lvl="1"/>
            <a:r>
              <a:rPr lang="en-US" dirty="0"/>
              <a:t>L/R = 2msec, L/2R = 1ms</a:t>
            </a:r>
          </a:p>
          <a:p>
            <a:r>
              <a:rPr lang="en-US" dirty="0"/>
              <a:t>Propagation delay: 2msec for each link</a:t>
            </a:r>
          </a:p>
          <a:p>
            <a:r>
              <a:rPr lang="en-US" dirty="0"/>
              <a:t>When will first packet get to S2?</a:t>
            </a:r>
          </a:p>
          <a:p>
            <a:pPr lvl="1"/>
            <a:r>
              <a:rPr lang="en-US" dirty="0"/>
              <a:t>A⇨S1: L/R + </a:t>
            </a:r>
            <a:r>
              <a:rPr lang="en-US" dirty="0" err="1"/>
              <a:t>D</a:t>
            </a:r>
            <a:r>
              <a:rPr lang="en-US" baseline="-25000" dirty="0" err="1"/>
              <a:t>propagation</a:t>
            </a:r>
            <a:r>
              <a:rPr lang="en-US" dirty="0"/>
              <a:t> = 2ms+2ms</a:t>
            </a:r>
          </a:p>
          <a:p>
            <a:pPr lvl="1"/>
            <a:r>
              <a:rPr lang="en-US" dirty="0"/>
              <a:t>S1⇨S2: L/2R + </a:t>
            </a:r>
            <a:r>
              <a:rPr lang="en-US" dirty="0" err="1"/>
              <a:t>D</a:t>
            </a:r>
            <a:r>
              <a:rPr lang="en-US" baseline="-25000" dirty="0" err="1"/>
              <a:t>propagation</a:t>
            </a:r>
            <a:r>
              <a:rPr lang="en-US" dirty="0"/>
              <a:t> = </a:t>
            </a:r>
          </a:p>
        </p:txBody>
      </p:sp>
      <p:sp>
        <p:nvSpPr>
          <p:cNvPr id="4" name="Slide Number Placeholder 3"/>
          <p:cNvSpPr>
            <a:spLocks noGrp="1"/>
          </p:cNvSpPr>
          <p:nvPr>
            <p:ph type="sldNum" sz="quarter" idx="12"/>
          </p:nvPr>
        </p:nvSpPr>
        <p:spPr/>
        <p:txBody>
          <a:bodyPr/>
          <a:lstStyle/>
          <a:p>
            <a:pPr>
              <a:defRPr/>
            </a:pPr>
            <a:fld id="{B846B7D9-7BDB-7541-8325-00A37CD224A3}" type="slidenum">
              <a:rPr lang="en-US" smtClean="0"/>
              <a:pPr>
                <a:defRPr/>
              </a:pPr>
              <a:t>33</a:t>
            </a:fld>
            <a:endParaRPr lang="en-US"/>
          </a:p>
        </p:txBody>
      </p:sp>
      <p:sp>
        <p:nvSpPr>
          <p:cNvPr id="5" name="Line 5"/>
          <p:cNvSpPr>
            <a:spLocks noChangeShapeType="1"/>
          </p:cNvSpPr>
          <p:nvPr/>
        </p:nvSpPr>
        <p:spPr bwMode="auto">
          <a:xfrm>
            <a:off x="2478154" y="1450404"/>
            <a:ext cx="4114307" cy="0"/>
          </a:xfrm>
          <a:prstGeom prst="line">
            <a:avLst/>
          </a:prstGeom>
          <a:noFill/>
          <a:ln w="28575" cmpd="sng">
            <a:solidFill>
              <a:schemeClr val="tx1"/>
            </a:solidFill>
            <a:round/>
            <a:headEnd/>
            <a:tailEnd/>
          </a:ln>
        </p:spPr>
        <p:txBody>
          <a:bodyPr wrap="none" anchor="ctr">
            <a:prstTxWarp prst="textNoShape">
              <a:avLst/>
            </a:prstTxWarp>
          </a:bodyPr>
          <a:lstStyle/>
          <a:p>
            <a:endParaRPr lang="en-US"/>
          </a:p>
        </p:txBody>
      </p:sp>
      <p:graphicFrame>
        <p:nvGraphicFramePr>
          <p:cNvPr id="6" name="Object 2"/>
          <p:cNvGraphicFramePr>
            <a:graphicFrameLocks noChangeAspect="1"/>
          </p:cNvGraphicFramePr>
          <p:nvPr/>
        </p:nvGraphicFramePr>
        <p:xfrm>
          <a:off x="1700856" y="1287476"/>
          <a:ext cx="823627" cy="533400"/>
        </p:xfrm>
        <a:graphic>
          <a:graphicData uri="http://schemas.openxmlformats.org/presentationml/2006/ole">
            <mc:AlternateContent xmlns:mc="http://schemas.openxmlformats.org/markup-compatibility/2006">
              <mc:Choice xmlns:v="urn:schemas-microsoft-com:vml" Requires="v">
                <p:oleObj name="Clip" r:id="rId2" imgW="7315200" imgH="6070600" progId="">
                  <p:embed/>
                </p:oleObj>
              </mc:Choice>
              <mc:Fallback>
                <p:oleObj name="Clip" r:id="rId2" imgW="7315200" imgH="6070600" progId="">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856" y="1287476"/>
                        <a:ext cx="823627"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6554444" y="1194604"/>
          <a:ext cx="646112" cy="533400"/>
        </p:xfrm>
        <a:graphic>
          <a:graphicData uri="http://schemas.openxmlformats.org/presentationml/2006/ole">
            <mc:AlternateContent xmlns:mc="http://schemas.openxmlformats.org/markup-compatibility/2006">
              <mc:Choice xmlns:v="urn:schemas-microsoft-com:vml" Requires="v">
                <p:oleObj name="Clip" r:id="rId4" imgW="7315200" imgH="6070600" progId="">
                  <p:embed/>
                </p:oleObj>
              </mc:Choice>
              <mc:Fallback>
                <p:oleObj name="Clip" r:id="rId4" imgW="7315200" imgH="6070600" progId="">
                  <p:embed/>
                  <p:pic>
                    <p:nvPicPr>
                      <p:cNvPr id="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44" y="1194604"/>
                        <a:ext cx="6461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8" name="Group 8"/>
          <p:cNvGrpSpPr>
            <a:grpSpLocks/>
          </p:cNvGrpSpPr>
          <p:nvPr/>
        </p:nvGrpSpPr>
        <p:grpSpPr bwMode="auto">
          <a:xfrm>
            <a:off x="3430008" y="1282128"/>
            <a:ext cx="568325" cy="284162"/>
            <a:chOff x="3824" y="1838"/>
            <a:chExt cx="358" cy="179"/>
          </a:xfrm>
        </p:grpSpPr>
        <p:sp>
          <p:nvSpPr>
            <p:cNvPr id="9"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1" name="Line 11"/>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13"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14" name="Group 14"/>
            <p:cNvGrpSpPr>
              <a:grpSpLocks/>
            </p:cNvGrpSpPr>
            <p:nvPr/>
          </p:nvGrpSpPr>
          <p:grpSpPr bwMode="auto">
            <a:xfrm>
              <a:off x="3910" y="1864"/>
              <a:ext cx="176" cy="67"/>
              <a:chOff x="2848" y="848"/>
              <a:chExt cx="140" cy="98"/>
            </a:xfrm>
          </p:grpSpPr>
          <p:sp>
            <p:nvSpPr>
              <p:cNvPr id="19"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0"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1"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15" name="Group 18"/>
            <p:cNvGrpSpPr>
              <a:grpSpLocks/>
            </p:cNvGrpSpPr>
            <p:nvPr/>
          </p:nvGrpSpPr>
          <p:grpSpPr bwMode="auto">
            <a:xfrm flipV="1">
              <a:off x="3910" y="1863"/>
              <a:ext cx="176" cy="67"/>
              <a:chOff x="2848" y="848"/>
              <a:chExt cx="140" cy="98"/>
            </a:xfrm>
          </p:grpSpPr>
          <p:sp>
            <p:nvSpPr>
              <p:cNvPr id="16"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7"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8"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22" name="Group 22"/>
          <p:cNvGrpSpPr>
            <a:grpSpLocks/>
          </p:cNvGrpSpPr>
          <p:nvPr/>
        </p:nvGrpSpPr>
        <p:grpSpPr bwMode="auto">
          <a:xfrm>
            <a:off x="5292759" y="1287839"/>
            <a:ext cx="568325" cy="284163"/>
            <a:chOff x="3824" y="1838"/>
            <a:chExt cx="358" cy="179"/>
          </a:xfrm>
        </p:grpSpPr>
        <p:sp>
          <p:nvSpPr>
            <p:cNvPr id="23"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24" name="Line 24"/>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 name="Line 25"/>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6" name="Rectangle 26"/>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27"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28" name="Group 28"/>
            <p:cNvGrpSpPr>
              <a:grpSpLocks/>
            </p:cNvGrpSpPr>
            <p:nvPr/>
          </p:nvGrpSpPr>
          <p:grpSpPr bwMode="auto">
            <a:xfrm>
              <a:off x="3910" y="1864"/>
              <a:ext cx="176" cy="67"/>
              <a:chOff x="2848" y="848"/>
              <a:chExt cx="140" cy="98"/>
            </a:xfrm>
          </p:grpSpPr>
          <p:sp>
            <p:nvSpPr>
              <p:cNvPr id="33" name="Line 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4" name="Line 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5" name="Line 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29" name="Group 32"/>
            <p:cNvGrpSpPr>
              <a:grpSpLocks/>
            </p:cNvGrpSpPr>
            <p:nvPr/>
          </p:nvGrpSpPr>
          <p:grpSpPr bwMode="auto">
            <a:xfrm flipV="1">
              <a:off x="3910" y="1863"/>
              <a:ext cx="176" cy="67"/>
              <a:chOff x="2848" y="848"/>
              <a:chExt cx="140" cy="98"/>
            </a:xfrm>
          </p:grpSpPr>
          <p:sp>
            <p:nvSpPr>
              <p:cNvPr id="30" name="Line 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1" name="Line 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2" name="Line 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36" name="Text Box 36"/>
          <p:cNvSpPr txBox="1">
            <a:spLocks noChangeArrowheads="1"/>
          </p:cNvSpPr>
          <p:nvPr/>
        </p:nvSpPr>
        <p:spPr bwMode="auto">
          <a:xfrm>
            <a:off x="2872796" y="1425003"/>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37" name="Text Box 37"/>
          <p:cNvSpPr txBox="1">
            <a:spLocks noChangeArrowheads="1"/>
          </p:cNvSpPr>
          <p:nvPr/>
        </p:nvSpPr>
        <p:spPr bwMode="auto">
          <a:xfrm>
            <a:off x="4381718" y="1431024"/>
            <a:ext cx="502386" cy="400110"/>
          </a:xfrm>
          <a:prstGeom prst="rect">
            <a:avLst/>
          </a:prstGeom>
          <a:noFill/>
          <a:ln w="9525">
            <a:noFill/>
            <a:miter lim="800000"/>
            <a:headEnd/>
            <a:tailEnd/>
          </a:ln>
        </p:spPr>
        <p:txBody>
          <a:bodyPr wrap="none">
            <a:prstTxWarp prst="textNoShape">
              <a:avLst/>
            </a:prstTxWarp>
            <a:spAutoFit/>
          </a:bodyPr>
          <a:lstStyle/>
          <a:p>
            <a:r>
              <a:rPr lang="en-US" sz="2000" err="1">
                <a:latin typeface="Comic Sans MS" charset="0"/>
              </a:rPr>
              <a:t>2R</a:t>
            </a:r>
            <a:endParaRPr lang="en-US">
              <a:latin typeface="Times New Roman" charset="0"/>
            </a:endParaRPr>
          </a:p>
        </p:txBody>
      </p:sp>
      <p:sp>
        <p:nvSpPr>
          <p:cNvPr id="38" name="Text Box 38"/>
          <p:cNvSpPr txBox="1">
            <a:spLocks noChangeArrowheads="1"/>
          </p:cNvSpPr>
          <p:nvPr/>
        </p:nvSpPr>
        <p:spPr bwMode="auto">
          <a:xfrm>
            <a:off x="6006479" y="1371687"/>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39" name="Rectangle 39"/>
          <p:cNvSpPr>
            <a:spLocks noChangeArrowheads="1"/>
          </p:cNvSpPr>
          <p:nvPr/>
        </p:nvSpPr>
        <p:spPr bwMode="auto">
          <a:xfrm>
            <a:off x="2104777" y="6829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Arial Rounded MT Bold" panose="020F0704030504030204" pitchFamily="34" charset="77"/>
              </a:rPr>
              <a:t>L</a:t>
            </a:r>
            <a:endParaRPr lang="en-US">
              <a:latin typeface="Arial Rounded MT Bold" panose="020F0704030504030204" pitchFamily="34" charset="77"/>
            </a:endParaRPr>
          </a:p>
        </p:txBody>
      </p:sp>
      <p:sp>
        <p:nvSpPr>
          <p:cNvPr id="45" name="TextBox 44"/>
          <p:cNvSpPr txBox="1"/>
          <p:nvPr/>
        </p:nvSpPr>
        <p:spPr>
          <a:xfrm>
            <a:off x="1262310" y="1223502"/>
            <a:ext cx="402674" cy="461665"/>
          </a:xfrm>
          <a:prstGeom prst="rect">
            <a:avLst/>
          </a:prstGeom>
          <a:noFill/>
        </p:spPr>
        <p:txBody>
          <a:bodyPr wrap="none" rtlCol="0">
            <a:spAutoFit/>
          </a:bodyPr>
          <a:lstStyle/>
          <a:p>
            <a:r>
              <a:rPr lang="en-US" b="1"/>
              <a:t>A</a:t>
            </a:r>
          </a:p>
        </p:txBody>
      </p:sp>
      <p:sp>
        <p:nvSpPr>
          <p:cNvPr id="46" name="TextBox 45"/>
          <p:cNvSpPr txBox="1"/>
          <p:nvPr/>
        </p:nvSpPr>
        <p:spPr>
          <a:xfrm>
            <a:off x="7292581" y="1050668"/>
            <a:ext cx="406932" cy="461665"/>
          </a:xfrm>
          <a:prstGeom prst="rect">
            <a:avLst/>
          </a:prstGeom>
          <a:noFill/>
        </p:spPr>
        <p:txBody>
          <a:bodyPr wrap="none" rtlCol="0">
            <a:spAutoFit/>
          </a:bodyPr>
          <a:lstStyle/>
          <a:p>
            <a:r>
              <a:rPr lang="en-US" b="1"/>
              <a:t>B</a:t>
            </a:r>
          </a:p>
        </p:txBody>
      </p:sp>
      <p:sp>
        <p:nvSpPr>
          <p:cNvPr id="47" name="TextBox 46"/>
          <p:cNvSpPr txBox="1"/>
          <p:nvPr/>
        </p:nvSpPr>
        <p:spPr>
          <a:xfrm>
            <a:off x="3528884" y="888050"/>
            <a:ext cx="561121" cy="461665"/>
          </a:xfrm>
          <a:prstGeom prst="rect">
            <a:avLst/>
          </a:prstGeom>
          <a:noFill/>
        </p:spPr>
        <p:txBody>
          <a:bodyPr wrap="none" rtlCol="0">
            <a:spAutoFit/>
          </a:bodyPr>
          <a:lstStyle/>
          <a:p>
            <a:r>
              <a:rPr lang="en-US" b="1" err="1"/>
              <a:t>S1</a:t>
            </a:r>
            <a:endParaRPr lang="en-US" b="1"/>
          </a:p>
        </p:txBody>
      </p:sp>
      <p:sp>
        <p:nvSpPr>
          <p:cNvPr id="48" name="TextBox 47"/>
          <p:cNvSpPr txBox="1"/>
          <p:nvPr/>
        </p:nvSpPr>
        <p:spPr>
          <a:xfrm>
            <a:off x="5284340" y="854602"/>
            <a:ext cx="561121" cy="461665"/>
          </a:xfrm>
          <a:prstGeom prst="rect">
            <a:avLst/>
          </a:prstGeom>
          <a:noFill/>
        </p:spPr>
        <p:txBody>
          <a:bodyPr wrap="none" rtlCol="0">
            <a:spAutoFit/>
          </a:bodyPr>
          <a:lstStyle/>
          <a:p>
            <a:r>
              <a:rPr lang="en-US" b="1" err="1"/>
              <a:t>S2</a:t>
            </a:r>
            <a:endParaRPr lang="en-US" b="1"/>
          </a:p>
        </p:txBody>
      </p:sp>
      <p:grpSp>
        <p:nvGrpSpPr>
          <p:cNvPr id="42" name="Group 41"/>
          <p:cNvGrpSpPr/>
          <p:nvPr/>
        </p:nvGrpSpPr>
        <p:grpSpPr>
          <a:xfrm>
            <a:off x="4341343" y="5911224"/>
            <a:ext cx="3871503" cy="699439"/>
            <a:chOff x="4341343" y="5911224"/>
            <a:chExt cx="3871503" cy="699439"/>
          </a:xfrm>
        </p:grpSpPr>
        <p:sp>
          <p:nvSpPr>
            <p:cNvPr id="79" name="Rectangle 78"/>
            <p:cNvSpPr/>
            <p:nvPr/>
          </p:nvSpPr>
          <p:spPr bwMode="auto">
            <a:xfrm>
              <a:off x="4847888" y="6388536"/>
              <a:ext cx="2842133" cy="15487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49" name="Group 8"/>
            <p:cNvGrpSpPr>
              <a:grpSpLocks/>
            </p:cNvGrpSpPr>
            <p:nvPr/>
          </p:nvGrpSpPr>
          <p:grpSpPr bwMode="auto">
            <a:xfrm>
              <a:off x="4341343" y="6305302"/>
              <a:ext cx="568325" cy="284162"/>
              <a:chOff x="3824" y="1838"/>
              <a:chExt cx="358" cy="179"/>
            </a:xfrm>
          </p:grpSpPr>
          <p:sp>
            <p:nvSpPr>
              <p:cNvPr id="50"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51" name="Line 10"/>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2" name="Line 11"/>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 name="Rectangle 12"/>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54"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55" name="Group 14"/>
              <p:cNvGrpSpPr>
                <a:grpSpLocks/>
              </p:cNvGrpSpPr>
              <p:nvPr/>
            </p:nvGrpSpPr>
            <p:grpSpPr bwMode="auto">
              <a:xfrm>
                <a:off x="3910" y="1864"/>
                <a:ext cx="176" cy="67"/>
                <a:chOff x="2848" y="848"/>
                <a:chExt cx="140" cy="98"/>
              </a:xfrm>
            </p:grpSpPr>
            <p:sp>
              <p:nvSpPr>
                <p:cNvPr id="60"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2"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56" name="Group 18"/>
              <p:cNvGrpSpPr>
                <a:grpSpLocks/>
              </p:cNvGrpSpPr>
              <p:nvPr/>
            </p:nvGrpSpPr>
            <p:grpSpPr bwMode="auto">
              <a:xfrm flipV="1">
                <a:off x="3910" y="1863"/>
                <a:ext cx="176" cy="67"/>
                <a:chOff x="2848" y="848"/>
                <a:chExt cx="140" cy="98"/>
              </a:xfrm>
            </p:grpSpPr>
            <p:sp>
              <p:nvSpPr>
                <p:cNvPr id="57"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8"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9"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63" name="Group 22"/>
            <p:cNvGrpSpPr>
              <a:grpSpLocks/>
            </p:cNvGrpSpPr>
            <p:nvPr/>
          </p:nvGrpSpPr>
          <p:grpSpPr bwMode="auto">
            <a:xfrm>
              <a:off x="7644521" y="6326500"/>
              <a:ext cx="568325" cy="284163"/>
              <a:chOff x="3824" y="1838"/>
              <a:chExt cx="358" cy="179"/>
            </a:xfrm>
          </p:grpSpPr>
          <p:sp>
            <p:nvSpPr>
              <p:cNvPr id="64"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65" name="Line 24"/>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 name="Line 25"/>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 name="Rectangle 26"/>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8"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69" name="Group 28"/>
              <p:cNvGrpSpPr>
                <a:grpSpLocks/>
              </p:cNvGrpSpPr>
              <p:nvPr/>
            </p:nvGrpSpPr>
            <p:grpSpPr bwMode="auto">
              <a:xfrm>
                <a:off x="3910" y="1864"/>
                <a:ext cx="176" cy="67"/>
                <a:chOff x="2848" y="848"/>
                <a:chExt cx="140" cy="98"/>
              </a:xfrm>
            </p:grpSpPr>
            <p:sp>
              <p:nvSpPr>
                <p:cNvPr id="74" name="Line 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5" name="Line 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6" name="Line 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0" name="Group 32"/>
              <p:cNvGrpSpPr>
                <a:grpSpLocks/>
              </p:cNvGrpSpPr>
              <p:nvPr/>
            </p:nvGrpSpPr>
            <p:grpSpPr bwMode="auto">
              <a:xfrm flipV="1">
                <a:off x="3910" y="1863"/>
                <a:ext cx="176" cy="67"/>
                <a:chOff x="2848" y="848"/>
                <a:chExt cx="140" cy="98"/>
              </a:xfrm>
            </p:grpSpPr>
            <p:sp>
              <p:nvSpPr>
                <p:cNvPr id="71" name="Line 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2" name="Line 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 name="Line 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77" name="TextBox 76"/>
            <p:cNvSpPr txBox="1"/>
            <p:nvPr/>
          </p:nvSpPr>
          <p:spPr>
            <a:xfrm>
              <a:off x="4440219" y="5911224"/>
              <a:ext cx="561121" cy="461665"/>
            </a:xfrm>
            <a:prstGeom prst="rect">
              <a:avLst/>
            </a:prstGeom>
            <a:noFill/>
          </p:spPr>
          <p:txBody>
            <a:bodyPr wrap="none" rtlCol="0">
              <a:spAutoFit/>
            </a:bodyPr>
            <a:lstStyle/>
            <a:p>
              <a:r>
                <a:rPr lang="en-US" b="1" err="1"/>
                <a:t>S1</a:t>
              </a:r>
              <a:endParaRPr lang="en-US" b="1"/>
            </a:p>
          </p:txBody>
        </p:sp>
      </p:grpSp>
      <p:sp>
        <p:nvSpPr>
          <p:cNvPr id="78" name="TextBox 77"/>
          <p:cNvSpPr txBox="1"/>
          <p:nvPr/>
        </p:nvSpPr>
        <p:spPr>
          <a:xfrm>
            <a:off x="7636102" y="5893263"/>
            <a:ext cx="561121" cy="461665"/>
          </a:xfrm>
          <a:prstGeom prst="rect">
            <a:avLst/>
          </a:prstGeom>
          <a:noFill/>
        </p:spPr>
        <p:txBody>
          <a:bodyPr wrap="none" rtlCol="0">
            <a:spAutoFit/>
          </a:bodyPr>
          <a:lstStyle/>
          <a:p>
            <a:r>
              <a:rPr lang="en-US" b="1" err="1"/>
              <a:t>S2</a:t>
            </a:r>
            <a:endParaRPr lang="en-US" b="1"/>
          </a:p>
        </p:txBody>
      </p:sp>
      <p:sp>
        <p:nvSpPr>
          <p:cNvPr id="80" name="Rectangle 39"/>
          <p:cNvSpPr>
            <a:spLocks noChangeArrowheads="1"/>
          </p:cNvSpPr>
          <p:nvPr/>
        </p:nvSpPr>
        <p:spPr bwMode="auto">
          <a:xfrm>
            <a:off x="2257177" y="8353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Arial Rounded MT Bold" panose="020F0704030504030204" pitchFamily="34" charset="77"/>
              </a:rPr>
              <a:t>L</a:t>
            </a:r>
            <a:endParaRPr lang="en-US">
              <a:latin typeface="Arial Rounded MT Bold" panose="020F0704030504030204" pitchFamily="34" charset="77"/>
            </a:endParaRPr>
          </a:p>
        </p:txBody>
      </p:sp>
      <p:sp>
        <p:nvSpPr>
          <p:cNvPr id="81" name="Rectangle 39"/>
          <p:cNvSpPr>
            <a:spLocks noChangeArrowheads="1"/>
          </p:cNvSpPr>
          <p:nvPr/>
        </p:nvSpPr>
        <p:spPr bwMode="auto">
          <a:xfrm>
            <a:off x="2409577" y="9877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Arial Rounded MT Bold" panose="020F0704030504030204" pitchFamily="34" charset="77"/>
              </a:rPr>
              <a:t>L</a:t>
            </a:r>
            <a:endParaRPr lang="en-US">
              <a:latin typeface="Arial Rounded MT Bold" panose="020F0704030504030204" pitchFamily="34" charset="77"/>
            </a:endParaRPr>
          </a:p>
        </p:txBody>
      </p:sp>
      <p:sp>
        <p:nvSpPr>
          <p:cNvPr id="82" name="Rectangle 39"/>
          <p:cNvSpPr>
            <a:spLocks noChangeArrowheads="1"/>
          </p:cNvSpPr>
          <p:nvPr/>
        </p:nvSpPr>
        <p:spPr bwMode="auto">
          <a:xfrm>
            <a:off x="2561977" y="11401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Arial Rounded MT Bold" panose="020F0704030504030204" pitchFamily="34" charset="77"/>
              </a:rPr>
              <a:t>L</a:t>
            </a:r>
            <a:endParaRPr lang="en-US">
              <a:latin typeface="Arial Rounded MT Bold" panose="020F0704030504030204" pitchFamily="34" charset="77"/>
            </a:endParaRPr>
          </a:p>
        </p:txBody>
      </p:sp>
      <p:sp>
        <p:nvSpPr>
          <p:cNvPr id="40" name="TextBox 39"/>
          <p:cNvSpPr txBox="1"/>
          <p:nvPr/>
        </p:nvSpPr>
        <p:spPr>
          <a:xfrm>
            <a:off x="5295678" y="4976095"/>
            <a:ext cx="1754006" cy="523220"/>
          </a:xfrm>
          <a:prstGeom prst="rect">
            <a:avLst/>
          </a:prstGeom>
          <a:noFill/>
        </p:spPr>
        <p:txBody>
          <a:bodyPr wrap="none" rtlCol="0">
            <a:spAutoFit/>
          </a:bodyPr>
          <a:lstStyle/>
          <a:p>
            <a:r>
              <a:rPr lang="en-US" sz="2800" dirty="0"/>
              <a:t>1ms+2ms</a:t>
            </a:r>
          </a:p>
        </p:txBody>
      </p:sp>
      <p:sp>
        <p:nvSpPr>
          <p:cNvPr id="83" name="Rectangle 39"/>
          <p:cNvSpPr>
            <a:spLocks noChangeArrowheads="1"/>
          </p:cNvSpPr>
          <p:nvPr/>
        </p:nvSpPr>
        <p:spPr bwMode="auto">
          <a:xfrm>
            <a:off x="4898250" y="6403425"/>
            <a:ext cx="1397810" cy="1245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latin typeface="Times New Roman" charset="0"/>
            </a:endParaRPr>
          </a:p>
        </p:txBody>
      </p:sp>
      <p:sp>
        <p:nvSpPr>
          <p:cNvPr id="85" name="Rectangle 39"/>
          <p:cNvSpPr>
            <a:spLocks noChangeArrowheads="1"/>
          </p:cNvSpPr>
          <p:nvPr/>
        </p:nvSpPr>
        <p:spPr bwMode="auto">
          <a:xfrm>
            <a:off x="6251005" y="6400951"/>
            <a:ext cx="1397810" cy="1245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endParaRPr lang="en-US">
              <a:latin typeface="Times New Roman" charset="0"/>
            </a:endParaRPr>
          </a:p>
        </p:txBody>
      </p:sp>
      <p:grpSp>
        <p:nvGrpSpPr>
          <p:cNvPr id="88" name="Group 87"/>
          <p:cNvGrpSpPr/>
          <p:nvPr/>
        </p:nvGrpSpPr>
        <p:grpSpPr>
          <a:xfrm>
            <a:off x="5436450" y="5792275"/>
            <a:ext cx="896550" cy="596261"/>
            <a:chOff x="5436450" y="5792275"/>
            <a:chExt cx="896550" cy="596261"/>
          </a:xfrm>
        </p:grpSpPr>
        <p:sp>
          <p:nvSpPr>
            <p:cNvPr id="43" name="TextBox 42"/>
            <p:cNvSpPr txBox="1"/>
            <p:nvPr/>
          </p:nvSpPr>
          <p:spPr>
            <a:xfrm>
              <a:off x="5436450" y="5792275"/>
              <a:ext cx="896550" cy="369332"/>
            </a:xfrm>
            <a:prstGeom prst="rect">
              <a:avLst/>
            </a:prstGeom>
            <a:noFill/>
          </p:spPr>
          <p:txBody>
            <a:bodyPr wrap="none" rtlCol="0">
              <a:spAutoFit/>
            </a:bodyPr>
            <a:lstStyle/>
            <a:p>
              <a:r>
                <a:rPr lang="en-US" sz="1800"/>
                <a:t>T=</a:t>
              </a:r>
              <a:r>
                <a:rPr lang="en-US" sz="1800" err="1"/>
                <a:t>5ms</a:t>
              </a:r>
              <a:endParaRPr lang="en-US" sz="1800"/>
            </a:p>
          </p:txBody>
        </p:sp>
        <p:cxnSp>
          <p:nvCxnSpPr>
            <p:cNvPr id="87" name="Straight Arrow Connector 86"/>
            <p:cNvCxnSpPr>
              <a:endCxn id="79" idx="0"/>
            </p:cNvCxnSpPr>
            <p:nvPr/>
          </p:nvCxnSpPr>
          <p:spPr bwMode="auto">
            <a:xfrm>
              <a:off x="6210873" y="6102023"/>
              <a:ext cx="58082" cy="286513"/>
            </a:xfrm>
            <a:prstGeom prst="straightConnector1">
              <a:avLst/>
            </a:prstGeom>
            <a:noFill/>
            <a:ln w="12700" cap="flat" cmpd="sng" algn="ctr">
              <a:solidFill>
                <a:schemeClr val="tx1"/>
              </a:solidFill>
              <a:prstDash val="solid"/>
              <a:round/>
              <a:headEnd type="none" w="med" len="med"/>
              <a:tailEnd type="arrow"/>
            </a:ln>
            <a:effectLst/>
          </p:spPr>
        </p:cxnSp>
      </p:grpSp>
      <p:grpSp>
        <p:nvGrpSpPr>
          <p:cNvPr id="89" name="Group 88"/>
          <p:cNvGrpSpPr/>
          <p:nvPr/>
        </p:nvGrpSpPr>
        <p:grpSpPr>
          <a:xfrm>
            <a:off x="6804694" y="5782057"/>
            <a:ext cx="896550" cy="596261"/>
            <a:chOff x="5436450" y="5792275"/>
            <a:chExt cx="896550" cy="596261"/>
          </a:xfrm>
        </p:grpSpPr>
        <p:sp>
          <p:nvSpPr>
            <p:cNvPr id="90" name="TextBox 89"/>
            <p:cNvSpPr txBox="1"/>
            <p:nvPr/>
          </p:nvSpPr>
          <p:spPr>
            <a:xfrm>
              <a:off x="5436450" y="5792275"/>
              <a:ext cx="896550" cy="369332"/>
            </a:xfrm>
            <a:prstGeom prst="rect">
              <a:avLst/>
            </a:prstGeom>
            <a:noFill/>
          </p:spPr>
          <p:txBody>
            <a:bodyPr wrap="none" rtlCol="0">
              <a:spAutoFit/>
            </a:bodyPr>
            <a:lstStyle/>
            <a:p>
              <a:r>
                <a:rPr lang="en-US" sz="1800"/>
                <a:t>T=</a:t>
              </a:r>
              <a:r>
                <a:rPr lang="en-US" sz="1800" err="1"/>
                <a:t>6ms</a:t>
              </a:r>
              <a:endParaRPr lang="en-US" sz="1800"/>
            </a:p>
          </p:txBody>
        </p:sp>
        <p:cxnSp>
          <p:nvCxnSpPr>
            <p:cNvPr id="91" name="Straight Arrow Connector 90"/>
            <p:cNvCxnSpPr/>
            <p:nvPr/>
          </p:nvCxnSpPr>
          <p:spPr bwMode="auto">
            <a:xfrm>
              <a:off x="6210873" y="6102023"/>
              <a:ext cx="58082" cy="286513"/>
            </a:xfrm>
            <a:prstGeom prst="straightConnector1">
              <a:avLst/>
            </a:prstGeom>
            <a:noFill/>
            <a:ln w="12700" cap="flat" cmpd="sng" algn="ctr">
              <a:solidFill>
                <a:schemeClr val="tx1"/>
              </a:solidFill>
              <a:prstDash val="solid"/>
              <a:round/>
              <a:headEnd type="none" w="med" len="med"/>
              <a:tailEnd type="arrow"/>
            </a:ln>
            <a:effectLst/>
          </p:spPr>
        </p:cxnSp>
      </p:grpSp>
      <p:sp>
        <p:nvSpPr>
          <p:cNvPr id="94" name="TextBox 93"/>
          <p:cNvSpPr txBox="1"/>
          <p:nvPr/>
        </p:nvSpPr>
        <p:spPr>
          <a:xfrm>
            <a:off x="271048" y="5536733"/>
            <a:ext cx="3182879" cy="646331"/>
          </a:xfrm>
          <a:prstGeom prst="rect">
            <a:avLst/>
          </a:prstGeom>
          <a:noFill/>
          <a:ln>
            <a:solidFill>
              <a:schemeClr val="accent6">
                <a:lumMod val="60000"/>
                <a:lumOff val="40000"/>
              </a:schemeClr>
            </a:solidFill>
          </a:ln>
        </p:spPr>
        <p:txBody>
          <a:bodyPr wrap="square" rIns="0" rtlCol="0">
            <a:spAutoFit/>
          </a:bodyPr>
          <a:lstStyle/>
          <a:p>
            <a:r>
              <a:rPr lang="en-US" sz="1800"/>
              <a:t>When 1</a:t>
            </a:r>
            <a:r>
              <a:rPr lang="en-US" sz="1800" baseline="30000"/>
              <a:t>st</a:t>
            </a:r>
            <a:r>
              <a:rPr lang="en-US" sz="1800"/>
              <a:t> packet arrives at S2, where is the 2</a:t>
            </a:r>
            <a:r>
              <a:rPr lang="en-US" sz="1800" baseline="30000"/>
              <a:t>nd</a:t>
            </a:r>
            <a:r>
              <a:rPr lang="en-US" sz="1800"/>
              <a:t> packet?</a:t>
            </a:r>
          </a:p>
        </p:txBody>
      </p:sp>
    </p:spTree>
    <p:extLst>
      <p:ext uri="{BB962C8B-B14F-4D97-AF65-F5344CB8AC3E}">
        <p14:creationId xmlns:p14="http://schemas.microsoft.com/office/powerpoint/2010/main" val="358764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subTnLst>
                                    <p:set>
                                      <p:cBhvr override="childStyle">
                                        <p:cTn dur="1" fill="hold" display="0" masterRel="nextClick" afterEffect="1"/>
                                        <p:tgtEl>
                                          <p:spTgt spid="8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8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bldLvl="2"/>
      <p:bldP spid="78" grpId="0"/>
      <p:bldP spid="40" grpId="0"/>
      <p:bldP spid="83" grpId="0" animBg="1"/>
      <p:bldP spid="83" grpId="1" animBg="1"/>
      <p:bldP spid="85" grpId="0" animBg="1"/>
      <p:bldP spid="9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stCxn id="12" idx="3"/>
          </p:cNvCxnSpPr>
          <p:nvPr/>
        </p:nvCxnSpPr>
        <p:spPr bwMode="auto">
          <a:xfrm flipV="1">
            <a:off x="3993571" y="1432582"/>
            <a:ext cx="1303483" cy="11471"/>
          </a:xfrm>
          <a:prstGeom prst="line">
            <a:avLst/>
          </a:prstGeom>
          <a:noFill/>
          <a:ln w="76200"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Lets try an example</a:t>
            </a:r>
          </a:p>
        </p:txBody>
      </p:sp>
      <p:sp>
        <p:nvSpPr>
          <p:cNvPr id="44" name="Content Placeholder 43"/>
          <p:cNvSpPr>
            <a:spLocks noGrp="1"/>
          </p:cNvSpPr>
          <p:nvPr>
            <p:ph idx="1"/>
          </p:nvPr>
        </p:nvSpPr>
        <p:spPr>
          <a:xfrm>
            <a:off x="228466" y="2028845"/>
            <a:ext cx="8915534" cy="3500145"/>
          </a:xfrm>
        </p:spPr>
        <p:txBody>
          <a:bodyPr>
            <a:normAutofit/>
          </a:bodyPr>
          <a:lstStyle/>
          <a:p>
            <a:r>
              <a:rPr lang="en-US"/>
              <a:t>L/R = </a:t>
            </a:r>
            <a:r>
              <a:rPr lang="en-US" err="1"/>
              <a:t>2msec</a:t>
            </a:r>
            <a:r>
              <a:rPr lang="en-US"/>
              <a:t>, L/</a:t>
            </a:r>
            <a:r>
              <a:rPr lang="en-US" err="1"/>
              <a:t>2R</a:t>
            </a:r>
            <a:r>
              <a:rPr lang="en-US"/>
              <a:t> = </a:t>
            </a:r>
            <a:r>
              <a:rPr lang="en-US" err="1"/>
              <a:t>1ms</a:t>
            </a:r>
            <a:endParaRPr lang="en-US"/>
          </a:p>
          <a:p>
            <a:r>
              <a:rPr lang="en-US"/>
              <a:t>Propagation delay: </a:t>
            </a:r>
            <a:r>
              <a:rPr lang="en-US" err="1"/>
              <a:t>2msec</a:t>
            </a:r>
            <a:r>
              <a:rPr lang="en-US"/>
              <a:t> for each link</a:t>
            </a:r>
          </a:p>
          <a:p>
            <a:r>
              <a:rPr lang="en-US"/>
              <a:t>When 1</a:t>
            </a:r>
            <a:r>
              <a:rPr lang="en-US" baseline="30000"/>
              <a:t>st</a:t>
            </a:r>
            <a:r>
              <a:rPr lang="en-US"/>
              <a:t> packet arrives at S2, where exactly is the 2</a:t>
            </a:r>
            <a:r>
              <a:rPr lang="en-US" baseline="30000"/>
              <a:t>nd</a:t>
            </a:r>
            <a:r>
              <a:rPr lang="en-US"/>
              <a:t> one?</a:t>
            </a:r>
          </a:p>
          <a:p>
            <a:pPr marL="0" indent="0">
              <a:buNone/>
            </a:pPr>
            <a:endParaRPr lang="en-US"/>
          </a:p>
        </p:txBody>
      </p:sp>
      <p:sp>
        <p:nvSpPr>
          <p:cNvPr id="4" name="Slide Number Placeholder 3"/>
          <p:cNvSpPr>
            <a:spLocks noGrp="1"/>
          </p:cNvSpPr>
          <p:nvPr>
            <p:ph type="sldNum" sz="quarter" idx="12"/>
          </p:nvPr>
        </p:nvSpPr>
        <p:spPr/>
        <p:txBody>
          <a:bodyPr/>
          <a:lstStyle/>
          <a:p>
            <a:pPr>
              <a:defRPr/>
            </a:pPr>
            <a:fld id="{B846B7D9-7BDB-7541-8325-00A37CD224A3}" type="slidenum">
              <a:rPr lang="en-US" smtClean="0"/>
              <a:pPr>
                <a:defRPr/>
              </a:pPr>
              <a:t>34</a:t>
            </a:fld>
            <a:endParaRPr lang="en-US"/>
          </a:p>
        </p:txBody>
      </p:sp>
      <p:sp>
        <p:nvSpPr>
          <p:cNvPr id="5" name="Line 5"/>
          <p:cNvSpPr>
            <a:spLocks noChangeShapeType="1"/>
          </p:cNvSpPr>
          <p:nvPr/>
        </p:nvSpPr>
        <p:spPr bwMode="auto">
          <a:xfrm>
            <a:off x="2478154" y="1450404"/>
            <a:ext cx="4114307" cy="0"/>
          </a:xfrm>
          <a:prstGeom prst="line">
            <a:avLst/>
          </a:prstGeom>
          <a:noFill/>
          <a:ln w="28575" cmpd="sng">
            <a:solidFill>
              <a:schemeClr val="tx1"/>
            </a:solidFill>
            <a:round/>
            <a:headEnd/>
            <a:tailEnd/>
          </a:ln>
        </p:spPr>
        <p:txBody>
          <a:bodyPr wrap="none" anchor="ctr">
            <a:prstTxWarp prst="textNoShape">
              <a:avLst/>
            </a:prstTxWarp>
          </a:bodyPr>
          <a:lstStyle/>
          <a:p>
            <a:endParaRPr lang="en-US"/>
          </a:p>
        </p:txBody>
      </p:sp>
      <p:graphicFrame>
        <p:nvGraphicFramePr>
          <p:cNvPr id="6" name="Object 2"/>
          <p:cNvGraphicFramePr>
            <a:graphicFrameLocks noChangeAspect="1"/>
          </p:cNvGraphicFramePr>
          <p:nvPr/>
        </p:nvGraphicFramePr>
        <p:xfrm>
          <a:off x="1700856" y="1287476"/>
          <a:ext cx="823627" cy="533400"/>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856" y="1287476"/>
                        <a:ext cx="823627"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6554444" y="1194604"/>
          <a:ext cx="646112" cy="533400"/>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44" y="1194604"/>
                        <a:ext cx="6461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8" name="Group 8"/>
          <p:cNvGrpSpPr>
            <a:grpSpLocks/>
          </p:cNvGrpSpPr>
          <p:nvPr/>
        </p:nvGrpSpPr>
        <p:grpSpPr bwMode="auto">
          <a:xfrm>
            <a:off x="3430008" y="1282128"/>
            <a:ext cx="568325" cy="284162"/>
            <a:chOff x="3824" y="1838"/>
            <a:chExt cx="358" cy="179"/>
          </a:xfrm>
        </p:grpSpPr>
        <p:sp>
          <p:nvSpPr>
            <p:cNvPr id="9"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1" name="Line 11"/>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13"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14" name="Group 14"/>
            <p:cNvGrpSpPr>
              <a:grpSpLocks/>
            </p:cNvGrpSpPr>
            <p:nvPr/>
          </p:nvGrpSpPr>
          <p:grpSpPr bwMode="auto">
            <a:xfrm>
              <a:off x="3910" y="1864"/>
              <a:ext cx="176" cy="67"/>
              <a:chOff x="2848" y="848"/>
              <a:chExt cx="140" cy="98"/>
            </a:xfrm>
          </p:grpSpPr>
          <p:sp>
            <p:nvSpPr>
              <p:cNvPr id="19"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0"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1"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15" name="Group 18"/>
            <p:cNvGrpSpPr>
              <a:grpSpLocks/>
            </p:cNvGrpSpPr>
            <p:nvPr/>
          </p:nvGrpSpPr>
          <p:grpSpPr bwMode="auto">
            <a:xfrm flipV="1">
              <a:off x="3910" y="1863"/>
              <a:ext cx="176" cy="67"/>
              <a:chOff x="2848" y="848"/>
              <a:chExt cx="140" cy="98"/>
            </a:xfrm>
          </p:grpSpPr>
          <p:sp>
            <p:nvSpPr>
              <p:cNvPr id="16"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7"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8"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22" name="Group 22"/>
          <p:cNvGrpSpPr>
            <a:grpSpLocks/>
          </p:cNvGrpSpPr>
          <p:nvPr/>
        </p:nvGrpSpPr>
        <p:grpSpPr bwMode="auto">
          <a:xfrm>
            <a:off x="5292759" y="1287839"/>
            <a:ext cx="568325" cy="284163"/>
            <a:chOff x="3824" y="1838"/>
            <a:chExt cx="358" cy="179"/>
          </a:xfrm>
        </p:grpSpPr>
        <p:sp>
          <p:nvSpPr>
            <p:cNvPr id="23"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24" name="Line 24"/>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 name="Line 25"/>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6" name="Rectangle 26"/>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27"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28" name="Group 28"/>
            <p:cNvGrpSpPr>
              <a:grpSpLocks/>
            </p:cNvGrpSpPr>
            <p:nvPr/>
          </p:nvGrpSpPr>
          <p:grpSpPr bwMode="auto">
            <a:xfrm>
              <a:off x="3910" y="1864"/>
              <a:ext cx="176" cy="67"/>
              <a:chOff x="2848" y="848"/>
              <a:chExt cx="140" cy="98"/>
            </a:xfrm>
          </p:grpSpPr>
          <p:sp>
            <p:nvSpPr>
              <p:cNvPr id="33" name="Line 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4" name="Line 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5" name="Line 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29" name="Group 32"/>
            <p:cNvGrpSpPr>
              <a:grpSpLocks/>
            </p:cNvGrpSpPr>
            <p:nvPr/>
          </p:nvGrpSpPr>
          <p:grpSpPr bwMode="auto">
            <a:xfrm flipV="1">
              <a:off x="3910" y="1863"/>
              <a:ext cx="176" cy="67"/>
              <a:chOff x="2848" y="848"/>
              <a:chExt cx="140" cy="98"/>
            </a:xfrm>
          </p:grpSpPr>
          <p:sp>
            <p:nvSpPr>
              <p:cNvPr id="30" name="Line 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1" name="Line 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2" name="Line 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36" name="Text Box 36"/>
          <p:cNvSpPr txBox="1">
            <a:spLocks noChangeArrowheads="1"/>
          </p:cNvSpPr>
          <p:nvPr/>
        </p:nvSpPr>
        <p:spPr bwMode="auto">
          <a:xfrm>
            <a:off x="2872796" y="1425003"/>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37" name="Text Box 37"/>
          <p:cNvSpPr txBox="1">
            <a:spLocks noChangeArrowheads="1"/>
          </p:cNvSpPr>
          <p:nvPr/>
        </p:nvSpPr>
        <p:spPr bwMode="auto">
          <a:xfrm>
            <a:off x="4381718" y="1431024"/>
            <a:ext cx="502386" cy="400110"/>
          </a:xfrm>
          <a:prstGeom prst="rect">
            <a:avLst/>
          </a:prstGeom>
          <a:noFill/>
          <a:ln w="9525">
            <a:noFill/>
            <a:miter lim="800000"/>
            <a:headEnd/>
            <a:tailEnd/>
          </a:ln>
        </p:spPr>
        <p:txBody>
          <a:bodyPr wrap="none">
            <a:prstTxWarp prst="textNoShape">
              <a:avLst/>
            </a:prstTxWarp>
            <a:spAutoFit/>
          </a:bodyPr>
          <a:lstStyle/>
          <a:p>
            <a:r>
              <a:rPr lang="en-US" sz="2000" err="1">
                <a:latin typeface="Comic Sans MS" charset="0"/>
              </a:rPr>
              <a:t>2R</a:t>
            </a:r>
            <a:endParaRPr lang="en-US">
              <a:latin typeface="Times New Roman" charset="0"/>
            </a:endParaRPr>
          </a:p>
        </p:txBody>
      </p:sp>
      <p:sp>
        <p:nvSpPr>
          <p:cNvPr id="38" name="Text Box 38"/>
          <p:cNvSpPr txBox="1">
            <a:spLocks noChangeArrowheads="1"/>
          </p:cNvSpPr>
          <p:nvPr/>
        </p:nvSpPr>
        <p:spPr bwMode="auto">
          <a:xfrm>
            <a:off x="6006479" y="1371687"/>
            <a:ext cx="344487" cy="396875"/>
          </a:xfrm>
          <a:prstGeom prst="rect">
            <a:avLst/>
          </a:prstGeom>
          <a:noFill/>
          <a:ln w="9525">
            <a:noFill/>
            <a:miter lim="800000"/>
            <a:headEnd/>
            <a:tailEnd/>
          </a:ln>
        </p:spPr>
        <p:txBody>
          <a:bodyPr wrap="none">
            <a:prstTxWarp prst="textNoShape">
              <a:avLst/>
            </a:prstTxWarp>
            <a:spAutoFit/>
          </a:bodyPr>
          <a:lstStyle/>
          <a:p>
            <a:r>
              <a:rPr lang="en-US" sz="2000">
                <a:latin typeface="Comic Sans MS" charset="0"/>
              </a:rPr>
              <a:t>R</a:t>
            </a:r>
            <a:endParaRPr lang="en-US">
              <a:latin typeface="Times New Roman" charset="0"/>
            </a:endParaRPr>
          </a:p>
        </p:txBody>
      </p:sp>
      <p:sp>
        <p:nvSpPr>
          <p:cNvPr id="39" name="Rectangle 39"/>
          <p:cNvSpPr>
            <a:spLocks noChangeArrowheads="1"/>
          </p:cNvSpPr>
          <p:nvPr/>
        </p:nvSpPr>
        <p:spPr bwMode="auto">
          <a:xfrm>
            <a:off x="2104777" y="6829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Comic Sans MS" charset="0"/>
              </a:rPr>
              <a:t>L</a:t>
            </a:r>
            <a:endParaRPr lang="en-US">
              <a:latin typeface="Times New Roman" charset="0"/>
            </a:endParaRPr>
          </a:p>
        </p:txBody>
      </p:sp>
      <p:sp>
        <p:nvSpPr>
          <p:cNvPr id="45" name="TextBox 44"/>
          <p:cNvSpPr txBox="1"/>
          <p:nvPr/>
        </p:nvSpPr>
        <p:spPr>
          <a:xfrm>
            <a:off x="1262310" y="1223502"/>
            <a:ext cx="402674" cy="461665"/>
          </a:xfrm>
          <a:prstGeom prst="rect">
            <a:avLst/>
          </a:prstGeom>
          <a:noFill/>
        </p:spPr>
        <p:txBody>
          <a:bodyPr wrap="none" rtlCol="0">
            <a:spAutoFit/>
          </a:bodyPr>
          <a:lstStyle/>
          <a:p>
            <a:r>
              <a:rPr lang="en-US" b="1"/>
              <a:t>A</a:t>
            </a:r>
          </a:p>
        </p:txBody>
      </p:sp>
      <p:sp>
        <p:nvSpPr>
          <p:cNvPr id="46" name="TextBox 45"/>
          <p:cNvSpPr txBox="1"/>
          <p:nvPr/>
        </p:nvSpPr>
        <p:spPr>
          <a:xfrm>
            <a:off x="7292581" y="1050668"/>
            <a:ext cx="406932" cy="461665"/>
          </a:xfrm>
          <a:prstGeom prst="rect">
            <a:avLst/>
          </a:prstGeom>
          <a:noFill/>
        </p:spPr>
        <p:txBody>
          <a:bodyPr wrap="none" rtlCol="0">
            <a:spAutoFit/>
          </a:bodyPr>
          <a:lstStyle/>
          <a:p>
            <a:r>
              <a:rPr lang="en-US" b="1"/>
              <a:t>B</a:t>
            </a:r>
          </a:p>
        </p:txBody>
      </p:sp>
      <p:sp>
        <p:nvSpPr>
          <p:cNvPr id="47" name="TextBox 46"/>
          <p:cNvSpPr txBox="1"/>
          <p:nvPr/>
        </p:nvSpPr>
        <p:spPr>
          <a:xfrm>
            <a:off x="3528884" y="888050"/>
            <a:ext cx="561121" cy="461665"/>
          </a:xfrm>
          <a:prstGeom prst="rect">
            <a:avLst/>
          </a:prstGeom>
          <a:noFill/>
        </p:spPr>
        <p:txBody>
          <a:bodyPr wrap="none" rtlCol="0">
            <a:spAutoFit/>
          </a:bodyPr>
          <a:lstStyle/>
          <a:p>
            <a:r>
              <a:rPr lang="en-US" b="1" err="1"/>
              <a:t>S1</a:t>
            </a:r>
            <a:endParaRPr lang="en-US" b="1"/>
          </a:p>
        </p:txBody>
      </p:sp>
      <p:sp>
        <p:nvSpPr>
          <p:cNvPr id="48" name="TextBox 47"/>
          <p:cNvSpPr txBox="1"/>
          <p:nvPr/>
        </p:nvSpPr>
        <p:spPr>
          <a:xfrm>
            <a:off x="5284340" y="854602"/>
            <a:ext cx="561121" cy="461665"/>
          </a:xfrm>
          <a:prstGeom prst="rect">
            <a:avLst/>
          </a:prstGeom>
          <a:noFill/>
        </p:spPr>
        <p:txBody>
          <a:bodyPr wrap="none" rtlCol="0">
            <a:spAutoFit/>
          </a:bodyPr>
          <a:lstStyle/>
          <a:p>
            <a:r>
              <a:rPr lang="en-US" b="1" err="1"/>
              <a:t>S2</a:t>
            </a:r>
            <a:endParaRPr lang="en-US" b="1"/>
          </a:p>
        </p:txBody>
      </p:sp>
      <p:grpSp>
        <p:nvGrpSpPr>
          <p:cNvPr id="42" name="Group 41"/>
          <p:cNvGrpSpPr/>
          <p:nvPr/>
        </p:nvGrpSpPr>
        <p:grpSpPr>
          <a:xfrm>
            <a:off x="4341343" y="5911224"/>
            <a:ext cx="3871503" cy="699439"/>
            <a:chOff x="4341343" y="5911224"/>
            <a:chExt cx="3871503" cy="699439"/>
          </a:xfrm>
        </p:grpSpPr>
        <p:sp>
          <p:nvSpPr>
            <p:cNvPr id="79" name="Rectangle 78"/>
            <p:cNvSpPr/>
            <p:nvPr/>
          </p:nvSpPr>
          <p:spPr bwMode="auto">
            <a:xfrm>
              <a:off x="4847888" y="6388536"/>
              <a:ext cx="2842133" cy="15487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grpSp>
          <p:nvGrpSpPr>
            <p:cNvPr id="49" name="Group 8"/>
            <p:cNvGrpSpPr>
              <a:grpSpLocks/>
            </p:cNvGrpSpPr>
            <p:nvPr/>
          </p:nvGrpSpPr>
          <p:grpSpPr bwMode="auto">
            <a:xfrm>
              <a:off x="4341343" y="6305302"/>
              <a:ext cx="568325" cy="284162"/>
              <a:chOff x="3824" y="1838"/>
              <a:chExt cx="358" cy="179"/>
            </a:xfrm>
          </p:grpSpPr>
          <p:sp>
            <p:nvSpPr>
              <p:cNvPr id="50"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51" name="Line 10"/>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2" name="Line 11"/>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 name="Rectangle 12"/>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54"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55" name="Group 14"/>
              <p:cNvGrpSpPr>
                <a:grpSpLocks/>
              </p:cNvGrpSpPr>
              <p:nvPr/>
            </p:nvGrpSpPr>
            <p:grpSpPr bwMode="auto">
              <a:xfrm>
                <a:off x="3910" y="1864"/>
                <a:ext cx="176" cy="67"/>
                <a:chOff x="2848" y="848"/>
                <a:chExt cx="140" cy="98"/>
              </a:xfrm>
            </p:grpSpPr>
            <p:sp>
              <p:nvSpPr>
                <p:cNvPr id="60"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1"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62"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56" name="Group 18"/>
              <p:cNvGrpSpPr>
                <a:grpSpLocks/>
              </p:cNvGrpSpPr>
              <p:nvPr/>
            </p:nvGrpSpPr>
            <p:grpSpPr bwMode="auto">
              <a:xfrm flipV="1">
                <a:off x="3910" y="1863"/>
                <a:ext cx="176" cy="67"/>
                <a:chOff x="2848" y="848"/>
                <a:chExt cx="140" cy="98"/>
              </a:xfrm>
            </p:grpSpPr>
            <p:sp>
              <p:nvSpPr>
                <p:cNvPr id="57" name="Line 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8" name="Line 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9" name="Line 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grpSp>
          <p:nvGrpSpPr>
            <p:cNvPr id="63" name="Group 22"/>
            <p:cNvGrpSpPr>
              <a:grpSpLocks/>
            </p:cNvGrpSpPr>
            <p:nvPr/>
          </p:nvGrpSpPr>
          <p:grpSpPr bwMode="auto">
            <a:xfrm>
              <a:off x="7644521" y="6326500"/>
              <a:ext cx="568325" cy="284163"/>
              <a:chOff x="3824" y="1838"/>
              <a:chExt cx="358" cy="179"/>
            </a:xfrm>
          </p:grpSpPr>
          <p:sp>
            <p:nvSpPr>
              <p:cNvPr id="64"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a:p>
            </p:txBody>
          </p:sp>
          <p:sp>
            <p:nvSpPr>
              <p:cNvPr id="65" name="Line 24"/>
              <p:cNvSpPr>
                <a:spLocks noChangeShapeType="1"/>
              </p:cNvSpPr>
              <p:nvPr/>
            </p:nvSpPr>
            <p:spPr bwMode="auto">
              <a:xfrm>
                <a:off x="3827"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 name="Line 25"/>
              <p:cNvSpPr>
                <a:spLocks noChangeShapeType="1"/>
              </p:cNvSpPr>
              <p:nvPr/>
            </p:nvSpPr>
            <p:spPr bwMode="auto">
              <a:xfrm>
                <a:off x="4182" y="1910"/>
                <a:ext cx="0" cy="61"/>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 name="Rectangle 26"/>
              <p:cNvSpPr>
                <a:spLocks noChangeArrowheads="1"/>
              </p:cNvSpPr>
              <p:nvPr/>
            </p:nvSpPr>
            <p:spPr bwMode="auto">
              <a:xfrm>
                <a:off x="3827" y="1910"/>
                <a:ext cx="352" cy="60"/>
              </a:xfrm>
              <a:prstGeom prst="rect">
                <a:avLst/>
              </a:prstGeom>
              <a:solidFill>
                <a:srgbClr val="FFFF00"/>
              </a:solidFill>
              <a:ln w="12700">
                <a:noFill/>
                <a:miter lim="800000"/>
                <a:headEnd/>
                <a:tailEnd/>
              </a:ln>
            </p:spPr>
            <p:txBody>
              <a:bodyPr wrap="none" anchor="ctr">
                <a:prstTxWarp prst="textNoShape">
                  <a:avLst/>
                </a:prstTxWarp>
              </a:bodyPr>
              <a:lstStyle/>
              <a:p>
                <a:pPr algn="ctr"/>
                <a:endParaRPr lang="en-US">
                  <a:latin typeface="Times New Roman" charset="0"/>
                </a:endParaRPr>
              </a:p>
            </p:txBody>
          </p:sp>
          <p:sp>
            <p:nvSpPr>
              <p:cNvPr id="68"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prstTxWarp prst="textNoShape">
                  <a:avLst/>
                </a:prstTxWarp>
              </a:bodyPr>
              <a:lstStyle/>
              <a:p>
                <a:pPr algn="ctr"/>
                <a:endParaRPr lang="en-US">
                  <a:solidFill>
                    <a:srgbClr val="FFFF00"/>
                  </a:solidFill>
                  <a:latin typeface="Times New Roman" charset="0"/>
                </a:endParaRPr>
              </a:p>
            </p:txBody>
          </p:sp>
          <p:grpSp>
            <p:nvGrpSpPr>
              <p:cNvPr id="69" name="Group 28"/>
              <p:cNvGrpSpPr>
                <a:grpSpLocks/>
              </p:cNvGrpSpPr>
              <p:nvPr/>
            </p:nvGrpSpPr>
            <p:grpSpPr bwMode="auto">
              <a:xfrm>
                <a:off x="3910" y="1864"/>
                <a:ext cx="176" cy="67"/>
                <a:chOff x="2848" y="848"/>
                <a:chExt cx="140" cy="98"/>
              </a:xfrm>
            </p:grpSpPr>
            <p:sp>
              <p:nvSpPr>
                <p:cNvPr id="74" name="Line 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5" name="Line 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6" name="Line 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70" name="Group 32"/>
              <p:cNvGrpSpPr>
                <a:grpSpLocks/>
              </p:cNvGrpSpPr>
              <p:nvPr/>
            </p:nvGrpSpPr>
            <p:grpSpPr bwMode="auto">
              <a:xfrm flipV="1">
                <a:off x="3910" y="1863"/>
                <a:ext cx="176" cy="67"/>
                <a:chOff x="2848" y="848"/>
                <a:chExt cx="140" cy="98"/>
              </a:xfrm>
            </p:grpSpPr>
            <p:sp>
              <p:nvSpPr>
                <p:cNvPr id="71" name="Line 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2" name="Line 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73" name="Line 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sp>
          <p:nvSpPr>
            <p:cNvPr id="77" name="TextBox 76"/>
            <p:cNvSpPr txBox="1"/>
            <p:nvPr/>
          </p:nvSpPr>
          <p:spPr>
            <a:xfrm>
              <a:off x="4440219" y="5911224"/>
              <a:ext cx="561121" cy="461665"/>
            </a:xfrm>
            <a:prstGeom prst="rect">
              <a:avLst/>
            </a:prstGeom>
            <a:noFill/>
          </p:spPr>
          <p:txBody>
            <a:bodyPr wrap="none" rtlCol="0">
              <a:spAutoFit/>
            </a:bodyPr>
            <a:lstStyle/>
            <a:p>
              <a:r>
                <a:rPr lang="en-US" b="1" err="1"/>
                <a:t>S1</a:t>
              </a:r>
              <a:endParaRPr lang="en-US" b="1"/>
            </a:p>
          </p:txBody>
        </p:sp>
      </p:grpSp>
      <p:sp>
        <p:nvSpPr>
          <p:cNvPr id="78" name="TextBox 77"/>
          <p:cNvSpPr txBox="1"/>
          <p:nvPr/>
        </p:nvSpPr>
        <p:spPr>
          <a:xfrm>
            <a:off x="7636102" y="5893263"/>
            <a:ext cx="561121" cy="461665"/>
          </a:xfrm>
          <a:prstGeom prst="rect">
            <a:avLst/>
          </a:prstGeom>
          <a:noFill/>
        </p:spPr>
        <p:txBody>
          <a:bodyPr wrap="none" rtlCol="0">
            <a:spAutoFit/>
          </a:bodyPr>
          <a:lstStyle/>
          <a:p>
            <a:r>
              <a:rPr lang="en-US" b="1" err="1"/>
              <a:t>S2</a:t>
            </a:r>
            <a:endParaRPr lang="en-US" b="1"/>
          </a:p>
        </p:txBody>
      </p:sp>
      <p:sp>
        <p:nvSpPr>
          <p:cNvPr id="80" name="Rectangle 39"/>
          <p:cNvSpPr>
            <a:spLocks noChangeArrowheads="1"/>
          </p:cNvSpPr>
          <p:nvPr/>
        </p:nvSpPr>
        <p:spPr bwMode="auto">
          <a:xfrm>
            <a:off x="2257177" y="8353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Comic Sans MS" charset="0"/>
              </a:rPr>
              <a:t>L</a:t>
            </a:r>
            <a:endParaRPr lang="en-US">
              <a:latin typeface="Times New Roman" charset="0"/>
            </a:endParaRPr>
          </a:p>
        </p:txBody>
      </p:sp>
      <p:sp>
        <p:nvSpPr>
          <p:cNvPr id="81" name="Rectangle 39"/>
          <p:cNvSpPr>
            <a:spLocks noChangeArrowheads="1"/>
          </p:cNvSpPr>
          <p:nvPr/>
        </p:nvSpPr>
        <p:spPr bwMode="auto">
          <a:xfrm>
            <a:off x="2409577" y="987794"/>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a:latin typeface="Comic Sans MS" charset="0"/>
              </a:rPr>
              <a:t>L</a:t>
            </a:r>
            <a:endParaRPr lang="en-US">
              <a:latin typeface="Times New Roman" charset="0"/>
            </a:endParaRPr>
          </a:p>
        </p:txBody>
      </p:sp>
      <p:sp>
        <p:nvSpPr>
          <p:cNvPr id="82" name="Rectangle 39"/>
          <p:cNvSpPr>
            <a:spLocks noChangeArrowheads="1"/>
          </p:cNvSpPr>
          <p:nvPr/>
        </p:nvSpPr>
        <p:spPr bwMode="auto">
          <a:xfrm>
            <a:off x="7711890" y="6413642"/>
            <a:ext cx="485775" cy="2936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2000" b="1" err="1">
                <a:latin typeface="Helvetica Neue"/>
                <a:cs typeface="Helvetica Neue"/>
              </a:rPr>
              <a:t>L1</a:t>
            </a:r>
            <a:endParaRPr lang="en-US" b="1">
              <a:latin typeface="Helvetica Neue"/>
              <a:cs typeface="Helvetica Neue"/>
            </a:endParaRPr>
          </a:p>
        </p:txBody>
      </p:sp>
      <p:sp>
        <p:nvSpPr>
          <p:cNvPr id="83" name="Rectangle 39"/>
          <p:cNvSpPr>
            <a:spLocks noChangeArrowheads="1"/>
          </p:cNvSpPr>
          <p:nvPr/>
        </p:nvSpPr>
        <p:spPr bwMode="auto">
          <a:xfrm>
            <a:off x="4898250" y="6403425"/>
            <a:ext cx="1397810" cy="1245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b="1" err="1">
                <a:latin typeface="Helvetica Neue"/>
                <a:cs typeface="Helvetica Neue"/>
              </a:rPr>
              <a:t>L2</a:t>
            </a:r>
            <a:endParaRPr lang="en-US" b="1">
              <a:latin typeface="Helvetica Neue"/>
              <a:cs typeface="Helvetica Neue"/>
            </a:endParaRPr>
          </a:p>
        </p:txBody>
      </p:sp>
      <p:grpSp>
        <p:nvGrpSpPr>
          <p:cNvPr id="95" name="Group 94"/>
          <p:cNvGrpSpPr/>
          <p:nvPr/>
        </p:nvGrpSpPr>
        <p:grpSpPr>
          <a:xfrm>
            <a:off x="5606823" y="3833124"/>
            <a:ext cx="1761418" cy="506243"/>
            <a:chOff x="3128108" y="5428323"/>
            <a:chExt cx="1607095" cy="506243"/>
          </a:xfrm>
        </p:grpSpPr>
        <p:sp>
          <p:nvSpPr>
            <p:cNvPr id="90" name="TextBox 89"/>
            <p:cNvSpPr txBox="1"/>
            <p:nvPr/>
          </p:nvSpPr>
          <p:spPr>
            <a:xfrm>
              <a:off x="3838653" y="5565234"/>
              <a:ext cx="896550" cy="369332"/>
            </a:xfrm>
            <a:prstGeom prst="rect">
              <a:avLst/>
            </a:prstGeom>
            <a:noFill/>
          </p:spPr>
          <p:txBody>
            <a:bodyPr wrap="none" rtlCol="0">
              <a:spAutoFit/>
            </a:bodyPr>
            <a:lstStyle/>
            <a:p>
              <a:r>
                <a:rPr lang="en-US" sz="1800"/>
                <a:t>T=</a:t>
              </a:r>
              <a:r>
                <a:rPr lang="en-US" sz="1800" err="1"/>
                <a:t>7ms</a:t>
              </a:r>
              <a:endParaRPr lang="en-US" sz="1800"/>
            </a:p>
          </p:txBody>
        </p:sp>
        <p:cxnSp>
          <p:nvCxnSpPr>
            <p:cNvPr id="86" name="Straight Arrow Connector 85"/>
            <p:cNvCxnSpPr/>
            <p:nvPr/>
          </p:nvCxnSpPr>
          <p:spPr bwMode="auto">
            <a:xfrm>
              <a:off x="3128108" y="5428323"/>
              <a:ext cx="643332" cy="340721"/>
            </a:xfrm>
            <a:prstGeom prst="straightConnector1">
              <a:avLst/>
            </a:prstGeom>
            <a:noFill/>
            <a:ln w="12700" cap="flat" cmpd="sng" algn="ctr">
              <a:solidFill>
                <a:schemeClr val="tx1"/>
              </a:solidFill>
              <a:prstDash val="solid"/>
              <a:round/>
              <a:headEnd type="none" w="med" len="med"/>
              <a:tailEnd type="arrow"/>
            </a:ln>
            <a:effectLst/>
          </p:spPr>
        </p:cxnSp>
      </p:grpSp>
      <p:sp>
        <p:nvSpPr>
          <p:cNvPr id="97" name="TextBox 96"/>
          <p:cNvSpPr txBox="1"/>
          <p:nvPr/>
        </p:nvSpPr>
        <p:spPr>
          <a:xfrm>
            <a:off x="240071" y="4561030"/>
            <a:ext cx="3442609" cy="461665"/>
          </a:xfrm>
          <a:prstGeom prst="rect">
            <a:avLst/>
          </a:prstGeom>
          <a:noFill/>
        </p:spPr>
        <p:txBody>
          <a:bodyPr wrap="none" rtlCol="0">
            <a:spAutoFit/>
          </a:bodyPr>
          <a:lstStyle/>
          <a:p>
            <a:r>
              <a:rPr lang="en-US" dirty="0"/>
              <a:t>T=4ms: last bit leaves A</a:t>
            </a:r>
          </a:p>
        </p:txBody>
      </p:sp>
      <p:sp>
        <p:nvSpPr>
          <p:cNvPr id="98" name="TextBox 97"/>
          <p:cNvSpPr txBox="1"/>
          <p:nvPr/>
        </p:nvSpPr>
        <p:spPr>
          <a:xfrm>
            <a:off x="253075" y="5108358"/>
            <a:ext cx="3664786" cy="461665"/>
          </a:xfrm>
          <a:prstGeom prst="rect">
            <a:avLst/>
          </a:prstGeom>
          <a:noFill/>
        </p:spPr>
        <p:txBody>
          <a:bodyPr wrap="none" rtlCol="0">
            <a:spAutoFit/>
          </a:bodyPr>
          <a:lstStyle/>
          <a:p>
            <a:r>
              <a:rPr lang="en-US" dirty="0"/>
              <a:t>T=6ms: last bit arrives S1</a:t>
            </a:r>
          </a:p>
        </p:txBody>
      </p:sp>
      <p:sp>
        <p:nvSpPr>
          <p:cNvPr id="99" name="TextBox 98"/>
          <p:cNvSpPr txBox="1"/>
          <p:nvPr/>
        </p:nvSpPr>
        <p:spPr>
          <a:xfrm>
            <a:off x="271048" y="5676120"/>
            <a:ext cx="3631122" cy="461665"/>
          </a:xfrm>
          <a:prstGeom prst="rect">
            <a:avLst/>
          </a:prstGeom>
          <a:noFill/>
        </p:spPr>
        <p:txBody>
          <a:bodyPr wrap="none" rtlCol="0">
            <a:spAutoFit/>
          </a:bodyPr>
          <a:lstStyle/>
          <a:p>
            <a:r>
              <a:rPr lang="en-US" dirty="0"/>
              <a:t>T=7ms: last bit leaves S1</a:t>
            </a:r>
          </a:p>
        </p:txBody>
      </p:sp>
    </p:spTree>
    <p:extLst>
      <p:ext uri="{BB962C8B-B14F-4D97-AF65-F5344CB8AC3E}">
        <p14:creationId xmlns:p14="http://schemas.microsoft.com/office/powerpoint/2010/main" val="37527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7" grpId="0"/>
      <p:bldP spid="98" grpId="0"/>
      <p:bldP spid="9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5"/>
          <p:cNvSpPr>
            <a:spLocks noGrp="1" noChangeArrowheads="1"/>
          </p:cNvSpPr>
          <p:nvPr>
            <p:ph type="title"/>
          </p:nvPr>
        </p:nvSpPr>
        <p:spPr/>
        <p:txBody>
          <a:bodyPr/>
          <a:lstStyle/>
          <a:p>
            <a:pPr eaLnBrk="1" hangingPunct="1"/>
            <a:r>
              <a:rPr lang="en-US"/>
              <a:t>Network latency</a:t>
            </a:r>
          </a:p>
        </p:txBody>
      </p:sp>
      <p:sp>
        <p:nvSpPr>
          <p:cNvPr id="69638" name="Content Placeholder 26"/>
          <p:cNvSpPr>
            <a:spLocks noGrp="1"/>
          </p:cNvSpPr>
          <p:nvPr>
            <p:ph idx="1"/>
          </p:nvPr>
        </p:nvSpPr>
        <p:spPr/>
        <p:txBody>
          <a:bodyPr/>
          <a:lstStyle/>
          <a:p>
            <a:pPr eaLnBrk="1" hangingPunct="1"/>
            <a:r>
              <a:rPr lang="en-US" dirty="0"/>
              <a:t>The time to send </a:t>
            </a:r>
            <a:r>
              <a:rPr lang="en-US" dirty="0">
                <a:solidFill>
                  <a:srgbClr val="3A1FFF"/>
                </a:solidFill>
              </a:rPr>
              <a:t>1</a:t>
            </a:r>
            <a:r>
              <a:rPr lang="en-US" dirty="0"/>
              <a:t> packet from host A to B</a:t>
            </a:r>
          </a:p>
          <a:p>
            <a:pPr lvl="1" eaLnBrk="1" hangingPunct="1"/>
            <a:r>
              <a:rPr lang="en-US" dirty="0"/>
              <a:t>sum of delays across each hop along the path</a:t>
            </a:r>
          </a:p>
          <a:p>
            <a:pPr lvl="1" eaLnBrk="1" hangingPunct="1"/>
            <a:endParaRPr lang="en-US" dirty="0"/>
          </a:p>
          <a:p>
            <a:pPr lvl="1" eaLnBrk="1" hangingPunct="1"/>
            <a:endParaRPr lang="en-US" dirty="0"/>
          </a:p>
          <a:p>
            <a:pPr eaLnBrk="1" hangingPunct="1"/>
            <a:r>
              <a:rPr lang="en-US" b="1" dirty="0"/>
              <a:t>RTT</a:t>
            </a:r>
            <a:r>
              <a:rPr lang="en-US" dirty="0"/>
              <a:t>: round-trip-time</a:t>
            </a:r>
          </a:p>
        </p:txBody>
      </p:sp>
      <p:sp>
        <p:nvSpPr>
          <p:cNvPr id="69641" name="Slide Number Placeholder 4"/>
          <p:cNvSpPr>
            <a:spLocks noGrp="1"/>
          </p:cNvSpPr>
          <p:nvPr>
            <p:ph type="sldNum" sz="quarter" idx="12"/>
          </p:nvPr>
        </p:nvSpPr>
        <p:spPr>
          <a:noFill/>
        </p:spPr>
        <p:txBody>
          <a:bodyPr/>
          <a:lstStyle/>
          <a:p>
            <a:fld id="{B0D02AAF-880F-434D-B4EB-F10FB818B769}" type="slidenum">
              <a:rPr lang="en-US" smtClean="0">
                <a:latin typeface="Helvetica Neue" charset="0"/>
                <a:ea typeface="ＭＳ Ｐゴシック" charset="-128"/>
                <a:cs typeface="ＭＳ Ｐゴシック" charset="-128"/>
              </a:rPr>
              <a:pPr/>
              <a:t>35</a:t>
            </a:fld>
            <a:endParaRPr lang="en-US">
              <a:latin typeface="Helvetica Neue" charset="0"/>
              <a:ea typeface="ＭＳ Ｐゴシック" charset="-128"/>
              <a:cs typeface="ＭＳ Ｐゴシック" charset="-128"/>
            </a:endParaRPr>
          </a:p>
        </p:txBody>
      </p:sp>
      <p:graphicFrame>
        <p:nvGraphicFramePr>
          <p:cNvPr id="69634" name="Object 2"/>
          <p:cNvGraphicFramePr>
            <a:graphicFrameLocks noChangeAspect="1"/>
          </p:cNvGraphicFramePr>
          <p:nvPr/>
        </p:nvGraphicFramePr>
        <p:xfrm>
          <a:off x="730250" y="2018983"/>
          <a:ext cx="8115300" cy="563562"/>
        </p:xfrm>
        <a:graphic>
          <a:graphicData uri="http://schemas.openxmlformats.org/presentationml/2006/ole">
            <mc:AlternateContent xmlns:mc="http://schemas.openxmlformats.org/markup-compatibility/2006">
              <mc:Choice xmlns:v="urn:schemas-microsoft-com:vml" Requires="v">
                <p:oleObj name="Equation" r:id="rId3" imgW="3289697" imgH="228997" progId="Equation.3">
                  <p:embed/>
                </p:oleObj>
              </mc:Choice>
              <mc:Fallback>
                <p:oleObj name="Equation" r:id="rId3" imgW="3289697" imgH="228997" progId="Equation.3">
                  <p:embed/>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0" y="2018983"/>
                        <a:ext cx="8115300" cy="563562"/>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45412" name="Object 3"/>
          <p:cNvGraphicFramePr>
            <a:graphicFrameLocks noChangeAspect="1"/>
          </p:cNvGraphicFramePr>
          <p:nvPr/>
        </p:nvGraphicFramePr>
        <p:xfrm>
          <a:off x="4583113" y="3330575"/>
          <a:ext cx="4213225" cy="487363"/>
        </p:xfrm>
        <a:graphic>
          <a:graphicData uri="http://schemas.openxmlformats.org/presentationml/2006/ole">
            <mc:AlternateContent xmlns:mc="http://schemas.openxmlformats.org/markup-compatibility/2006">
              <mc:Choice xmlns:v="urn:schemas-microsoft-com:vml" Requires="v">
                <p:oleObj name="Equation" r:id="rId5" imgW="1853792" imgH="216203" progId="Equation.3">
                  <p:embed/>
                </p:oleObj>
              </mc:Choice>
              <mc:Fallback>
                <p:oleObj name="Equation" r:id="rId5" imgW="1853792" imgH="216203" progId="Equation.3">
                  <p:embed/>
                  <p:pic>
                    <p:nvPicPr>
                      <p:cNvPr id="14541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3330575"/>
                        <a:ext cx="4213225" cy="487363"/>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9642" name="Line 6"/>
          <p:cNvSpPr>
            <a:spLocks noChangeShapeType="1"/>
          </p:cNvSpPr>
          <p:nvPr/>
        </p:nvSpPr>
        <p:spPr bwMode="auto">
          <a:xfrm>
            <a:off x="3241675" y="5314950"/>
            <a:ext cx="3408363" cy="0"/>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145415" name="Cloud"/>
          <p:cNvSpPr>
            <a:spLocks noChangeAspect="1" noEditPoints="1" noChangeArrowheads="1"/>
          </p:cNvSpPr>
          <p:nvPr/>
        </p:nvSpPr>
        <p:spPr bwMode="auto">
          <a:xfrm>
            <a:off x="3557588" y="4972050"/>
            <a:ext cx="2720975" cy="10826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00"/>
          </a:solidFill>
          <a:ln w="317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pPr>
              <a:defRPr/>
            </a:pPr>
            <a:endParaRPr lang="en-US">
              <a:latin typeface="Tahoma" charset="0"/>
            </a:endParaRPr>
          </a:p>
        </p:txBody>
      </p:sp>
      <p:sp>
        <p:nvSpPr>
          <p:cNvPr id="69644" name="Oval 8"/>
          <p:cNvSpPr>
            <a:spLocks noChangeArrowheads="1"/>
          </p:cNvSpPr>
          <p:nvPr/>
        </p:nvSpPr>
        <p:spPr bwMode="auto">
          <a:xfrm>
            <a:off x="3775075" y="5133975"/>
            <a:ext cx="412750" cy="287338"/>
          </a:xfrm>
          <a:prstGeom prst="ellipse">
            <a:avLst/>
          </a:prstGeom>
          <a:solidFill>
            <a:schemeClr val="accent1"/>
          </a:solidFill>
          <a:ln w="9525">
            <a:noFill/>
            <a:round/>
            <a:headEnd/>
            <a:tailEnd/>
          </a:ln>
        </p:spPr>
        <p:txBody>
          <a:bodyPr wrap="none" anchor="ctr">
            <a:prstTxWarp prst="textNoShape">
              <a:avLst/>
            </a:prstTxWarp>
          </a:bodyPr>
          <a:lstStyle/>
          <a:p>
            <a:pPr algn="ctr"/>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69645" name="Oval 9"/>
          <p:cNvSpPr>
            <a:spLocks noChangeArrowheads="1"/>
          </p:cNvSpPr>
          <p:nvPr/>
        </p:nvSpPr>
        <p:spPr bwMode="auto">
          <a:xfrm>
            <a:off x="4183063" y="5735638"/>
            <a:ext cx="412750" cy="230187"/>
          </a:xfrm>
          <a:prstGeom prst="ellipse">
            <a:avLst/>
          </a:prstGeom>
          <a:solidFill>
            <a:schemeClr val="accent1"/>
          </a:solidFill>
          <a:ln w="9525">
            <a:solidFill>
              <a:schemeClr val="tx1"/>
            </a:solidFill>
            <a:round/>
            <a:headEnd/>
            <a:tailEnd/>
          </a:ln>
        </p:spPr>
        <p:txBody>
          <a:bodyPr wrap="none" anchor="ctr" anchorCtr="1">
            <a:prstTxWarp prst="textNoShape">
              <a:avLst/>
            </a:prstTxWarp>
          </a:bodyPr>
          <a:lstStyle/>
          <a:p>
            <a:r>
              <a:rPr lang="en-US" dirty="0">
                <a:solidFill>
                  <a:schemeClr val="bg1"/>
                </a:solidFill>
              </a:rPr>
              <a:t>4</a:t>
            </a:r>
          </a:p>
        </p:txBody>
      </p:sp>
      <p:sp>
        <p:nvSpPr>
          <p:cNvPr id="69646" name="Oval 10"/>
          <p:cNvSpPr>
            <a:spLocks noChangeArrowheads="1"/>
          </p:cNvSpPr>
          <p:nvPr/>
        </p:nvSpPr>
        <p:spPr bwMode="auto">
          <a:xfrm>
            <a:off x="4978400" y="5689600"/>
            <a:ext cx="412750" cy="23018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r>
              <a:rPr lang="en-US" dirty="0">
                <a:solidFill>
                  <a:schemeClr val="bg1"/>
                </a:solidFill>
              </a:rPr>
              <a:t>5</a:t>
            </a:r>
          </a:p>
        </p:txBody>
      </p:sp>
      <p:sp>
        <p:nvSpPr>
          <p:cNvPr id="69647" name="Oval 11"/>
          <p:cNvSpPr>
            <a:spLocks noChangeArrowheads="1"/>
          </p:cNvSpPr>
          <p:nvPr/>
        </p:nvSpPr>
        <p:spPr bwMode="auto">
          <a:xfrm>
            <a:off x="5845175" y="5202238"/>
            <a:ext cx="412750" cy="230187"/>
          </a:xfrm>
          <a:prstGeom prst="ellipse">
            <a:avLst/>
          </a:prstGeom>
          <a:solidFill>
            <a:schemeClr val="accent1"/>
          </a:solidFill>
          <a:ln w="9525">
            <a:noFill/>
            <a:round/>
            <a:headEnd/>
            <a:tailEnd/>
          </a:ln>
        </p:spPr>
        <p:txBody>
          <a:bodyPr wrap="none" anchor="ctr">
            <a:prstTxWarp prst="textNoShape">
              <a:avLst/>
            </a:prstTxWarp>
          </a:bodyPr>
          <a:lstStyle/>
          <a:p>
            <a:pPr algn="ctr"/>
            <a:r>
              <a:rPr lang="en-US">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69648" name="Oval 12"/>
          <p:cNvSpPr>
            <a:spLocks noChangeArrowheads="1"/>
          </p:cNvSpPr>
          <p:nvPr/>
        </p:nvSpPr>
        <p:spPr bwMode="auto">
          <a:xfrm>
            <a:off x="5100638" y="5075238"/>
            <a:ext cx="412750" cy="277812"/>
          </a:xfrm>
          <a:prstGeom prst="ellipse">
            <a:avLst/>
          </a:prstGeom>
          <a:solidFill>
            <a:schemeClr val="accent1"/>
          </a:solidFill>
          <a:ln w="9525">
            <a:noFill/>
            <a:round/>
            <a:headEnd/>
            <a:tailEnd/>
          </a:ln>
        </p:spPr>
        <p:txBody>
          <a:bodyPr wrap="none" anchor="ctr">
            <a:prstTxWarp prst="textNoShape">
              <a:avLst/>
            </a:prstTxWarp>
          </a:bodyPr>
          <a:lstStyle/>
          <a:p>
            <a:pPr algn="ctr"/>
            <a:r>
              <a:rPr lang="en-US">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69649" name="Line 13"/>
          <p:cNvSpPr>
            <a:spLocks noChangeShapeType="1"/>
          </p:cNvSpPr>
          <p:nvPr/>
        </p:nvSpPr>
        <p:spPr bwMode="auto">
          <a:xfrm flipV="1">
            <a:off x="4159250" y="5240338"/>
            <a:ext cx="927100" cy="6826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0" name="Line 14"/>
          <p:cNvSpPr>
            <a:spLocks noChangeShapeType="1"/>
          </p:cNvSpPr>
          <p:nvPr/>
        </p:nvSpPr>
        <p:spPr bwMode="auto">
          <a:xfrm>
            <a:off x="4025900" y="5405438"/>
            <a:ext cx="171450" cy="366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1" name="Line 15"/>
          <p:cNvSpPr>
            <a:spLocks noChangeShapeType="1"/>
          </p:cNvSpPr>
          <p:nvPr/>
        </p:nvSpPr>
        <p:spPr bwMode="auto">
          <a:xfrm>
            <a:off x="4567238" y="5813425"/>
            <a:ext cx="407987" cy="793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2" name="Line 16"/>
          <p:cNvSpPr>
            <a:spLocks noChangeShapeType="1"/>
          </p:cNvSpPr>
          <p:nvPr/>
        </p:nvSpPr>
        <p:spPr bwMode="auto">
          <a:xfrm flipV="1">
            <a:off x="5373688" y="5422900"/>
            <a:ext cx="615950" cy="3460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3" name="Line 17"/>
          <p:cNvSpPr>
            <a:spLocks noChangeShapeType="1"/>
          </p:cNvSpPr>
          <p:nvPr/>
        </p:nvSpPr>
        <p:spPr bwMode="auto">
          <a:xfrm flipV="1">
            <a:off x="4484688" y="5332413"/>
            <a:ext cx="700087" cy="4048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4" name="Line 18"/>
          <p:cNvSpPr>
            <a:spLocks noChangeShapeType="1"/>
          </p:cNvSpPr>
          <p:nvPr/>
        </p:nvSpPr>
        <p:spPr bwMode="auto">
          <a:xfrm>
            <a:off x="5514975" y="5229225"/>
            <a:ext cx="334963" cy="60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5" name="Line 19"/>
          <p:cNvSpPr>
            <a:spLocks noChangeShapeType="1"/>
          </p:cNvSpPr>
          <p:nvPr/>
        </p:nvSpPr>
        <p:spPr bwMode="auto">
          <a:xfrm flipH="1">
            <a:off x="5210175" y="5356225"/>
            <a:ext cx="82550" cy="3175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9656" name="laptop"/>
          <p:cNvSpPr>
            <a:spLocks noEditPoints="1" noChangeArrowheads="1"/>
          </p:cNvSpPr>
          <p:nvPr/>
        </p:nvSpPr>
        <p:spPr bwMode="auto">
          <a:xfrm>
            <a:off x="6392863" y="4992688"/>
            <a:ext cx="833437" cy="706437"/>
          </a:xfrm>
          <a:custGeom>
            <a:avLst/>
            <a:gdLst>
              <a:gd name="T0" fmla="*/ 5005368 w 21600"/>
              <a:gd name="T1" fmla="*/ 0 h 21600"/>
              <a:gd name="T2" fmla="*/ 5005368 w 21600"/>
              <a:gd name="T3" fmla="*/ 7672560 h 21600"/>
              <a:gd name="T4" fmla="*/ 27285338 w 21600"/>
              <a:gd name="T5" fmla="*/ 0 h 21600"/>
              <a:gd name="T6" fmla="*/ 27285338 w 21600"/>
              <a:gd name="T7" fmla="*/ 7672560 h 21600"/>
              <a:gd name="T8" fmla="*/ 16079122 w 21600"/>
              <a:gd name="T9" fmla="*/ 0 h 21600"/>
              <a:gd name="T10" fmla="*/ 16079122 w 21600"/>
              <a:gd name="T11" fmla="*/ 23104316 h 21600"/>
              <a:gd name="T12" fmla="*/ 0 w 21600"/>
              <a:gd name="T13" fmla="*/ 23104316 h 21600"/>
              <a:gd name="T14" fmla="*/ 32158205 w 21600"/>
              <a:gd name="T15" fmla="*/ 23104316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prstTxWarp prst="textNoShape">
              <a:avLst/>
            </a:prstTxWarp>
          </a:bodyPr>
          <a:lstStyle/>
          <a:p>
            <a:endParaRPr lang="en-US"/>
          </a:p>
        </p:txBody>
      </p:sp>
      <p:graphicFrame>
        <p:nvGraphicFramePr>
          <p:cNvPr id="69636" name="Object 4"/>
          <p:cNvGraphicFramePr>
            <a:graphicFrameLocks noChangeAspect="1"/>
          </p:cNvGraphicFramePr>
          <p:nvPr/>
        </p:nvGraphicFramePr>
        <p:xfrm>
          <a:off x="2614246" y="4933893"/>
          <a:ext cx="738882" cy="816000"/>
        </p:xfrm>
        <a:graphic>
          <a:graphicData uri="http://schemas.openxmlformats.org/presentationml/2006/ole">
            <mc:AlternateContent xmlns:mc="http://schemas.openxmlformats.org/markup-compatibility/2006">
              <mc:Choice xmlns:v="urn:schemas-microsoft-com:vml" Requires="v">
                <p:oleObj name="ClipArt" r:id="rId7" imgW="7315200" imgH="6070600" progId="">
                  <p:embed/>
                </p:oleObj>
              </mc:Choice>
              <mc:Fallback>
                <p:oleObj name="ClipArt" r:id="rId7" imgW="7315200" imgH="6070600" progId="">
                  <p:embed/>
                  <p:pic>
                    <p:nvPicPr>
                      <p:cNvPr id="696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4246" y="4933893"/>
                        <a:ext cx="738882" cy="816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9657" name="Text Box 22"/>
          <p:cNvSpPr txBox="1">
            <a:spLocks noChangeArrowheads="1"/>
          </p:cNvSpPr>
          <p:nvPr/>
        </p:nvSpPr>
        <p:spPr bwMode="auto">
          <a:xfrm>
            <a:off x="2149475" y="5316538"/>
            <a:ext cx="404813" cy="457200"/>
          </a:xfrm>
          <a:prstGeom prst="rect">
            <a:avLst/>
          </a:prstGeom>
          <a:noFill/>
          <a:ln w="9525">
            <a:noFill/>
            <a:miter lim="800000"/>
            <a:headEnd/>
            <a:tailEnd/>
          </a:ln>
        </p:spPr>
        <p:txBody>
          <a:bodyPr wrap="none">
            <a:prstTxWarp prst="textNoShape">
              <a:avLst/>
            </a:prstTxWarp>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69658" name="Text Box 23"/>
          <p:cNvSpPr txBox="1">
            <a:spLocks noChangeArrowheads="1"/>
          </p:cNvSpPr>
          <p:nvPr/>
        </p:nvSpPr>
        <p:spPr bwMode="auto">
          <a:xfrm>
            <a:off x="6621463" y="5611813"/>
            <a:ext cx="401072" cy="461665"/>
          </a:xfrm>
          <a:prstGeom prst="rect">
            <a:avLst/>
          </a:prstGeom>
          <a:noFill/>
          <a:ln w="9525">
            <a:noFill/>
            <a:miter lim="800000"/>
            <a:headEnd/>
            <a:tailEnd/>
          </a:ln>
        </p:spPr>
        <p:txBody>
          <a:bodyPr wrap="none">
            <a:prstTxWarp prst="textNoShape">
              <a:avLst/>
            </a:prstTxWarp>
            <a:spAutoFit/>
          </a:bodyPr>
          <a:lstStyle/>
          <a:p>
            <a:r>
              <a:rPr lang="en-US" b="1">
                <a:latin typeface="Helvetica Neue" panose="02000503000000020004" pitchFamily="2" charset="0"/>
                <a:ea typeface="Helvetica Neue" panose="02000503000000020004" pitchFamily="2" charset="0"/>
                <a:cs typeface="Helvetica Neue" panose="02000503000000020004" pitchFamily="2" charset="0"/>
              </a:rPr>
              <a:t>B</a:t>
            </a:r>
          </a:p>
        </p:txBody>
      </p:sp>
    </p:spTree>
    <p:extLst>
      <p:ext uri="{BB962C8B-B14F-4D97-AF65-F5344CB8AC3E}">
        <p14:creationId xmlns:p14="http://schemas.microsoft.com/office/powerpoint/2010/main" val="27402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45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we covered today</a:t>
            </a:r>
          </a:p>
        </p:txBody>
      </p:sp>
      <p:sp>
        <p:nvSpPr>
          <p:cNvPr id="8" name="Content Placeholder 7"/>
          <p:cNvSpPr>
            <a:spLocks noGrp="1"/>
          </p:cNvSpPr>
          <p:nvPr>
            <p:ph idx="1"/>
          </p:nvPr>
        </p:nvSpPr>
        <p:spPr/>
        <p:txBody>
          <a:bodyPr/>
          <a:lstStyle/>
          <a:p>
            <a:r>
              <a:rPr lang="en-US" dirty="0"/>
              <a:t>Internet: made of a huge number of hosts, routers, wired and wireless links</a:t>
            </a:r>
          </a:p>
          <a:p>
            <a:r>
              <a:rPr lang="en-US" dirty="0"/>
              <a:t>Hosts: run application protocols to exchange data packets with each other</a:t>
            </a:r>
          </a:p>
          <a:p>
            <a:r>
              <a:rPr lang="en-US" dirty="0"/>
              <a:t>Routers: run bunch of protocols to move all packets towards their destinations</a:t>
            </a:r>
          </a:p>
          <a:p>
            <a:r>
              <a:rPr lang="en-US" dirty="0"/>
              <a:t>Why protocols are layered </a:t>
            </a:r>
          </a:p>
          <a:p>
            <a:r>
              <a:rPr lang="en-US" dirty="0"/>
              <a:t>How to calculate packet delays as they move across a packet-switched network</a:t>
            </a:r>
          </a:p>
        </p:txBody>
      </p:sp>
      <p:sp>
        <p:nvSpPr>
          <p:cNvPr id="6" name="Slide Number Placeholder 5"/>
          <p:cNvSpPr>
            <a:spLocks noGrp="1"/>
          </p:cNvSpPr>
          <p:nvPr>
            <p:ph type="sldNum" sz="quarter" idx="12"/>
          </p:nvPr>
        </p:nvSpPr>
        <p:spPr/>
        <p:txBody>
          <a:bodyPr/>
          <a:lstStyle/>
          <a:p>
            <a:pPr>
              <a:defRPr/>
            </a:pPr>
            <a:fld id="{FAAFCD32-5067-474B-BE6E-487EE984DCED}" type="slidenum">
              <a:rPr lang="en-US" smtClean="0"/>
              <a:pPr>
                <a:defRPr/>
              </a:pPr>
              <a:t>36</a:t>
            </a:fld>
            <a:endParaRPr lang="en-US" dirty="0"/>
          </a:p>
        </p:txBody>
      </p:sp>
      <p:sp>
        <p:nvSpPr>
          <p:cNvPr id="2" name="Footer Placeholder 4">
            <a:extLst>
              <a:ext uri="{FF2B5EF4-FFF2-40B4-BE49-F238E27FC236}">
                <a16:creationId xmlns:a16="http://schemas.microsoft.com/office/drawing/2014/main" id="{EAA286DE-8A9A-1435-E9F7-AE5BAAA61AF8}"/>
              </a:ext>
            </a:extLst>
          </p:cNvPr>
          <p:cNvSpPr>
            <a:spLocks noGrp="1"/>
          </p:cNvSpPr>
          <p:nvPr>
            <p:ph type="ftr" sz="quarter" idx="11"/>
          </p:nvPr>
        </p:nvSpPr>
        <p:spPr>
          <a:xfrm>
            <a:off x="0" y="6675661"/>
            <a:ext cx="1828800" cy="182339"/>
          </a:xfrm>
        </p:spPr>
        <p:txBody>
          <a:bodyPr/>
          <a:lstStyle/>
          <a:p>
            <a:r>
              <a:rPr lang="nl-NL" dirty="0"/>
              <a:t>CS118 - Winter 2025</a:t>
            </a:r>
            <a:endParaRPr lang="en-US" dirty="0"/>
          </a:p>
        </p:txBody>
      </p:sp>
    </p:spTree>
    <p:extLst>
      <p:ext uri="{BB962C8B-B14F-4D97-AF65-F5344CB8AC3E}">
        <p14:creationId xmlns:p14="http://schemas.microsoft.com/office/powerpoint/2010/main" val="2446146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BDDC3C-AB0B-D74F-8580-B3F676CD2D67}"/>
              </a:ext>
            </a:extLst>
          </p:cNvPr>
          <p:cNvSpPr>
            <a:spLocks noGrp="1"/>
          </p:cNvSpPr>
          <p:nvPr>
            <p:ph type="ctrTitle"/>
          </p:nvPr>
        </p:nvSpPr>
        <p:spPr>
          <a:xfrm>
            <a:off x="283779" y="1839312"/>
            <a:ext cx="8594835" cy="1771650"/>
          </a:xfrm>
        </p:spPr>
        <p:txBody>
          <a:bodyPr>
            <a:normAutofit/>
          </a:bodyPr>
          <a:lstStyle/>
          <a:p>
            <a:r>
              <a:rPr lang="en-US" dirty="0"/>
              <a:t>Lecture 1 Review: </a:t>
            </a:r>
            <a:br>
              <a:rPr lang="en-US" dirty="0"/>
            </a:br>
            <a:r>
              <a:rPr lang="en-US" dirty="0"/>
              <a:t>layered protocol architecture</a:t>
            </a:r>
          </a:p>
        </p:txBody>
      </p:sp>
      <p:sp>
        <p:nvSpPr>
          <p:cNvPr id="7" name="Subtitle 6">
            <a:extLst>
              <a:ext uri="{FF2B5EF4-FFF2-40B4-BE49-F238E27FC236}">
                <a16:creationId xmlns:a16="http://schemas.microsoft.com/office/drawing/2014/main" id="{BBDFEA28-9366-1043-9796-A799D88892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605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037" y="173421"/>
            <a:ext cx="8915534" cy="6495666"/>
          </a:xfrm>
        </p:spPr>
        <p:txBody>
          <a:bodyPr>
            <a:normAutofit fontScale="92500" lnSpcReduction="10000"/>
          </a:bodyPr>
          <a:lstStyle/>
          <a:p>
            <a:pPr>
              <a:spcAft>
                <a:spcPts val="0"/>
              </a:spcAft>
            </a:pPr>
            <a:r>
              <a:rPr lang="en-US" dirty="0"/>
              <a:t>Concepts: </a:t>
            </a:r>
          </a:p>
          <a:p>
            <a:pPr lvl="1"/>
            <a:r>
              <a:rPr lang="en-US" b="1" dirty="0"/>
              <a:t>Internet</a:t>
            </a:r>
            <a:r>
              <a:rPr lang="en-US" dirty="0"/>
              <a:t>: made of a huge number of hosts and routers, interconnected by physical and wireless links</a:t>
            </a:r>
          </a:p>
          <a:p>
            <a:pPr lvl="1"/>
            <a:r>
              <a:rPr lang="en-US" b="1" dirty="0"/>
              <a:t>Host</a:t>
            </a:r>
            <a:r>
              <a:rPr lang="en-US" dirty="0"/>
              <a:t>: a computer running applications and bunch of protocols to let apps exchange data with each other</a:t>
            </a:r>
          </a:p>
          <a:p>
            <a:pPr lvl="1"/>
            <a:r>
              <a:rPr lang="en-US" b="1" dirty="0"/>
              <a:t>Router</a:t>
            </a:r>
            <a:r>
              <a:rPr lang="en-US" dirty="0"/>
              <a:t>: a packet switch running bunch of protocols to move packets toward their destinations</a:t>
            </a:r>
          </a:p>
          <a:p>
            <a:pPr>
              <a:spcAft>
                <a:spcPts val="0"/>
              </a:spcAft>
            </a:pPr>
            <a:r>
              <a:rPr lang="en-US" dirty="0"/>
              <a:t>Protocols are organized in layers:</a:t>
            </a:r>
          </a:p>
          <a:p>
            <a:pPr lvl="1">
              <a:spcBef>
                <a:spcPts val="0"/>
              </a:spcBef>
              <a:spcAft>
                <a:spcPts val="600"/>
              </a:spcAft>
            </a:pPr>
            <a:r>
              <a:rPr lang="en-US" dirty="0">
                <a:solidFill>
                  <a:schemeClr val="accent6"/>
                </a:solidFill>
              </a:rPr>
              <a:t>Application protocols</a:t>
            </a:r>
          </a:p>
          <a:p>
            <a:pPr lvl="1">
              <a:spcBef>
                <a:spcPts val="0"/>
              </a:spcBef>
              <a:spcAft>
                <a:spcPts val="600"/>
              </a:spcAft>
            </a:pPr>
            <a:r>
              <a:rPr lang="en-US" dirty="0">
                <a:solidFill>
                  <a:schemeClr val="accent6"/>
                </a:solidFill>
              </a:rPr>
              <a:t>Transport protocols</a:t>
            </a:r>
          </a:p>
          <a:p>
            <a:pPr lvl="1">
              <a:spcBef>
                <a:spcPts val="0"/>
              </a:spcBef>
              <a:spcAft>
                <a:spcPts val="600"/>
              </a:spcAft>
            </a:pPr>
            <a:r>
              <a:rPr lang="en-US" dirty="0">
                <a:solidFill>
                  <a:schemeClr val="accent6"/>
                </a:solidFill>
              </a:rPr>
              <a:t>Network protocols</a:t>
            </a:r>
          </a:p>
          <a:p>
            <a:pPr lvl="1">
              <a:spcBef>
                <a:spcPts val="0"/>
              </a:spcBef>
            </a:pPr>
            <a:r>
              <a:rPr lang="en-US" dirty="0">
                <a:solidFill>
                  <a:schemeClr val="accent6"/>
                </a:solidFill>
              </a:rPr>
              <a:t>Link layer protocols</a:t>
            </a:r>
          </a:p>
          <a:p>
            <a:pPr lvl="1">
              <a:spcBef>
                <a:spcPts val="0"/>
              </a:spcBef>
            </a:pPr>
            <a:r>
              <a:rPr lang="en-US" dirty="0">
                <a:solidFill>
                  <a:schemeClr val="accent2">
                    <a:lumMod val="60000"/>
                    <a:lumOff val="40000"/>
                  </a:schemeClr>
                </a:solidFill>
              </a:rPr>
              <a:t>Physical layer</a:t>
            </a:r>
          </a:p>
          <a:p>
            <a:pPr>
              <a:spcAft>
                <a:spcPts val="1800"/>
              </a:spcAft>
            </a:pPr>
            <a:r>
              <a:rPr lang="en-US" dirty="0"/>
              <a:t>How to calculate packet delays as they move across one hop</a:t>
            </a:r>
          </a:p>
        </p:txBody>
      </p:sp>
      <p:sp>
        <p:nvSpPr>
          <p:cNvPr id="5" name="Slide Number Placeholder 4"/>
          <p:cNvSpPr>
            <a:spLocks noGrp="1"/>
          </p:cNvSpPr>
          <p:nvPr>
            <p:ph type="sldNum" sz="quarter" idx="12"/>
          </p:nvPr>
        </p:nvSpPr>
        <p:spPr/>
        <p:txBody>
          <a:bodyPr/>
          <a:lstStyle/>
          <a:p>
            <a:pPr>
              <a:defRPr/>
            </a:pPr>
            <a:fld id="{5839C53E-9712-814C-9BC8-2C6C5C482B7D}" type="slidenum">
              <a:rPr lang="en-US" smtClean="0"/>
              <a:pPr>
                <a:defRPr/>
              </a:pPr>
              <a:t>38</a:t>
            </a:fld>
            <a:endParaRPr lang="en-US" dirty="0"/>
          </a:p>
        </p:txBody>
      </p:sp>
    </p:spTree>
    <p:extLst>
      <p:ext uri="{BB962C8B-B14F-4D97-AF65-F5344CB8AC3E}">
        <p14:creationId xmlns:p14="http://schemas.microsoft.com/office/powerpoint/2010/main" val="79870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en-US" sz="3200" dirty="0"/>
              <a:t>Application protocol’s view of the world</a:t>
            </a:r>
          </a:p>
        </p:txBody>
      </p:sp>
      <p:sp>
        <p:nvSpPr>
          <p:cNvPr id="107" name="Slide Number Placeholder 4"/>
          <p:cNvSpPr>
            <a:spLocks noGrp="1"/>
          </p:cNvSpPr>
          <p:nvPr>
            <p:ph type="sldNum" sz="quarter" idx="12"/>
          </p:nvPr>
        </p:nvSpPr>
        <p:spPr/>
        <p:txBody>
          <a:bodyPr/>
          <a:lstStyle/>
          <a:p>
            <a:fld id="{53F8EC5A-83E7-044A-838C-7BE78290F720}" type="slidenum">
              <a:rPr lang="en-US"/>
              <a:pPr/>
              <a:t>39</a:t>
            </a:fld>
            <a:endParaRPr lang="en-US"/>
          </a:p>
        </p:txBody>
      </p:sp>
      <p:sp>
        <p:nvSpPr>
          <p:cNvPr id="151555" name="Rectangle 3"/>
          <p:cNvSpPr>
            <a:spLocks noChangeArrowheads="1"/>
          </p:cNvSpPr>
          <p:nvPr/>
        </p:nvSpPr>
        <p:spPr bwMode="auto">
          <a:xfrm>
            <a:off x="89903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6" name="Rectangle 4"/>
          <p:cNvSpPr>
            <a:spLocks noChangeArrowheads="1"/>
          </p:cNvSpPr>
          <p:nvPr/>
        </p:nvSpPr>
        <p:spPr bwMode="auto">
          <a:xfrm>
            <a:off x="899036" y="2682480"/>
            <a:ext cx="752482"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7" name="Text Box 5"/>
          <p:cNvSpPr txBox="1">
            <a:spLocks noChangeArrowheads="1"/>
          </p:cNvSpPr>
          <p:nvPr/>
        </p:nvSpPr>
        <p:spPr bwMode="auto">
          <a:xfrm>
            <a:off x="976427"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58" name="Text Box 6"/>
          <p:cNvSpPr txBox="1">
            <a:spLocks noChangeArrowheads="1"/>
          </p:cNvSpPr>
          <p:nvPr/>
        </p:nvSpPr>
        <p:spPr bwMode="auto">
          <a:xfrm>
            <a:off x="825218" y="2767014"/>
            <a:ext cx="938077" cy="300082"/>
          </a:xfrm>
          <a:prstGeom prst="rect">
            <a:avLst/>
          </a:prstGeom>
          <a:noFill/>
          <a:ln w="9525">
            <a:noFill/>
            <a:miter lim="800000"/>
            <a:headEnd/>
            <a:tailEnd/>
          </a:ln>
          <a:effectLst/>
        </p:spPr>
        <p:txBody>
          <a:bodyPr wrap="none">
            <a:prstTxWarp prst="textNoShape">
              <a:avLst/>
            </a:prstTxWarp>
            <a:spAutoFit/>
          </a:bodyPr>
          <a:lstStyle/>
          <a:p>
            <a:r>
              <a:rPr lang="en-US" sz="1350" dirty="0">
                <a:latin typeface="Helvetica Neue" panose="02000503000000020004" pitchFamily="2" charset="0"/>
                <a:ea typeface="Helvetica Neue" panose="02000503000000020004" pitchFamily="2" charset="0"/>
                <a:cs typeface="Helvetica Neue" panose="02000503000000020004" pitchFamily="2" charset="0"/>
              </a:rPr>
              <a:t>TCP/UDP</a:t>
            </a:r>
          </a:p>
        </p:txBody>
      </p:sp>
      <p:grpSp>
        <p:nvGrpSpPr>
          <p:cNvPr id="151559" name="Group 7"/>
          <p:cNvGrpSpPr>
            <a:grpSpLocks/>
          </p:cNvGrpSpPr>
          <p:nvPr/>
        </p:nvGrpSpPr>
        <p:grpSpPr bwMode="auto">
          <a:xfrm>
            <a:off x="900227" y="3582592"/>
            <a:ext cx="685800" cy="436960"/>
            <a:chOff x="323" y="2664"/>
            <a:chExt cx="576" cy="367"/>
          </a:xfrm>
        </p:grpSpPr>
        <p:sp>
          <p:nvSpPr>
            <p:cNvPr id="151560" name="Rectangle 8"/>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1" name="Text Box 9"/>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64" name="Text Box 12"/>
          <p:cNvSpPr txBox="1">
            <a:spLocks noChangeArrowheads="1"/>
          </p:cNvSpPr>
          <p:nvPr/>
        </p:nvSpPr>
        <p:spPr bwMode="auto">
          <a:xfrm>
            <a:off x="860971" y="4493420"/>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65" name="Line 13"/>
          <p:cNvSpPr>
            <a:spLocks noChangeShapeType="1"/>
          </p:cNvSpPr>
          <p:nvPr/>
        </p:nvSpPr>
        <p:spPr bwMode="auto">
          <a:xfrm>
            <a:off x="1232411" y="2290763"/>
            <a:ext cx="0" cy="395288"/>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6" name="Line 14"/>
          <p:cNvSpPr>
            <a:spLocks noChangeShapeType="1"/>
          </p:cNvSpPr>
          <p:nvPr/>
        </p:nvSpPr>
        <p:spPr bwMode="auto">
          <a:xfrm>
            <a:off x="123241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7" name="Line 15"/>
          <p:cNvSpPr>
            <a:spLocks noChangeShapeType="1"/>
          </p:cNvSpPr>
          <p:nvPr/>
        </p:nvSpPr>
        <p:spPr bwMode="auto">
          <a:xfrm>
            <a:off x="123241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8" name="Rectangle 16"/>
          <p:cNvSpPr>
            <a:spLocks noChangeArrowheads="1"/>
          </p:cNvSpPr>
          <p:nvPr/>
        </p:nvSpPr>
        <p:spPr bwMode="auto">
          <a:xfrm>
            <a:off x="775211" y="1637111"/>
            <a:ext cx="977504"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9" name="Rectangle 17"/>
          <p:cNvSpPr>
            <a:spLocks noChangeArrowheads="1"/>
          </p:cNvSpPr>
          <p:nvPr/>
        </p:nvSpPr>
        <p:spPr bwMode="auto">
          <a:xfrm>
            <a:off x="635227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0" name="Rectangle 18"/>
          <p:cNvSpPr>
            <a:spLocks noChangeArrowheads="1"/>
          </p:cNvSpPr>
          <p:nvPr/>
        </p:nvSpPr>
        <p:spPr bwMode="auto">
          <a:xfrm>
            <a:off x="6352276" y="2682480"/>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1" name="Rectangle 19"/>
          <p:cNvSpPr>
            <a:spLocks noChangeArrowheads="1"/>
          </p:cNvSpPr>
          <p:nvPr/>
        </p:nvSpPr>
        <p:spPr bwMode="auto">
          <a:xfrm>
            <a:off x="6353466" y="3582592"/>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2" name="Rectangle 20"/>
          <p:cNvSpPr>
            <a:spLocks noChangeArrowheads="1"/>
          </p:cNvSpPr>
          <p:nvPr/>
        </p:nvSpPr>
        <p:spPr bwMode="auto">
          <a:xfrm>
            <a:off x="6353466" y="4483895"/>
            <a:ext cx="685800" cy="436959"/>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3" name="Text Box 21"/>
          <p:cNvSpPr txBox="1">
            <a:spLocks noChangeArrowheads="1"/>
          </p:cNvSpPr>
          <p:nvPr/>
        </p:nvSpPr>
        <p:spPr bwMode="auto">
          <a:xfrm>
            <a:off x="6429666"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74" name="Text Box 22"/>
          <p:cNvSpPr txBox="1">
            <a:spLocks noChangeArrowheads="1"/>
          </p:cNvSpPr>
          <p:nvPr/>
        </p:nvSpPr>
        <p:spPr bwMode="auto">
          <a:xfrm>
            <a:off x="6278457" y="2756298"/>
            <a:ext cx="9380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TCP/UDP</a:t>
            </a:r>
          </a:p>
        </p:txBody>
      </p:sp>
      <p:sp>
        <p:nvSpPr>
          <p:cNvPr id="151575" name="Text Box 23"/>
          <p:cNvSpPr txBox="1">
            <a:spLocks noChangeArrowheads="1"/>
          </p:cNvSpPr>
          <p:nvPr/>
        </p:nvSpPr>
        <p:spPr bwMode="auto">
          <a:xfrm>
            <a:off x="6564207" y="3659982"/>
            <a:ext cx="338554"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sp>
        <p:nvSpPr>
          <p:cNvPr id="151576" name="Text Box 24"/>
          <p:cNvSpPr txBox="1">
            <a:spLocks noChangeArrowheads="1"/>
          </p:cNvSpPr>
          <p:nvPr/>
        </p:nvSpPr>
        <p:spPr bwMode="auto">
          <a:xfrm>
            <a:off x="6314209" y="4493420"/>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wireless</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77" name="Line 25"/>
          <p:cNvSpPr>
            <a:spLocks noChangeShapeType="1"/>
          </p:cNvSpPr>
          <p:nvPr/>
        </p:nvSpPr>
        <p:spPr bwMode="auto">
          <a:xfrm>
            <a:off x="6685651" y="2295274"/>
            <a:ext cx="0" cy="366713"/>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8" name="Line 26"/>
          <p:cNvSpPr>
            <a:spLocks noChangeShapeType="1"/>
          </p:cNvSpPr>
          <p:nvPr/>
        </p:nvSpPr>
        <p:spPr bwMode="auto">
          <a:xfrm>
            <a:off x="668565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9" name="Line 27"/>
          <p:cNvSpPr>
            <a:spLocks noChangeShapeType="1"/>
          </p:cNvSpPr>
          <p:nvPr/>
        </p:nvSpPr>
        <p:spPr bwMode="auto">
          <a:xfrm>
            <a:off x="668565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0" name="Rectangle 28"/>
          <p:cNvSpPr>
            <a:spLocks noChangeArrowheads="1"/>
          </p:cNvSpPr>
          <p:nvPr/>
        </p:nvSpPr>
        <p:spPr bwMode="auto">
          <a:xfrm>
            <a:off x="6228452" y="1637111"/>
            <a:ext cx="977503"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1" name="Line 29"/>
          <p:cNvSpPr>
            <a:spLocks noChangeShapeType="1"/>
          </p:cNvSpPr>
          <p:nvPr/>
        </p:nvSpPr>
        <p:spPr bwMode="auto">
          <a:xfrm>
            <a:off x="1232411" y="4920855"/>
            <a:ext cx="0" cy="279797"/>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2" name="Line 30"/>
          <p:cNvSpPr>
            <a:spLocks noChangeShapeType="1"/>
          </p:cNvSpPr>
          <p:nvPr/>
        </p:nvSpPr>
        <p:spPr bwMode="auto">
          <a:xfrm>
            <a:off x="1160861" y="5200651"/>
            <a:ext cx="1745456"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51583" name="Group 31"/>
          <p:cNvGrpSpPr>
            <a:grpSpLocks/>
          </p:cNvGrpSpPr>
          <p:nvPr/>
        </p:nvGrpSpPr>
        <p:grpSpPr bwMode="auto">
          <a:xfrm>
            <a:off x="2739629" y="3604023"/>
            <a:ext cx="685800" cy="436960"/>
            <a:chOff x="323" y="2664"/>
            <a:chExt cx="576" cy="367"/>
          </a:xfrm>
        </p:grpSpPr>
        <p:sp>
          <p:nvSpPr>
            <p:cNvPr id="151584" name="Rectangle 32"/>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5" name="Text Box 33"/>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grpSp>
        <p:nvGrpSpPr>
          <p:cNvPr id="151586" name="Group 34"/>
          <p:cNvGrpSpPr>
            <a:grpSpLocks/>
          </p:cNvGrpSpPr>
          <p:nvPr/>
        </p:nvGrpSpPr>
        <p:grpSpPr bwMode="auto">
          <a:xfrm>
            <a:off x="4723210" y="3604023"/>
            <a:ext cx="685800" cy="436960"/>
            <a:chOff x="323" y="2664"/>
            <a:chExt cx="576" cy="367"/>
          </a:xfrm>
        </p:grpSpPr>
        <p:sp>
          <p:nvSpPr>
            <p:cNvPr id="151587" name="Rectangle 35"/>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8" name="Text Box 36"/>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91" name="Text Box 39"/>
          <p:cNvSpPr txBox="1">
            <a:spLocks noChangeArrowheads="1"/>
          </p:cNvSpPr>
          <p:nvPr/>
        </p:nvSpPr>
        <p:spPr bwMode="auto">
          <a:xfrm>
            <a:off x="2222932"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4" name="Text Box 42"/>
          <p:cNvSpPr txBox="1">
            <a:spLocks noChangeArrowheads="1"/>
          </p:cNvSpPr>
          <p:nvPr/>
        </p:nvSpPr>
        <p:spPr bwMode="auto">
          <a:xfrm>
            <a:off x="5163775"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5" name="Line 43"/>
          <p:cNvSpPr>
            <a:spLocks noChangeShapeType="1"/>
          </p:cNvSpPr>
          <p:nvPr/>
        </p:nvSpPr>
        <p:spPr bwMode="auto">
          <a:xfrm flipH="1">
            <a:off x="2613424" y="4942285"/>
            <a:ext cx="1190" cy="24765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6" name="Line 44"/>
          <p:cNvSpPr>
            <a:spLocks noChangeShapeType="1"/>
          </p:cNvSpPr>
          <p:nvPr/>
        </p:nvSpPr>
        <p:spPr bwMode="auto">
          <a:xfrm flipH="1">
            <a:off x="2593181" y="4029076"/>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7" name="Line 45"/>
          <p:cNvSpPr>
            <a:spLocks noChangeShapeType="1"/>
          </p:cNvSpPr>
          <p:nvPr/>
        </p:nvSpPr>
        <p:spPr bwMode="auto">
          <a:xfrm>
            <a:off x="3195637" y="4039791"/>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8" name="Rectangle 46"/>
          <p:cNvSpPr>
            <a:spLocks noChangeArrowheads="1"/>
          </p:cNvSpPr>
          <p:nvPr/>
        </p:nvSpPr>
        <p:spPr bwMode="auto">
          <a:xfrm>
            <a:off x="3259931" y="4494611"/>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9" name="Text Box 47"/>
          <p:cNvSpPr txBox="1">
            <a:spLocks noChangeArrowheads="1"/>
          </p:cNvSpPr>
          <p:nvPr/>
        </p:nvSpPr>
        <p:spPr bwMode="auto">
          <a:xfrm>
            <a:off x="3220675" y="4504136"/>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0" name="Rectangle 48"/>
          <p:cNvSpPr>
            <a:spLocks noChangeArrowheads="1"/>
          </p:cNvSpPr>
          <p:nvPr/>
        </p:nvSpPr>
        <p:spPr bwMode="auto">
          <a:xfrm>
            <a:off x="4216004" y="4504136"/>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1" name="Text Box 49"/>
          <p:cNvSpPr txBox="1">
            <a:spLocks noChangeArrowheads="1"/>
          </p:cNvSpPr>
          <p:nvPr/>
        </p:nvSpPr>
        <p:spPr bwMode="auto">
          <a:xfrm>
            <a:off x="4176746" y="4513661"/>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2" name="Line 50"/>
          <p:cNvSpPr>
            <a:spLocks noChangeShapeType="1"/>
          </p:cNvSpPr>
          <p:nvPr/>
        </p:nvSpPr>
        <p:spPr bwMode="auto">
          <a:xfrm flipH="1">
            <a:off x="5555456" y="4931570"/>
            <a:ext cx="0" cy="485775"/>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3" name="Line 51"/>
          <p:cNvSpPr>
            <a:spLocks noChangeShapeType="1"/>
          </p:cNvSpPr>
          <p:nvPr/>
        </p:nvSpPr>
        <p:spPr bwMode="auto">
          <a:xfrm flipH="1">
            <a:off x="5357812" y="5432822"/>
            <a:ext cx="757238"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4" name="Line 52"/>
          <p:cNvSpPr>
            <a:spLocks noChangeShapeType="1"/>
          </p:cNvSpPr>
          <p:nvPr/>
        </p:nvSpPr>
        <p:spPr bwMode="auto">
          <a:xfrm>
            <a:off x="6704702" y="4933951"/>
            <a:ext cx="1190" cy="247650"/>
          </a:xfrm>
          <a:prstGeom prst="line">
            <a:avLst/>
          </a:prstGeom>
          <a:noFill/>
          <a:ln w="9525">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5" name="Line 53"/>
          <p:cNvSpPr>
            <a:spLocks noChangeShapeType="1"/>
          </p:cNvSpPr>
          <p:nvPr/>
        </p:nvSpPr>
        <p:spPr bwMode="auto">
          <a:xfrm flipH="1">
            <a:off x="4525567" y="4049316"/>
            <a:ext cx="406003"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6" name="Line 54"/>
          <p:cNvSpPr>
            <a:spLocks noChangeShapeType="1"/>
          </p:cNvSpPr>
          <p:nvPr/>
        </p:nvSpPr>
        <p:spPr bwMode="auto">
          <a:xfrm>
            <a:off x="5138737" y="4049317"/>
            <a:ext cx="395288" cy="44648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7" name="Rectangle 55"/>
          <p:cNvSpPr>
            <a:spLocks noChangeArrowheads="1"/>
          </p:cNvSpPr>
          <p:nvPr/>
        </p:nvSpPr>
        <p:spPr bwMode="auto">
          <a:xfrm>
            <a:off x="2157412"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8" name="Rectangle 56"/>
          <p:cNvSpPr>
            <a:spLocks noChangeArrowheads="1"/>
          </p:cNvSpPr>
          <p:nvPr/>
        </p:nvSpPr>
        <p:spPr bwMode="auto">
          <a:xfrm>
            <a:off x="4131469"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9" name="Line 57"/>
          <p:cNvSpPr>
            <a:spLocks noChangeShapeType="1"/>
          </p:cNvSpPr>
          <p:nvPr/>
        </p:nvSpPr>
        <p:spPr bwMode="auto">
          <a:xfrm flipH="1">
            <a:off x="3593306" y="4942285"/>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0" name="Line 58"/>
          <p:cNvSpPr>
            <a:spLocks noChangeShapeType="1"/>
          </p:cNvSpPr>
          <p:nvPr/>
        </p:nvSpPr>
        <p:spPr bwMode="auto">
          <a:xfrm flipH="1">
            <a:off x="4545806" y="4951810"/>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1" name="Line 59"/>
          <p:cNvSpPr>
            <a:spLocks noChangeShapeType="1"/>
          </p:cNvSpPr>
          <p:nvPr/>
        </p:nvSpPr>
        <p:spPr bwMode="auto">
          <a:xfrm>
            <a:off x="3549253" y="5200651"/>
            <a:ext cx="1013222" cy="0"/>
          </a:xfrm>
          <a:prstGeom prst="line">
            <a:avLst/>
          </a:prstGeom>
          <a:noFill/>
          <a:ln w="38100">
            <a:solidFill>
              <a:schemeClr val="tx1"/>
            </a:solidFill>
            <a:prstDash val="lgDash"/>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2" name="Text Box 60"/>
          <p:cNvSpPr txBox="1">
            <a:spLocks noChangeArrowheads="1"/>
          </p:cNvSpPr>
          <p:nvPr/>
        </p:nvSpPr>
        <p:spPr bwMode="auto">
          <a:xfrm>
            <a:off x="1002621" y="1563292"/>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3" name="Text Box 61"/>
          <p:cNvSpPr txBox="1">
            <a:spLocks noChangeArrowheads="1"/>
          </p:cNvSpPr>
          <p:nvPr/>
        </p:nvSpPr>
        <p:spPr bwMode="auto">
          <a:xfrm>
            <a:off x="6455859" y="1552576"/>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4" name="Text Box 62"/>
          <p:cNvSpPr txBox="1">
            <a:spLocks noChangeArrowheads="1"/>
          </p:cNvSpPr>
          <p:nvPr/>
        </p:nvSpPr>
        <p:spPr bwMode="auto">
          <a:xfrm>
            <a:off x="2784873" y="3142060"/>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5" name="Text Box 63"/>
          <p:cNvSpPr txBox="1">
            <a:spLocks noChangeArrowheads="1"/>
          </p:cNvSpPr>
          <p:nvPr/>
        </p:nvSpPr>
        <p:spPr bwMode="auto">
          <a:xfrm>
            <a:off x="4757739" y="3152776"/>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6" name="Line 64"/>
          <p:cNvSpPr>
            <a:spLocks noChangeShapeType="1"/>
          </p:cNvSpPr>
          <p:nvPr/>
        </p:nvSpPr>
        <p:spPr bwMode="auto">
          <a:xfrm>
            <a:off x="1586204" y="2082404"/>
            <a:ext cx="4707441"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7" name="Line 65"/>
          <p:cNvSpPr>
            <a:spLocks noChangeShapeType="1"/>
          </p:cNvSpPr>
          <p:nvPr/>
        </p:nvSpPr>
        <p:spPr bwMode="auto">
          <a:xfrm>
            <a:off x="1698170" y="2903935"/>
            <a:ext cx="461690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8" name="Text Box 66"/>
          <p:cNvSpPr txBox="1">
            <a:spLocks noChangeArrowheads="1"/>
          </p:cNvSpPr>
          <p:nvPr/>
        </p:nvSpPr>
        <p:spPr bwMode="auto">
          <a:xfrm>
            <a:off x="3227973" y="1818210"/>
            <a:ext cx="1952779"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HTTP message exchange</a:t>
            </a:r>
          </a:p>
        </p:txBody>
      </p:sp>
      <p:sp>
        <p:nvSpPr>
          <p:cNvPr id="151619" name="Text Box 67"/>
          <p:cNvSpPr txBox="1">
            <a:spLocks noChangeArrowheads="1"/>
          </p:cNvSpPr>
          <p:nvPr/>
        </p:nvSpPr>
        <p:spPr bwMode="auto">
          <a:xfrm>
            <a:off x="3313823" y="2638426"/>
            <a:ext cx="1696298"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TCP segment delivery</a:t>
            </a:r>
          </a:p>
        </p:txBody>
      </p:sp>
      <p:sp>
        <p:nvSpPr>
          <p:cNvPr id="151620" name="Line 68"/>
          <p:cNvSpPr>
            <a:spLocks noChangeShapeType="1"/>
          </p:cNvSpPr>
          <p:nvPr/>
        </p:nvSpPr>
        <p:spPr bwMode="auto">
          <a:xfrm flipV="1">
            <a:off x="1586204" y="3807620"/>
            <a:ext cx="115461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1" name="Line 69"/>
          <p:cNvSpPr>
            <a:spLocks noChangeShapeType="1"/>
          </p:cNvSpPr>
          <p:nvPr/>
        </p:nvSpPr>
        <p:spPr bwMode="auto">
          <a:xfrm flipV="1">
            <a:off x="3437335" y="3818335"/>
            <a:ext cx="1308497"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2" name="Line 70"/>
          <p:cNvSpPr>
            <a:spLocks noChangeShapeType="1"/>
          </p:cNvSpPr>
          <p:nvPr/>
        </p:nvSpPr>
        <p:spPr bwMode="auto">
          <a:xfrm flipV="1">
            <a:off x="5400675" y="3807620"/>
            <a:ext cx="882254"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3" name="Text Box 71"/>
          <p:cNvSpPr txBox="1">
            <a:spLocks noChangeArrowheads="1"/>
          </p:cNvSpPr>
          <p:nvPr/>
        </p:nvSpPr>
        <p:spPr bwMode="auto">
          <a:xfrm>
            <a:off x="1881188" y="3562351"/>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4" name="Text Box 72"/>
          <p:cNvSpPr txBox="1">
            <a:spLocks noChangeArrowheads="1"/>
          </p:cNvSpPr>
          <p:nvPr/>
        </p:nvSpPr>
        <p:spPr bwMode="auto">
          <a:xfrm>
            <a:off x="5497117" y="3583783"/>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5" name="Text Box 73"/>
          <p:cNvSpPr txBox="1">
            <a:spLocks noChangeArrowheads="1"/>
          </p:cNvSpPr>
          <p:nvPr/>
        </p:nvSpPr>
        <p:spPr bwMode="auto">
          <a:xfrm>
            <a:off x="3699273" y="3573067"/>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6" name="Text Box 74"/>
          <p:cNvSpPr txBox="1">
            <a:spLocks noChangeArrowheads="1"/>
          </p:cNvSpPr>
          <p:nvPr/>
        </p:nvSpPr>
        <p:spPr bwMode="auto">
          <a:xfrm>
            <a:off x="1380912" y="5353514"/>
            <a:ext cx="1203727"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8080"/>
                </a:solidFill>
                <a:latin typeface="Helvetica Neue" panose="02000503000000020004" pitchFamily="2" charset="0"/>
                <a:ea typeface="Helvetica Neue" panose="02000503000000020004" pitchFamily="2" charset="0"/>
                <a:cs typeface="Helvetica Neue" panose="02000503000000020004" pitchFamily="2" charset="0"/>
              </a:rPr>
              <a:t>Ethernet frame</a:t>
            </a:r>
          </a:p>
        </p:txBody>
      </p:sp>
      <p:sp>
        <p:nvSpPr>
          <p:cNvPr id="151628" name="Text Box 76"/>
          <p:cNvSpPr txBox="1">
            <a:spLocks noChangeArrowheads="1"/>
          </p:cNvSpPr>
          <p:nvPr/>
        </p:nvSpPr>
        <p:spPr bwMode="auto">
          <a:xfrm>
            <a:off x="5506642" y="5435204"/>
            <a:ext cx="1244251" cy="253916"/>
          </a:xfrm>
          <a:prstGeom prst="rect">
            <a:avLst/>
          </a:prstGeom>
          <a:noFill/>
          <a:ln w="9525">
            <a:noFill/>
            <a:miter lim="800000"/>
            <a:headEnd/>
            <a:tailEnd/>
          </a:ln>
          <a:effectLst/>
        </p:spPr>
        <p:txBody>
          <a:bodyPr wrap="none">
            <a:prstTxWarp prst="textNoShape">
              <a:avLst/>
            </a:prstTxWarp>
            <a:spAutoFit/>
          </a:bodyPr>
          <a:lstStyle/>
          <a:p>
            <a:pPr eaLnBrk="1" hangingPunct="1"/>
            <a:r>
              <a:rPr lang="en-US" sz="1050">
                <a:latin typeface="Helvetica Neue" panose="02000503000000020004" pitchFamily="2" charset="0"/>
                <a:ea typeface="Helvetica Neue" panose="02000503000000020004" pitchFamily="2" charset="0"/>
                <a:cs typeface="Helvetica Neue" panose="02000503000000020004" pitchFamily="2" charset="0"/>
              </a:rPr>
              <a:t>Access point (AP)</a:t>
            </a:r>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1630" name="Picture 78" descr="31u_bnrz[1]"/>
          <p:cNvPicPr>
            <a:picLocks noChangeAspect="1" noChangeArrowheads="1"/>
          </p:cNvPicPr>
          <p:nvPr/>
        </p:nvPicPr>
        <p:blipFill>
          <a:blip r:embed="rId3"/>
          <a:srcRect/>
          <a:stretch>
            <a:fillRect/>
          </a:stretch>
        </p:blipFill>
        <p:spPr bwMode="auto">
          <a:xfrm rot="16200000">
            <a:off x="6037661" y="5322096"/>
            <a:ext cx="205978" cy="134540"/>
          </a:xfrm>
          <a:prstGeom prst="rect">
            <a:avLst/>
          </a:prstGeom>
          <a:noFill/>
        </p:spPr>
      </p:pic>
      <p:grpSp>
        <p:nvGrpSpPr>
          <p:cNvPr id="151648" name="Group 96"/>
          <p:cNvGrpSpPr>
            <a:grpSpLocks/>
          </p:cNvGrpSpPr>
          <p:nvPr/>
        </p:nvGrpSpPr>
        <p:grpSpPr bwMode="auto">
          <a:xfrm>
            <a:off x="5863828" y="5060158"/>
            <a:ext cx="452438" cy="234553"/>
            <a:chOff x="4317" y="3771"/>
            <a:chExt cx="380" cy="197"/>
          </a:xfrm>
        </p:grpSpPr>
        <p:sp>
          <p:nvSpPr>
            <p:cNvPr id="151632" name="Freeform 80"/>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3" name="Freeform 81"/>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4" name="Freeform 82"/>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5" name="Freeform 83"/>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6" name="Freeform 84"/>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7" name="Freeform 85"/>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8" name="Freeform 86"/>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9" name="Freeform 87"/>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0" name="Freeform 88"/>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1" name="Freeform 89"/>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2" name="Freeform 90"/>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3" name="Freeform 91"/>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4" name="Freeform 92"/>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5" name="Freeform 93"/>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6" name="Freeform 94"/>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7" name="Freeform 95"/>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51649" name="Group 97"/>
          <p:cNvGrpSpPr>
            <a:grpSpLocks/>
          </p:cNvGrpSpPr>
          <p:nvPr/>
        </p:nvGrpSpPr>
        <p:grpSpPr bwMode="auto">
          <a:xfrm rot="10800000">
            <a:off x="6523725" y="5174458"/>
            <a:ext cx="452438" cy="234553"/>
            <a:chOff x="4317" y="3771"/>
            <a:chExt cx="380" cy="197"/>
          </a:xfrm>
        </p:grpSpPr>
        <p:sp>
          <p:nvSpPr>
            <p:cNvPr id="151650" name="Freeform 98"/>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1" name="Freeform 99"/>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2" name="Freeform 100"/>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3" name="Freeform 101"/>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4" name="Freeform 102"/>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5" name="Freeform 103"/>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6" name="Freeform 104"/>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7" name="Freeform 105"/>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8" name="Freeform 106"/>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9" name="Freeform 107"/>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0" name="Freeform 108"/>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1" name="Freeform 109"/>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2" name="Freeform 110"/>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3" name="Freeform 111"/>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4" name="Freeform 112"/>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5" name="Freeform 113"/>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8" name="Line 68">
            <a:extLst>
              <a:ext uri="{FF2B5EF4-FFF2-40B4-BE49-F238E27FC236}">
                <a16:creationId xmlns:a16="http://schemas.microsoft.com/office/drawing/2014/main" id="{7CF60496-D618-DD4D-BF47-E9772DB79E21}"/>
              </a:ext>
            </a:extLst>
          </p:cNvPr>
          <p:cNvSpPr>
            <a:spLocks noChangeShapeType="1"/>
          </p:cNvSpPr>
          <p:nvPr/>
        </p:nvSpPr>
        <p:spPr bwMode="auto">
          <a:xfrm flipV="1">
            <a:off x="1645299" y="4714326"/>
            <a:ext cx="592576" cy="0"/>
          </a:xfrm>
          <a:prstGeom prst="line">
            <a:avLst/>
          </a:prstGeom>
          <a:noFill/>
          <a:ln w="19050">
            <a:solidFill>
              <a:srgbClr val="008080"/>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0CBE020A-73A4-CA48-AB0E-2AB3EA66AC30}"/>
              </a:ext>
            </a:extLst>
          </p:cNvPr>
          <p:cNvCxnSpPr>
            <a:cxnSpLocks/>
          </p:cNvCxnSpPr>
          <p:nvPr/>
        </p:nvCxnSpPr>
        <p:spPr bwMode="auto">
          <a:xfrm flipV="1">
            <a:off x="1982804" y="4740441"/>
            <a:ext cx="0" cy="717082"/>
          </a:xfrm>
          <a:prstGeom prst="straightConnector1">
            <a:avLst/>
          </a:prstGeom>
          <a:noFill/>
          <a:ln w="12700" cap="flat" cmpd="sng" algn="ctr">
            <a:solidFill>
              <a:schemeClr val="tx1"/>
            </a:solidFill>
            <a:prstDash val="solid"/>
            <a:round/>
            <a:headEnd type="none" w="med" len="med"/>
            <a:tailEnd type="triangle"/>
          </a:ln>
          <a:effectLst/>
        </p:spPr>
      </p:cxnSp>
      <p:sp>
        <p:nvSpPr>
          <p:cNvPr id="3" name="Cloud 2">
            <a:extLst>
              <a:ext uri="{FF2B5EF4-FFF2-40B4-BE49-F238E27FC236}">
                <a16:creationId xmlns:a16="http://schemas.microsoft.com/office/drawing/2014/main" id="{C979F92E-02CA-6ABE-C7FB-CD83C8B090B2}"/>
              </a:ext>
            </a:extLst>
          </p:cNvPr>
          <p:cNvSpPr/>
          <p:nvPr/>
        </p:nvSpPr>
        <p:spPr bwMode="auto">
          <a:xfrm rot="227471">
            <a:off x="-279120" y="2249425"/>
            <a:ext cx="9408695" cy="3925488"/>
          </a:xfrm>
          <a:prstGeom prst="cloud">
            <a:avLst/>
          </a:prstGeom>
          <a:solidFill>
            <a:schemeClr val="bg1">
              <a:alpha val="91008"/>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 name="Rectangle 3">
            <a:extLst>
              <a:ext uri="{FF2B5EF4-FFF2-40B4-BE49-F238E27FC236}">
                <a16:creationId xmlns:a16="http://schemas.microsoft.com/office/drawing/2014/main" id="{A08D9D87-BBAB-858A-1082-A8DDCA1A3A6C}"/>
              </a:ext>
            </a:extLst>
          </p:cNvPr>
          <p:cNvSpPr/>
          <p:nvPr/>
        </p:nvSpPr>
        <p:spPr bwMode="auto">
          <a:xfrm>
            <a:off x="878305" y="2502568"/>
            <a:ext cx="6160169" cy="457200"/>
          </a:xfrm>
          <a:prstGeom prst="rect">
            <a:avLst/>
          </a:prstGeom>
          <a:solidFill>
            <a:srgbClr val="FFC000"/>
          </a:solidFill>
          <a:ln w="12700" cap="flat" cmpd="sng" algn="ctr">
            <a:noFill/>
            <a:prstDash val="solid"/>
            <a:round/>
            <a:headEnd type="none" w="med" len="med"/>
            <a:tailEnd type="none" w="med" len="med"/>
          </a:ln>
          <a:effectLst/>
        </p:spPr>
        <p:txBody>
          <a:bodyPr vert="horz" wrap="square" lIns="91440" tIns="0" rIns="9144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dirty="0">
                <a:latin typeface="Arial" pitchFamily="-65" charset="0"/>
              </a:rPr>
              <a:t>a reliable pipe </a:t>
            </a:r>
            <a:endParaRPr kumimoji="0" lang="en-US" sz="2800" b="0" i="0" u="none" strike="noStrike" cap="none" normalizeH="0" baseline="0" dirty="0">
              <a:ln>
                <a:noFill/>
              </a:ln>
              <a:solidFill>
                <a:schemeClr val="tx1"/>
              </a:solidFill>
              <a:effectLst/>
              <a:latin typeface="Arial" pitchFamily="-65" charset="0"/>
            </a:endParaRPr>
          </a:p>
        </p:txBody>
      </p:sp>
      <p:sp>
        <p:nvSpPr>
          <p:cNvPr id="6" name="Content Placeholder 5">
            <a:extLst>
              <a:ext uri="{FF2B5EF4-FFF2-40B4-BE49-F238E27FC236}">
                <a16:creationId xmlns:a16="http://schemas.microsoft.com/office/drawing/2014/main" id="{90FC7733-0D3E-F2C3-21BB-5BE35E13589E}"/>
              </a:ext>
            </a:extLst>
          </p:cNvPr>
          <p:cNvSpPr>
            <a:spLocks noGrp="1"/>
          </p:cNvSpPr>
          <p:nvPr>
            <p:ph idx="1"/>
          </p:nvPr>
        </p:nvSpPr>
        <p:spPr>
          <a:xfrm>
            <a:off x="163037" y="4572000"/>
            <a:ext cx="8915534" cy="2097086"/>
          </a:xfrm>
          <a:solidFill>
            <a:schemeClr val="bg1"/>
          </a:solidFill>
        </p:spPr>
        <p:txBody>
          <a:bodyPr>
            <a:normAutofit fontScale="62500" lnSpcReduction="20000"/>
          </a:bodyPr>
          <a:lstStyle/>
          <a:p>
            <a:r>
              <a:rPr lang="en-US" dirty="0">
                <a:solidFill>
                  <a:schemeClr val="accent6">
                    <a:lumMod val="75000"/>
                  </a:schemeClr>
                </a:solidFill>
              </a:rPr>
              <a:t>Web browser and server exchange formatted HTTP messages over a reliable pipe</a:t>
            </a:r>
          </a:p>
          <a:p>
            <a:r>
              <a:rPr lang="en-US" dirty="0">
                <a:solidFill>
                  <a:schemeClr val="accent6">
                    <a:lumMod val="75000"/>
                  </a:schemeClr>
                </a:solidFill>
              </a:rPr>
              <a:t>As an application protocol, HTTP only concerns with the message’s presentation format</a:t>
            </a:r>
          </a:p>
          <a:p>
            <a:r>
              <a:rPr lang="en-US" dirty="0">
                <a:solidFill>
                  <a:schemeClr val="accent6">
                    <a:lumMod val="75000"/>
                  </a:schemeClr>
                </a:solidFill>
              </a:rPr>
              <a:t>Application decides where msgs should be delivered to</a:t>
            </a:r>
          </a:p>
          <a:p>
            <a:pPr lvl="1"/>
            <a:r>
              <a:rPr lang="en-US" dirty="0">
                <a:solidFill>
                  <a:schemeClr val="accent6">
                    <a:lumMod val="75000"/>
                  </a:schemeClr>
                </a:solidFill>
              </a:rPr>
              <a:t>The receiving end is identified by its name, which gets translated to IP address</a:t>
            </a:r>
          </a:p>
        </p:txBody>
      </p:sp>
    </p:spTree>
    <p:extLst>
      <p:ext uri="{BB962C8B-B14F-4D97-AF65-F5344CB8AC3E}">
        <p14:creationId xmlns:p14="http://schemas.microsoft.com/office/powerpoint/2010/main" val="273537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 and due schedule</a:t>
            </a:r>
          </a:p>
        </p:txBody>
      </p:sp>
      <p:sp>
        <p:nvSpPr>
          <p:cNvPr id="4" name="Footer Placeholder 3"/>
          <p:cNvSpPr>
            <a:spLocks noGrp="1"/>
          </p:cNvSpPr>
          <p:nvPr>
            <p:ph type="ftr" sz="quarter" idx="11"/>
          </p:nvPr>
        </p:nvSpPr>
        <p:spPr>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sz="1000" b="0" i="0" u="none" strike="noStrike" kern="1200" cap="none" spc="0" normalizeH="0" baseline="0" noProof="0" dirty="0">
                <a:ln>
                  <a:noFill/>
                </a:ln>
                <a:solidFill>
                  <a:srgbClr val="000000"/>
                </a:solidFill>
                <a:effectLst/>
                <a:uLnTx/>
                <a:uFillTx/>
                <a:latin typeface="Arial" charset="0"/>
                <a:ea typeface="ＭＳ Ｐゴシック" charset="-128"/>
              </a:rPr>
              <a:t>CS118 - </a:t>
            </a:r>
            <a:r>
              <a:rPr lang="nl-NL" dirty="0">
                <a:solidFill>
                  <a:srgbClr val="000000"/>
                </a:solidFill>
              </a:rPr>
              <a:t>Winter</a:t>
            </a:r>
            <a:r>
              <a:rPr kumimoji="0" lang="nl-NL" sz="1000" b="0" i="0" u="none" strike="noStrike" kern="1200" cap="none" spc="0" normalizeH="0" baseline="0" noProof="0" dirty="0">
                <a:ln>
                  <a:noFill/>
                </a:ln>
                <a:solidFill>
                  <a:srgbClr val="000000"/>
                </a:solidFill>
                <a:effectLst/>
                <a:uLnTx/>
                <a:uFillTx/>
                <a:latin typeface="Arial" charset="0"/>
                <a:ea typeface="ＭＳ Ｐゴシック" charset="-128"/>
              </a:rPr>
              <a:t> 2025</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128"/>
            </a:endParaRPr>
          </a:p>
        </p:txBody>
      </p:sp>
      <p:sp>
        <p:nvSpPr>
          <p:cNvPr id="3" name="Slide Number Placeholder 2">
            <a:extLst>
              <a:ext uri="{FF2B5EF4-FFF2-40B4-BE49-F238E27FC236}">
                <a16:creationId xmlns:a16="http://schemas.microsoft.com/office/drawing/2014/main" id="{F6615D24-4446-0543-A477-C1FBC66FAFCF}"/>
              </a:ext>
            </a:extLst>
          </p:cNvPr>
          <p:cNvSpPr>
            <a:spLocks noGrp="1"/>
          </p:cNvSpPr>
          <p:nvPr>
            <p:ph type="sldNum" sz="quarter" idx="12"/>
          </p:nvPr>
        </p:nvSpPr>
        <p:spPr>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846B7D9-7BDB-7541-8325-00A37CD224A3}" type="slidenum">
              <a:rPr kumimoji="0" lang="en-US" sz="1000" b="0" i="0" u="none" strike="noStrike" kern="1200" cap="none" spc="0" normalizeH="0" baseline="0" noProof="0" smtClean="0">
                <a:ln>
                  <a:noFill/>
                </a:ln>
                <a:solidFill>
                  <a:srgbClr val="000000"/>
                </a:solidFill>
                <a:effectLst/>
                <a:uLnTx/>
                <a:uFillTx/>
                <a:latin typeface="Arial" charset="0"/>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128"/>
            </a:endParaRPr>
          </a:p>
        </p:txBody>
      </p:sp>
      <p:graphicFrame>
        <p:nvGraphicFramePr>
          <p:cNvPr id="6" name="Table 5"/>
          <p:cNvGraphicFramePr>
            <a:graphicFrameLocks noGrp="1"/>
          </p:cNvGraphicFramePr>
          <p:nvPr>
            <p:extLst>
              <p:ext uri="{D42A27DB-BD31-4B8C-83A1-F6EECF244321}">
                <p14:modId xmlns:p14="http://schemas.microsoft.com/office/powerpoint/2010/main" val="868626773"/>
              </p:ext>
            </p:extLst>
          </p:nvPr>
        </p:nvGraphicFramePr>
        <p:xfrm>
          <a:off x="274321" y="930339"/>
          <a:ext cx="8647610" cy="4978804"/>
        </p:xfrm>
        <a:graphic>
          <a:graphicData uri="http://schemas.openxmlformats.org/drawingml/2006/table">
            <a:tbl>
              <a:tblPr/>
              <a:tblGrid>
                <a:gridCol w="1485031">
                  <a:extLst>
                    <a:ext uri="{9D8B030D-6E8A-4147-A177-3AD203B41FA5}">
                      <a16:colId xmlns:a16="http://schemas.microsoft.com/office/drawing/2014/main" val="20000"/>
                    </a:ext>
                  </a:extLst>
                </a:gridCol>
                <a:gridCol w="7162579">
                  <a:extLst>
                    <a:ext uri="{9D8B030D-6E8A-4147-A177-3AD203B41FA5}">
                      <a16:colId xmlns:a16="http://schemas.microsoft.com/office/drawing/2014/main" val="20001"/>
                    </a:ext>
                  </a:extLst>
                </a:gridCol>
              </a:tblGrid>
              <a:tr h="432780">
                <a:tc>
                  <a:txBody>
                    <a:bodyPr/>
                    <a:lstStyle/>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Midterm</a:t>
                      </a:r>
                      <a:endPar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In-class, Wednesday Feb 5 (</a:t>
                      </a:r>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Location TBD</a:t>
                      </a:r>
                      <a:r>
                        <a:rPr lang="en-US" sz="2000" b="0"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44440">
                <a:tc>
                  <a:txBody>
                    <a:bodyPr/>
                    <a:lstStyle/>
                    <a:p>
                      <a:pPr fontAlgn="t"/>
                      <a:r>
                        <a:rPr lang="en-US" sz="2000" b="1">
                          <a:effectLst/>
                          <a:latin typeface="Helvetica Neue" panose="02000503000000020004" pitchFamily="2" charset="0"/>
                          <a:ea typeface="Helvetica Neue" panose="02000503000000020004" pitchFamily="2" charset="0"/>
                          <a:cs typeface="Helvetica Neue" panose="02000503000000020004" pitchFamily="2" charset="0"/>
                        </a:rPr>
                        <a:t>Final</a:t>
                      </a:r>
                      <a:endParaRPr lang="en-US" sz="2000">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3:00PM-6:00PM Saturday March 21 (</a:t>
                      </a:r>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Location TBD</a:t>
                      </a:r>
                      <a:r>
                        <a:rPr lang="en-US" sz="2000" b="0"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786731">
                <a:tc>
                  <a:txBody>
                    <a:bodyPr/>
                    <a:lstStyle/>
                    <a:p>
                      <a:pPr fontAlgn="t"/>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Homework</a:t>
                      </a:r>
                      <a:endParaRPr lang="en-US" sz="20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Release:</a:t>
                      </a:r>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 on Thursday of week 1, 3, 5, 7;</a:t>
                      </a:r>
                    </a:p>
                    <a:p>
                      <a:pPr fontAlgn="t"/>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Due:</a:t>
                      </a:r>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 11:59pm Tuesday of week 3, 5, 7, 9.</a:t>
                      </a: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1259">
                <a:tc>
                  <a:txBody>
                    <a:bodyPr/>
                    <a:lstStyle/>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Project 0</a:t>
                      </a:r>
                      <a:endPar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noFill/>
                  </a:tcPr>
                </a:tc>
                <a:tc>
                  <a:txBody>
                    <a:bodyPr/>
                    <a:lstStyle/>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Release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Monday Jan 6, 2024 (Week 1)</a:t>
                      </a:r>
                    </a:p>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Due: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11:59pm Wednesday, Jan 15, 2024 (Week 2)</a:t>
                      </a: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1169560">
                <a:tc>
                  <a:txBody>
                    <a:bodyPr/>
                    <a:lstStyle/>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Project 1</a:t>
                      </a:r>
                      <a:endPar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Release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Thursday Jan 16, 2024 (Week 2)</a:t>
                      </a:r>
                    </a:p>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Due: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11:59pm Sunday, Feb 16, 2024 (Week 6)</a:t>
                      </a:r>
                    </a:p>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Grading:</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000"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auto-grading script </a:t>
                      </a:r>
                      <a:r>
                        <a:rPr lang="en-US" sz="1800"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(sample tests will be provided to let everyone test their code before submission)</a:t>
                      </a:r>
                      <a:endParaRPr lang="en-US" sz="2000"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1374074">
                <a:tc>
                  <a:txBody>
                    <a:bodyPr/>
                    <a:lstStyle/>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Project 2</a:t>
                      </a:r>
                      <a:endPar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12700" cap="flat" cmpd="sng" algn="ctr">
                      <a:solidFill>
                        <a:schemeClr val="tx1"/>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Release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Monday, Feb 17, 2024 (Week 7)</a:t>
                      </a:r>
                    </a:p>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Due:</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11:59pm Sunday, March 16, 2024 (Week 10)</a:t>
                      </a:r>
                    </a:p>
                    <a:p>
                      <a:pPr fontAlgn="t"/>
                      <a:r>
                        <a:rPr lang="en-US" sz="2000" b="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Grading:</a:t>
                      </a:r>
                      <a:r>
                        <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auto-grading script </a:t>
                      </a:r>
                      <a:r>
                        <a:rPr lang="en-US" sz="18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(sample tests will be provided to let everyone test their code </a:t>
                      </a:r>
                      <a:r>
                        <a:rPr lang="en-US" sz="1800"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before submission</a:t>
                      </a:r>
                      <a:r>
                        <a:rPr lang="en-US" sz="18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50800" marR="50800" marT="50800" marB="0">
                    <a:lnL w="635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11D46EBB-4F2C-494F-8BDD-5F7F8721877B}"/>
              </a:ext>
            </a:extLst>
          </p:cNvPr>
          <p:cNvSpPr txBox="1"/>
          <p:nvPr/>
        </p:nvSpPr>
        <p:spPr>
          <a:xfrm>
            <a:off x="14314" y="6350846"/>
            <a:ext cx="907181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pperplate Gothic Bold" panose="020E0705020206020404" pitchFamily="34" charset="77"/>
                <a:ea typeface="ＭＳ Ｐゴシック" charset="-128"/>
              </a:rPr>
              <a:t>For all other course info, please see </a:t>
            </a:r>
            <a:r>
              <a:rPr kumimoji="0" lang="en-US" sz="1800" b="0" i="0" u="none" strike="noStrike" kern="1200" cap="none" spc="0" normalizeH="0" baseline="0" noProof="0" dirty="0">
                <a:ln>
                  <a:noFill/>
                </a:ln>
                <a:solidFill>
                  <a:srgbClr val="000000"/>
                </a:solidFill>
                <a:effectLst/>
                <a:uLnTx/>
                <a:uFillTx/>
                <a:latin typeface="Copperplate Gothic Bold" panose="020E0705020206020404" pitchFamily="34" charset="77"/>
                <a:ea typeface="ＭＳ Ｐゴシック" charset="-128"/>
                <a:hlinkClick r:id="rId3"/>
              </a:rPr>
              <a:t>https://bruinlearn.ucla.edu/</a:t>
            </a:r>
            <a:endParaRPr kumimoji="0" lang="en-US" sz="1800" b="0" i="0" u="none" strike="noStrike" kern="1200" cap="none" spc="0" normalizeH="0" baseline="0" noProof="0" dirty="0">
              <a:ln>
                <a:noFill/>
              </a:ln>
              <a:solidFill>
                <a:srgbClr val="000000"/>
              </a:solidFill>
              <a:effectLst/>
              <a:uLnTx/>
              <a:uFillTx/>
              <a:latin typeface="Copperplate Gothic Bold" panose="020E0705020206020404" pitchFamily="34" charset="77"/>
              <a:ea typeface="ＭＳ Ｐゴシック" charset="-128"/>
            </a:endParaRPr>
          </a:p>
        </p:txBody>
      </p:sp>
      <p:sp>
        <p:nvSpPr>
          <p:cNvPr id="7" name="TextBox 6">
            <a:extLst>
              <a:ext uri="{FF2B5EF4-FFF2-40B4-BE49-F238E27FC236}">
                <a16:creationId xmlns:a16="http://schemas.microsoft.com/office/drawing/2014/main" id="{F066FD8E-1976-5AE1-7ABD-E903DB40B9DF}"/>
              </a:ext>
            </a:extLst>
          </p:cNvPr>
          <p:cNvSpPr txBox="1"/>
          <p:nvPr/>
        </p:nvSpPr>
        <p:spPr>
          <a:xfrm>
            <a:off x="7540279" y="2783394"/>
            <a:ext cx="1329400" cy="400110"/>
          </a:xfrm>
          <a:prstGeom prst="rect">
            <a:avLst/>
          </a:prstGeom>
          <a:noFill/>
        </p:spPr>
        <p:txBody>
          <a:bodyPr wrap="square" rtlCol="0">
            <a:spAutoFit/>
          </a:bodyPr>
          <a:lstStyle/>
          <a:p>
            <a:r>
              <a:rPr lang="en-US" sz="2000" dirty="0"/>
              <a:t>1.5 weeks</a:t>
            </a:r>
          </a:p>
        </p:txBody>
      </p:sp>
      <p:sp>
        <p:nvSpPr>
          <p:cNvPr id="8" name="TextBox 7">
            <a:extLst>
              <a:ext uri="{FF2B5EF4-FFF2-40B4-BE49-F238E27FC236}">
                <a16:creationId xmlns:a16="http://schemas.microsoft.com/office/drawing/2014/main" id="{0E668A84-EA7F-AED3-57D5-AB0A35F2162C}"/>
              </a:ext>
            </a:extLst>
          </p:cNvPr>
          <p:cNvSpPr txBox="1"/>
          <p:nvPr/>
        </p:nvSpPr>
        <p:spPr>
          <a:xfrm>
            <a:off x="7540279" y="3458234"/>
            <a:ext cx="1332413" cy="400110"/>
          </a:xfrm>
          <a:prstGeom prst="rect">
            <a:avLst/>
          </a:prstGeom>
          <a:noFill/>
        </p:spPr>
        <p:txBody>
          <a:bodyPr wrap="square" rtlCol="0">
            <a:spAutoFit/>
          </a:bodyPr>
          <a:lstStyle/>
          <a:p>
            <a:r>
              <a:rPr lang="en-US" sz="2000" dirty="0"/>
              <a:t>4.5 weeks</a:t>
            </a:r>
          </a:p>
        </p:txBody>
      </p:sp>
      <p:sp>
        <p:nvSpPr>
          <p:cNvPr id="9" name="TextBox 8">
            <a:extLst>
              <a:ext uri="{FF2B5EF4-FFF2-40B4-BE49-F238E27FC236}">
                <a16:creationId xmlns:a16="http://schemas.microsoft.com/office/drawing/2014/main" id="{D8442367-1725-EBEF-8901-C11540BA7270}"/>
              </a:ext>
            </a:extLst>
          </p:cNvPr>
          <p:cNvSpPr txBox="1"/>
          <p:nvPr/>
        </p:nvSpPr>
        <p:spPr>
          <a:xfrm>
            <a:off x="7632225" y="4634201"/>
            <a:ext cx="1237453" cy="400110"/>
          </a:xfrm>
          <a:prstGeom prst="rect">
            <a:avLst/>
          </a:prstGeom>
          <a:noFill/>
        </p:spPr>
        <p:txBody>
          <a:bodyPr wrap="square" rtlCol="0">
            <a:spAutoFit/>
          </a:bodyPr>
          <a:lstStyle/>
          <a:p>
            <a:r>
              <a:rPr lang="en-US" sz="2000" dirty="0"/>
              <a:t>4 weeks</a:t>
            </a:r>
          </a:p>
        </p:txBody>
      </p:sp>
    </p:spTree>
    <p:extLst>
      <p:ext uri="{BB962C8B-B14F-4D97-AF65-F5344CB8AC3E}">
        <p14:creationId xmlns:p14="http://schemas.microsoft.com/office/powerpoint/2010/main" val="3078943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en-US" sz="3200" dirty="0"/>
              <a:t>Transport protocol’s view of the world</a:t>
            </a:r>
          </a:p>
        </p:txBody>
      </p:sp>
      <p:sp>
        <p:nvSpPr>
          <p:cNvPr id="107" name="Slide Number Placeholder 4"/>
          <p:cNvSpPr>
            <a:spLocks noGrp="1"/>
          </p:cNvSpPr>
          <p:nvPr>
            <p:ph type="sldNum" sz="quarter" idx="12"/>
          </p:nvPr>
        </p:nvSpPr>
        <p:spPr/>
        <p:txBody>
          <a:bodyPr/>
          <a:lstStyle/>
          <a:p>
            <a:fld id="{53F8EC5A-83E7-044A-838C-7BE78290F720}" type="slidenum">
              <a:rPr lang="en-US"/>
              <a:pPr/>
              <a:t>40</a:t>
            </a:fld>
            <a:endParaRPr lang="en-US"/>
          </a:p>
        </p:txBody>
      </p:sp>
      <p:sp>
        <p:nvSpPr>
          <p:cNvPr id="151555" name="Rectangle 3"/>
          <p:cNvSpPr>
            <a:spLocks noChangeArrowheads="1"/>
          </p:cNvSpPr>
          <p:nvPr/>
        </p:nvSpPr>
        <p:spPr bwMode="auto">
          <a:xfrm>
            <a:off x="89903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6" name="Rectangle 4"/>
          <p:cNvSpPr>
            <a:spLocks noChangeArrowheads="1"/>
          </p:cNvSpPr>
          <p:nvPr/>
        </p:nvSpPr>
        <p:spPr bwMode="auto">
          <a:xfrm>
            <a:off x="899036" y="2682480"/>
            <a:ext cx="752482"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7" name="Text Box 5"/>
          <p:cNvSpPr txBox="1">
            <a:spLocks noChangeArrowheads="1"/>
          </p:cNvSpPr>
          <p:nvPr/>
        </p:nvSpPr>
        <p:spPr bwMode="auto">
          <a:xfrm>
            <a:off x="976427"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58" name="Text Box 6"/>
          <p:cNvSpPr txBox="1">
            <a:spLocks noChangeArrowheads="1"/>
          </p:cNvSpPr>
          <p:nvPr/>
        </p:nvSpPr>
        <p:spPr bwMode="auto">
          <a:xfrm>
            <a:off x="825218" y="2767014"/>
            <a:ext cx="938077" cy="300082"/>
          </a:xfrm>
          <a:prstGeom prst="rect">
            <a:avLst/>
          </a:prstGeom>
          <a:noFill/>
          <a:ln w="9525">
            <a:noFill/>
            <a:miter lim="800000"/>
            <a:headEnd/>
            <a:tailEnd/>
          </a:ln>
          <a:effectLst/>
        </p:spPr>
        <p:txBody>
          <a:bodyPr wrap="none">
            <a:prstTxWarp prst="textNoShape">
              <a:avLst/>
            </a:prstTxWarp>
            <a:spAutoFit/>
          </a:bodyPr>
          <a:lstStyle/>
          <a:p>
            <a:r>
              <a:rPr lang="en-US" sz="1350" dirty="0">
                <a:latin typeface="Helvetica Neue" panose="02000503000000020004" pitchFamily="2" charset="0"/>
                <a:ea typeface="Helvetica Neue" panose="02000503000000020004" pitchFamily="2" charset="0"/>
                <a:cs typeface="Helvetica Neue" panose="02000503000000020004" pitchFamily="2" charset="0"/>
              </a:rPr>
              <a:t>TCP/UDP</a:t>
            </a:r>
          </a:p>
        </p:txBody>
      </p:sp>
      <p:grpSp>
        <p:nvGrpSpPr>
          <p:cNvPr id="151559" name="Group 7"/>
          <p:cNvGrpSpPr>
            <a:grpSpLocks/>
          </p:cNvGrpSpPr>
          <p:nvPr/>
        </p:nvGrpSpPr>
        <p:grpSpPr bwMode="auto">
          <a:xfrm>
            <a:off x="900227" y="3582592"/>
            <a:ext cx="685800" cy="436960"/>
            <a:chOff x="323" y="2664"/>
            <a:chExt cx="576" cy="367"/>
          </a:xfrm>
        </p:grpSpPr>
        <p:sp>
          <p:nvSpPr>
            <p:cNvPr id="151560" name="Rectangle 8"/>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1" name="Text Box 9"/>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64" name="Text Box 12"/>
          <p:cNvSpPr txBox="1">
            <a:spLocks noChangeArrowheads="1"/>
          </p:cNvSpPr>
          <p:nvPr/>
        </p:nvSpPr>
        <p:spPr bwMode="auto">
          <a:xfrm>
            <a:off x="860971" y="4493420"/>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65" name="Line 13"/>
          <p:cNvSpPr>
            <a:spLocks noChangeShapeType="1"/>
          </p:cNvSpPr>
          <p:nvPr/>
        </p:nvSpPr>
        <p:spPr bwMode="auto">
          <a:xfrm>
            <a:off x="1232411" y="2290763"/>
            <a:ext cx="0" cy="395288"/>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6" name="Line 14"/>
          <p:cNvSpPr>
            <a:spLocks noChangeShapeType="1"/>
          </p:cNvSpPr>
          <p:nvPr/>
        </p:nvSpPr>
        <p:spPr bwMode="auto">
          <a:xfrm>
            <a:off x="123241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7" name="Line 15"/>
          <p:cNvSpPr>
            <a:spLocks noChangeShapeType="1"/>
          </p:cNvSpPr>
          <p:nvPr/>
        </p:nvSpPr>
        <p:spPr bwMode="auto">
          <a:xfrm>
            <a:off x="123241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8" name="Rectangle 16"/>
          <p:cNvSpPr>
            <a:spLocks noChangeArrowheads="1"/>
          </p:cNvSpPr>
          <p:nvPr/>
        </p:nvSpPr>
        <p:spPr bwMode="auto">
          <a:xfrm>
            <a:off x="775211" y="1637111"/>
            <a:ext cx="977504"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9" name="Rectangle 17"/>
          <p:cNvSpPr>
            <a:spLocks noChangeArrowheads="1"/>
          </p:cNvSpPr>
          <p:nvPr/>
        </p:nvSpPr>
        <p:spPr bwMode="auto">
          <a:xfrm>
            <a:off x="635227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0" name="Rectangle 18"/>
          <p:cNvSpPr>
            <a:spLocks noChangeArrowheads="1"/>
          </p:cNvSpPr>
          <p:nvPr/>
        </p:nvSpPr>
        <p:spPr bwMode="auto">
          <a:xfrm>
            <a:off x="6352275" y="2682480"/>
            <a:ext cx="770419"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1" name="Rectangle 19"/>
          <p:cNvSpPr>
            <a:spLocks noChangeArrowheads="1"/>
          </p:cNvSpPr>
          <p:nvPr/>
        </p:nvSpPr>
        <p:spPr bwMode="auto">
          <a:xfrm>
            <a:off x="6353466" y="3582592"/>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2" name="Rectangle 20"/>
          <p:cNvSpPr>
            <a:spLocks noChangeArrowheads="1"/>
          </p:cNvSpPr>
          <p:nvPr/>
        </p:nvSpPr>
        <p:spPr bwMode="auto">
          <a:xfrm>
            <a:off x="6353466" y="4483895"/>
            <a:ext cx="685800" cy="436959"/>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3" name="Text Box 21"/>
          <p:cNvSpPr txBox="1">
            <a:spLocks noChangeArrowheads="1"/>
          </p:cNvSpPr>
          <p:nvPr/>
        </p:nvSpPr>
        <p:spPr bwMode="auto">
          <a:xfrm>
            <a:off x="6429666"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74" name="Text Box 22"/>
          <p:cNvSpPr txBox="1">
            <a:spLocks noChangeArrowheads="1"/>
          </p:cNvSpPr>
          <p:nvPr/>
        </p:nvSpPr>
        <p:spPr bwMode="auto">
          <a:xfrm>
            <a:off x="6278457" y="2756298"/>
            <a:ext cx="9380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TCP/UDP</a:t>
            </a:r>
          </a:p>
        </p:txBody>
      </p:sp>
      <p:sp>
        <p:nvSpPr>
          <p:cNvPr id="151575" name="Text Box 23"/>
          <p:cNvSpPr txBox="1">
            <a:spLocks noChangeArrowheads="1"/>
          </p:cNvSpPr>
          <p:nvPr/>
        </p:nvSpPr>
        <p:spPr bwMode="auto">
          <a:xfrm>
            <a:off x="6564207" y="3659982"/>
            <a:ext cx="338554"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sp>
        <p:nvSpPr>
          <p:cNvPr id="151576" name="Text Box 24"/>
          <p:cNvSpPr txBox="1">
            <a:spLocks noChangeArrowheads="1"/>
          </p:cNvSpPr>
          <p:nvPr/>
        </p:nvSpPr>
        <p:spPr bwMode="auto">
          <a:xfrm>
            <a:off x="6314209" y="4493420"/>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wireless</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77" name="Line 25"/>
          <p:cNvSpPr>
            <a:spLocks noChangeShapeType="1"/>
          </p:cNvSpPr>
          <p:nvPr/>
        </p:nvSpPr>
        <p:spPr bwMode="auto">
          <a:xfrm>
            <a:off x="6685651" y="2295274"/>
            <a:ext cx="0" cy="366713"/>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8" name="Line 26"/>
          <p:cNvSpPr>
            <a:spLocks noChangeShapeType="1"/>
          </p:cNvSpPr>
          <p:nvPr/>
        </p:nvSpPr>
        <p:spPr bwMode="auto">
          <a:xfrm>
            <a:off x="668565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9" name="Line 27"/>
          <p:cNvSpPr>
            <a:spLocks noChangeShapeType="1"/>
          </p:cNvSpPr>
          <p:nvPr/>
        </p:nvSpPr>
        <p:spPr bwMode="auto">
          <a:xfrm>
            <a:off x="668565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0" name="Rectangle 28"/>
          <p:cNvSpPr>
            <a:spLocks noChangeArrowheads="1"/>
          </p:cNvSpPr>
          <p:nvPr/>
        </p:nvSpPr>
        <p:spPr bwMode="auto">
          <a:xfrm>
            <a:off x="6228452" y="1637111"/>
            <a:ext cx="977503"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1" name="Line 29"/>
          <p:cNvSpPr>
            <a:spLocks noChangeShapeType="1"/>
          </p:cNvSpPr>
          <p:nvPr/>
        </p:nvSpPr>
        <p:spPr bwMode="auto">
          <a:xfrm>
            <a:off x="1232411" y="4920855"/>
            <a:ext cx="0" cy="279797"/>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2" name="Line 30"/>
          <p:cNvSpPr>
            <a:spLocks noChangeShapeType="1"/>
          </p:cNvSpPr>
          <p:nvPr/>
        </p:nvSpPr>
        <p:spPr bwMode="auto">
          <a:xfrm>
            <a:off x="1160861" y="5200651"/>
            <a:ext cx="1745456"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51583" name="Group 31"/>
          <p:cNvGrpSpPr>
            <a:grpSpLocks/>
          </p:cNvGrpSpPr>
          <p:nvPr/>
        </p:nvGrpSpPr>
        <p:grpSpPr bwMode="auto">
          <a:xfrm>
            <a:off x="2739629" y="3604023"/>
            <a:ext cx="685800" cy="436960"/>
            <a:chOff x="323" y="2664"/>
            <a:chExt cx="576" cy="367"/>
          </a:xfrm>
        </p:grpSpPr>
        <p:sp>
          <p:nvSpPr>
            <p:cNvPr id="151584" name="Rectangle 32"/>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5" name="Text Box 33"/>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grpSp>
        <p:nvGrpSpPr>
          <p:cNvPr id="151586" name="Group 34"/>
          <p:cNvGrpSpPr>
            <a:grpSpLocks/>
          </p:cNvGrpSpPr>
          <p:nvPr/>
        </p:nvGrpSpPr>
        <p:grpSpPr bwMode="auto">
          <a:xfrm>
            <a:off x="4723210" y="3604023"/>
            <a:ext cx="685800" cy="436960"/>
            <a:chOff x="323" y="2664"/>
            <a:chExt cx="576" cy="367"/>
          </a:xfrm>
        </p:grpSpPr>
        <p:sp>
          <p:nvSpPr>
            <p:cNvPr id="151587" name="Rectangle 35"/>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8" name="Text Box 36"/>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91" name="Text Box 39"/>
          <p:cNvSpPr txBox="1">
            <a:spLocks noChangeArrowheads="1"/>
          </p:cNvSpPr>
          <p:nvPr/>
        </p:nvSpPr>
        <p:spPr bwMode="auto">
          <a:xfrm>
            <a:off x="2222932"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4" name="Text Box 42"/>
          <p:cNvSpPr txBox="1">
            <a:spLocks noChangeArrowheads="1"/>
          </p:cNvSpPr>
          <p:nvPr/>
        </p:nvSpPr>
        <p:spPr bwMode="auto">
          <a:xfrm>
            <a:off x="5163775"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5" name="Line 43"/>
          <p:cNvSpPr>
            <a:spLocks noChangeShapeType="1"/>
          </p:cNvSpPr>
          <p:nvPr/>
        </p:nvSpPr>
        <p:spPr bwMode="auto">
          <a:xfrm flipH="1">
            <a:off x="2613424" y="4942285"/>
            <a:ext cx="1190" cy="24765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6" name="Line 44"/>
          <p:cNvSpPr>
            <a:spLocks noChangeShapeType="1"/>
          </p:cNvSpPr>
          <p:nvPr/>
        </p:nvSpPr>
        <p:spPr bwMode="auto">
          <a:xfrm flipH="1">
            <a:off x="2593181" y="4029076"/>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7" name="Line 45"/>
          <p:cNvSpPr>
            <a:spLocks noChangeShapeType="1"/>
          </p:cNvSpPr>
          <p:nvPr/>
        </p:nvSpPr>
        <p:spPr bwMode="auto">
          <a:xfrm>
            <a:off x="3195637" y="4039791"/>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8" name="Rectangle 46"/>
          <p:cNvSpPr>
            <a:spLocks noChangeArrowheads="1"/>
          </p:cNvSpPr>
          <p:nvPr/>
        </p:nvSpPr>
        <p:spPr bwMode="auto">
          <a:xfrm>
            <a:off x="3259931" y="4494611"/>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9" name="Text Box 47"/>
          <p:cNvSpPr txBox="1">
            <a:spLocks noChangeArrowheads="1"/>
          </p:cNvSpPr>
          <p:nvPr/>
        </p:nvSpPr>
        <p:spPr bwMode="auto">
          <a:xfrm>
            <a:off x="3220675" y="4504136"/>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0" name="Rectangle 48"/>
          <p:cNvSpPr>
            <a:spLocks noChangeArrowheads="1"/>
          </p:cNvSpPr>
          <p:nvPr/>
        </p:nvSpPr>
        <p:spPr bwMode="auto">
          <a:xfrm>
            <a:off x="4216004" y="4504136"/>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1" name="Text Box 49"/>
          <p:cNvSpPr txBox="1">
            <a:spLocks noChangeArrowheads="1"/>
          </p:cNvSpPr>
          <p:nvPr/>
        </p:nvSpPr>
        <p:spPr bwMode="auto">
          <a:xfrm>
            <a:off x="4176746" y="4513661"/>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2" name="Line 50"/>
          <p:cNvSpPr>
            <a:spLocks noChangeShapeType="1"/>
          </p:cNvSpPr>
          <p:nvPr/>
        </p:nvSpPr>
        <p:spPr bwMode="auto">
          <a:xfrm flipH="1">
            <a:off x="5555456" y="4931570"/>
            <a:ext cx="0" cy="485775"/>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3" name="Line 51"/>
          <p:cNvSpPr>
            <a:spLocks noChangeShapeType="1"/>
          </p:cNvSpPr>
          <p:nvPr/>
        </p:nvSpPr>
        <p:spPr bwMode="auto">
          <a:xfrm flipH="1">
            <a:off x="5357812" y="5432822"/>
            <a:ext cx="757238"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4" name="Line 52"/>
          <p:cNvSpPr>
            <a:spLocks noChangeShapeType="1"/>
          </p:cNvSpPr>
          <p:nvPr/>
        </p:nvSpPr>
        <p:spPr bwMode="auto">
          <a:xfrm>
            <a:off x="6704702" y="4933951"/>
            <a:ext cx="1190" cy="247650"/>
          </a:xfrm>
          <a:prstGeom prst="line">
            <a:avLst/>
          </a:prstGeom>
          <a:noFill/>
          <a:ln w="9525">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5" name="Line 53"/>
          <p:cNvSpPr>
            <a:spLocks noChangeShapeType="1"/>
          </p:cNvSpPr>
          <p:nvPr/>
        </p:nvSpPr>
        <p:spPr bwMode="auto">
          <a:xfrm flipH="1">
            <a:off x="4525567" y="4049316"/>
            <a:ext cx="406003"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6" name="Line 54"/>
          <p:cNvSpPr>
            <a:spLocks noChangeShapeType="1"/>
          </p:cNvSpPr>
          <p:nvPr/>
        </p:nvSpPr>
        <p:spPr bwMode="auto">
          <a:xfrm>
            <a:off x="5138737" y="4049317"/>
            <a:ext cx="395288" cy="44648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7" name="Rectangle 55"/>
          <p:cNvSpPr>
            <a:spLocks noChangeArrowheads="1"/>
          </p:cNvSpPr>
          <p:nvPr/>
        </p:nvSpPr>
        <p:spPr bwMode="auto">
          <a:xfrm>
            <a:off x="2157412"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8" name="Rectangle 56"/>
          <p:cNvSpPr>
            <a:spLocks noChangeArrowheads="1"/>
          </p:cNvSpPr>
          <p:nvPr/>
        </p:nvSpPr>
        <p:spPr bwMode="auto">
          <a:xfrm>
            <a:off x="4131469"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9" name="Line 57"/>
          <p:cNvSpPr>
            <a:spLocks noChangeShapeType="1"/>
          </p:cNvSpPr>
          <p:nvPr/>
        </p:nvSpPr>
        <p:spPr bwMode="auto">
          <a:xfrm flipH="1">
            <a:off x="3593306" y="4942285"/>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0" name="Line 58"/>
          <p:cNvSpPr>
            <a:spLocks noChangeShapeType="1"/>
          </p:cNvSpPr>
          <p:nvPr/>
        </p:nvSpPr>
        <p:spPr bwMode="auto">
          <a:xfrm flipH="1">
            <a:off x="4545806" y="4951810"/>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1" name="Line 59"/>
          <p:cNvSpPr>
            <a:spLocks noChangeShapeType="1"/>
          </p:cNvSpPr>
          <p:nvPr/>
        </p:nvSpPr>
        <p:spPr bwMode="auto">
          <a:xfrm>
            <a:off x="3549253" y="5200651"/>
            <a:ext cx="1013222" cy="0"/>
          </a:xfrm>
          <a:prstGeom prst="line">
            <a:avLst/>
          </a:prstGeom>
          <a:noFill/>
          <a:ln w="38100">
            <a:solidFill>
              <a:schemeClr val="tx1"/>
            </a:solidFill>
            <a:prstDash val="lgDash"/>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2" name="Text Box 60"/>
          <p:cNvSpPr txBox="1">
            <a:spLocks noChangeArrowheads="1"/>
          </p:cNvSpPr>
          <p:nvPr/>
        </p:nvSpPr>
        <p:spPr bwMode="auto">
          <a:xfrm>
            <a:off x="1002621" y="1563292"/>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3" name="Text Box 61"/>
          <p:cNvSpPr txBox="1">
            <a:spLocks noChangeArrowheads="1"/>
          </p:cNvSpPr>
          <p:nvPr/>
        </p:nvSpPr>
        <p:spPr bwMode="auto">
          <a:xfrm>
            <a:off x="6455859" y="1552576"/>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4" name="Text Box 62"/>
          <p:cNvSpPr txBox="1">
            <a:spLocks noChangeArrowheads="1"/>
          </p:cNvSpPr>
          <p:nvPr/>
        </p:nvSpPr>
        <p:spPr bwMode="auto">
          <a:xfrm>
            <a:off x="2784873" y="3142060"/>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5" name="Text Box 63"/>
          <p:cNvSpPr txBox="1">
            <a:spLocks noChangeArrowheads="1"/>
          </p:cNvSpPr>
          <p:nvPr/>
        </p:nvSpPr>
        <p:spPr bwMode="auto">
          <a:xfrm>
            <a:off x="4757739" y="3152776"/>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7" name="Line 65"/>
          <p:cNvSpPr>
            <a:spLocks noChangeShapeType="1"/>
          </p:cNvSpPr>
          <p:nvPr/>
        </p:nvSpPr>
        <p:spPr bwMode="auto">
          <a:xfrm>
            <a:off x="1698170" y="2903935"/>
            <a:ext cx="461690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9" name="Text Box 67"/>
          <p:cNvSpPr txBox="1">
            <a:spLocks noChangeArrowheads="1"/>
          </p:cNvSpPr>
          <p:nvPr/>
        </p:nvSpPr>
        <p:spPr bwMode="auto">
          <a:xfrm>
            <a:off x="3313823" y="2638426"/>
            <a:ext cx="1696298"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TCP segment delivery</a:t>
            </a:r>
          </a:p>
        </p:txBody>
      </p:sp>
      <p:sp>
        <p:nvSpPr>
          <p:cNvPr id="151620" name="Line 68"/>
          <p:cNvSpPr>
            <a:spLocks noChangeShapeType="1"/>
          </p:cNvSpPr>
          <p:nvPr/>
        </p:nvSpPr>
        <p:spPr bwMode="auto">
          <a:xfrm flipV="1">
            <a:off x="1586204" y="3807620"/>
            <a:ext cx="115461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1" name="Line 69"/>
          <p:cNvSpPr>
            <a:spLocks noChangeShapeType="1"/>
          </p:cNvSpPr>
          <p:nvPr/>
        </p:nvSpPr>
        <p:spPr bwMode="auto">
          <a:xfrm flipV="1">
            <a:off x="3437335" y="3818335"/>
            <a:ext cx="1308497"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2" name="Line 70"/>
          <p:cNvSpPr>
            <a:spLocks noChangeShapeType="1"/>
          </p:cNvSpPr>
          <p:nvPr/>
        </p:nvSpPr>
        <p:spPr bwMode="auto">
          <a:xfrm flipV="1">
            <a:off x="5400675" y="3807620"/>
            <a:ext cx="882254"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3" name="Text Box 71"/>
          <p:cNvSpPr txBox="1">
            <a:spLocks noChangeArrowheads="1"/>
          </p:cNvSpPr>
          <p:nvPr/>
        </p:nvSpPr>
        <p:spPr bwMode="auto">
          <a:xfrm>
            <a:off x="1881188" y="3562351"/>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4" name="Text Box 72"/>
          <p:cNvSpPr txBox="1">
            <a:spLocks noChangeArrowheads="1"/>
          </p:cNvSpPr>
          <p:nvPr/>
        </p:nvSpPr>
        <p:spPr bwMode="auto">
          <a:xfrm>
            <a:off x="5497117" y="3583783"/>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5" name="Text Box 73"/>
          <p:cNvSpPr txBox="1">
            <a:spLocks noChangeArrowheads="1"/>
          </p:cNvSpPr>
          <p:nvPr/>
        </p:nvSpPr>
        <p:spPr bwMode="auto">
          <a:xfrm>
            <a:off x="3699273" y="3573067"/>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6" name="Text Box 74"/>
          <p:cNvSpPr txBox="1">
            <a:spLocks noChangeArrowheads="1"/>
          </p:cNvSpPr>
          <p:nvPr/>
        </p:nvSpPr>
        <p:spPr bwMode="auto">
          <a:xfrm>
            <a:off x="1380912" y="5353514"/>
            <a:ext cx="1203727"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8080"/>
                </a:solidFill>
                <a:latin typeface="Helvetica Neue" panose="02000503000000020004" pitchFamily="2" charset="0"/>
                <a:ea typeface="Helvetica Neue" panose="02000503000000020004" pitchFamily="2" charset="0"/>
                <a:cs typeface="Helvetica Neue" panose="02000503000000020004" pitchFamily="2" charset="0"/>
              </a:rPr>
              <a:t>Ethernet frame</a:t>
            </a:r>
          </a:p>
        </p:txBody>
      </p:sp>
      <p:sp>
        <p:nvSpPr>
          <p:cNvPr id="151628" name="Text Box 76"/>
          <p:cNvSpPr txBox="1">
            <a:spLocks noChangeArrowheads="1"/>
          </p:cNvSpPr>
          <p:nvPr/>
        </p:nvSpPr>
        <p:spPr bwMode="auto">
          <a:xfrm>
            <a:off x="5506642" y="5435204"/>
            <a:ext cx="1244251" cy="253916"/>
          </a:xfrm>
          <a:prstGeom prst="rect">
            <a:avLst/>
          </a:prstGeom>
          <a:noFill/>
          <a:ln w="9525">
            <a:noFill/>
            <a:miter lim="800000"/>
            <a:headEnd/>
            <a:tailEnd/>
          </a:ln>
          <a:effectLst/>
        </p:spPr>
        <p:txBody>
          <a:bodyPr wrap="none">
            <a:prstTxWarp prst="textNoShape">
              <a:avLst/>
            </a:prstTxWarp>
            <a:spAutoFit/>
          </a:bodyPr>
          <a:lstStyle/>
          <a:p>
            <a:pPr eaLnBrk="1" hangingPunct="1"/>
            <a:r>
              <a:rPr lang="en-US" sz="1050">
                <a:latin typeface="Helvetica Neue" panose="02000503000000020004" pitchFamily="2" charset="0"/>
                <a:ea typeface="Helvetica Neue" panose="02000503000000020004" pitchFamily="2" charset="0"/>
                <a:cs typeface="Helvetica Neue" panose="02000503000000020004" pitchFamily="2" charset="0"/>
              </a:rPr>
              <a:t>Access point (AP)</a:t>
            </a:r>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1630" name="Picture 78" descr="31u_bnrz[1]"/>
          <p:cNvPicPr>
            <a:picLocks noChangeAspect="1" noChangeArrowheads="1"/>
          </p:cNvPicPr>
          <p:nvPr/>
        </p:nvPicPr>
        <p:blipFill>
          <a:blip r:embed="rId3"/>
          <a:srcRect/>
          <a:stretch>
            <a:fillRect/>
          </a:stretch>
        </p:blipFill>
        <p:spPr bwMode="auto">
          <a:xfrm rot="16200000">
            <a:off x="6037661" y="5322096"/>
            <a:ext cx="205978" cy="134540"/>
          </a:xfrm>
          <a:prstGeom prst="rect">
            <a:avLst/>
          </a:prstGeom>
          <a:noFill/>
        </p:spPr>
      </p:pic>
      <p:grpSp>
        <p:nvGrpSpPr>
          <p:cNvPr id="151648" name="Group 96"/>
          <p:cNvGrpSpPr>
            <a:grpSpLocks/>
          </p:cNvGrpSpPr>
          <p:nvPr/>
        </p:nvGrpSpPr>
        <p:grpSpPr bwMode="auto">
          <a:xfrm>
            <a:off x="5863828" y="5060158"/>
            <a:ext cx="452438" cy="234553"/>
            <a:chOff x="4317" y="3771"/>
            <a:chExt cx="380" cy="197"/>
          </a:xfrm>
        </p:grpSpPr>
        <p:sp>
          <p:nvSpPr>
            <p:cNvPr id="151632" name="Freeform 80"/>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3" name="Freeform 81"/>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4" name="Freeform 82"/>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5" name="Freeform 83"/>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6" name="Freeform 84"/>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7" name="Freeform 85"/>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8" name="Freeform 86"/>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9" name="Freeform 87"/>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0" name="Freeform 88"/>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1" name="Freeform 89"/>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2" name="Freeform 90"/>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3" name="Freeform 91"/>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4" name="Freeform 92"/>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5" name="Freeform 93"/>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6" name="Freeform 94"/>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7" name="Freeform 95"/>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51649" name="Group 97"/>
          <p:cNvGrpSpPr>
            <a:grpSpLocks/>
          </p:cNvGrpSpPr>
          <p:nvPr/>
        </p:nvGrpSpPr>
        <p:grpSpPr bwMode="auto">
          <a:xfrm rot="10800000">
            <a:off x="6523725" y="5174458"/>
            <a:ext cx="452438" cy="234553"/>
            <a:chOff x="4317" y="3771"/>
            <a:chExt cx="380" cy="197"/>
          </a:xfrm>
        </p:grpSpPr>
        <p:sp>
          <p:nvSpPr>
            <p:cNvPr id="151650" name="Freeform 98"/>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1" name="Freeform 99"/>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2" name="Freeform 100"/>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3" name="Freeform 101"/>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4" name="Freeform 102"/>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5" name="Freeform 103"/>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6" name="Freeform 104"/>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7" name="Freeform 105"/>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8" name="Freeform 106"/>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9" name="Freeform 107"/>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0" name="Freeform 108"/>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1" name="Freeform 109"/>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2" name="Freeform 110"/>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3" name="Freeform 111"/>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4" name="Freeform 112"/>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5" name="Freeform 113"/>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8" name="Line 68">
            <a:extLst>
              <a:ext uri="{FF2B5EF4-FFF2-40B4-BE49-F238E27FC236}">
                <a16:creationId xmlns:a16="http://schemas.microsoft.com/office/drawing/2014/main" id="{7CF60496-D618-DD4D-BF47-E9772DB79E21}"/>
              </a:ext>
            </a:extLst>
          </p:cNvPr>
          <p:cNvSpPr>
            <a:spLocks noChangeShapeType="1"/>
          </p:cNvSpPr>
          <p:nvPr/>
        </p:nvSpPr>
        <p:spPr bwMode="auto">
          <a:xfrm flipV="1">
            <a:off x="1645299" y="4714326"/>
            <a:ext cx="592576" cy="0"/>
          </a:xfrm>
          <a:prstGeom prst="line">
            <a:avLst/>
          </a:prstGeom>
          <a:noFill/>
          <a:ln w="19050">
            <a:solidFill>
              <a:srgbClr val="008080"/>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0CBE020A-73A4-CA48-AB0E-2AB3EA66AC30}"/>
              </a:ext>
            </a:extLst>
          </p:cNvPr>
          <p:cNvCxnSpPr>
            <a:cxnSpLocks/>
          </p:cNvCxnSpPr>
          <p:nvPr/>
        </p:nvCxnSpPr>
        <p:spPr bwMode="auto">
          <a:xfrm flipV="1">
            <a:off x="1982804" y="4740441"/>
            <a:ext cx="0" cy="717082"/>
          </a:xfrm>
          <a:prstGeom prst="straightConnector1">
            <a:avLst/>
          </a:prstGeom>
          <a:noFill/>
          <a:ln w="12700" cap="flat" cmpd="sng" algn="ctr">
            <a:solidFill>
              <a:schemeClr val="tx1"/>
            </a:solidFill>
            <a:prstDash val="solid"/>
            <a:round/>
            <a:headEnd type="none" w="med" len="med"/>
            <a:tailEnd type="triangle"/>
          </a:ln>
          <a:effectLst/>
        </p:spPr>
      </p:cxnSp>
      <p:sp>
        <p:nvSpPr>
          <p:cNvPr id="3" name="Cloud 2">
            <a:extLst>
              <a:ext uri="{FF2B5EF4-FFF2-40B4-BE49-F238E27FC236}">
                <a16:creationId xmlns:a16="http://schemas.microsoft.com/office/drawing/2014/main" id="{C979F92E-02CA-6ABE-C7FB-CD83C8B090B2}"/>
              </a:ext>
            </a:extLst>
          </p:cNvPr>
          <p:cNvSpPr/>
          <p:nvPr/>
        </p:nvSpPr>
        <p:spPr bwMode="auto">
          <a:xfrm rot="227471">
            <a:off x="-306395" y="3073545"/>
            <a:ext cx="9408695" cy="3100465"/>
          </a:xfrm>
          <a:prstGeom prst="cloud">
            <a:avLst/>
          </a:prstGeom>
          <a:solidFill>
            <a:schemeClr val="bg1">
              <a:alpha val="89094"/>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6" name="Content Placeholder 5">
            <a:extLst>
              <a:ext uri="{FF2B5EF4-FFF2-40B4-BE49-F238E27FC236}">
                <a16:creationId xmlns:a16="http://schemas.microsoft.com/office/drawing/2014/main" id="{90FC7733-0D3E-F2C3-21BB-5BE35E13589E}"/>
              </a:ext>
            </a:extLst>
          </p:cNvPr>
          <p:cNvSpPr>
            <a:spLocks noGrp="1"/>
          </p:cNvSpPr>
          <p:nvPr>
            <p:ph idx="1"/>
          </p:nvPr>
        </p:nvSpPr>
        <p:spPr>
          <a:xfrm>
            <a:off x="163037" y="4896852"/>
            <a:ext cx="8915534" cy="1772233"/>
          </a:xfrm>
          <a:solidFill>
            <a:schemeClr val="bg1"/>
          </a:solidFill>
        </p:spPr>
        <p:txBody>
          <a:bodyPr>
            <a:normAutofit fontScale="77500" lnSpcReduction="20000"/>
          </a:bodyPr>
          <a:lstStyle/>
          <a:p>
            <a:r>
              <a:rPr lang="en-US" dirty="0">
                <a:solidFill>
                  <a:schemeClr val="accent6">
                    <a:lumMod val="75000"/>
                  </a:schemeClr>
                </a:solidFill>
              </a:rPr>
              <a:t>A transport protocol receives data blobs from an application process, delivers them to the destination process (reliably)</a:t>
            </a:r>
          </a:p>
          <a:p>
            <a:pPr lvl="1"/>
            <a:r>
              <a:rPr lang="en-US" dirty="0">
                <a:solidFill>
                  <a:schemeClr val="accent6">
                    <a:lumMod val="75000"/>
                  </a:schemeClr>
                </a:solidFill>
              </a:rPr>
              <a:t>Dest. Process is identified by IP address + (trans)port number</a:t>
            </a:r>
          </a:p>
          <a:p>
            <a:r>
              <a:rPr lang="en-US" dirty="0">
                <a:solidFill>
                  <a:schemeClr val="accent6">
                    <a:lumMod val="75000"/>
                  </a:schemeClr>
                </a:solidFill>
              </a:rPr>
              <a:t>It runs between two processes over an unreliable network (where packets can be garbled, lost, or reordered)</a:t>
            </a:r>
          </a:p>
        </p:txBody>
      </p:sp>
      <p:sp>
        <p:nvSpPr>
          <p:cNvPr id="2" name="Oval 1">
            <a:extLst>
              <a:ext uri="{FF2B5EF4-FFF2-40B4-BE49-F238E27FC236}">
                <a16:creationId xmlns:a16="http://schemas.microsoft.com/office/drawing/2014/main" id="{34E49848-6402-735C-209E-8E1189CBC7D7}"/>
              </a:ext>
            </a:extLst>
          </p:cNvPr>
          <p:cNvSpPr/>
          <p:nvPr/>
        </p:nvSpPr>
        <p:spPr bwMode="auto">
          <a:xfrm>
            <a:off x="757988" y="1780673"/>
            <a:ext cx="1010653" cy="601579"/>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apps</a:t>
            </a:r>
          </a:p>
        </p:txBody>
      </p:sp>
      <p:sp>
        <p:nvSpPr>
          <p:cNvPr id="7" name="Oval 6">
            <a:extLst>
              <a:ext uri="{FF2B5EF4-FFF2-40B4-BE49-F238E27FC236}">
                <a16:creationId xmlns:a16="http://schemas.microsoft.com/office/drawing/2014/main" id="{D8AC7076-F659-6EB5-BDA8-BEF6E69C6660}"/>
              </a:ext>
            </a:extLst>
          </p:cNvPr>
          <p:cNvSpPr/>
          <p:nvPr/>
        </p:nvSpPr>
        <p:spPr bwMode="auto">
          <a:xfrm>
            <a:off x="6168188" y="1788694"/>
            <a:ext cx="1010653" cy="601579"/>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apps</a:t>
            </a:r>
          </a:p>
        </p:txBody>
      </p:sp>
      <p:sp>
        <p:nvSpPr>
          <p:cNvPr id="8" name="TextBox 7">
            <a:extLst>
              <a:ext uri="{FF2B5EF4-FFF2-40B4-BE49-F238E27FC236}">
                <a16:creationId xmlns:a16="http://schemas.microsoft.com/office/drawing/2014/main" id="{17098639-B48D-BCF2-9364-5D9C8D0CD486}"/>
              </a:ext>
            </a:extLst>
          </p:cNvPr>
          <p:cNvSpPr txBox="1"/>
          <p:nvPr/>
        </p:nvSpPr>
        <p:spPr>
          <a:xfrm>
            <a:off x="1888959" y="3729789"/>
            <a:ext cx="4346062" cy="523220"/>
          </a:xfrm>
          <a:prstGeom prst="rect">
            <a:avLst/>
          </a:prstGeom>
          <a:noFill/>
        </p:spPr>
        <p:txBody>
          <a:bodyPr wrap="none" rtlCol="0">
            <a:spAutoFit/>
          </a:bodyPr>
          <a:lstStyle/>
          <a:p>
            <a:r>
              <a:rPr lang="en-US" sz="2800" dirty="0"/>
              <a:t>unreliable packet delivery </a:t>
            </a:r>
          </a:p>
        </p:txBody>
      </p:sp>
    </p:spTree>
    <p:extLst>
      <p:ext uri="{BB962C8B-B14F-4D97-AF65-F5344CB8AC3E}">
        <p14:creationId xmlns:p14="http://schemas.microsoft.com/office/powerpoint/2010/main" val="16302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en-US" sz="3200" dirty="0"/>
              <a:t>Network protocol’s view of the world</a:t>
            </a:r>
          </a:p>
        </p:txBody>
      </p:sp>
      <p:sp>
        <p:nvSpPr>
          <p:cNvPr id="107" name="Slide Number Placeholder 4"/>
          <p:cNvSpPr>
            <a:spLocks noGrp="1"/>
          </p:cNvSpPr>
          <p:nvPr>
            <p:ph type="sldNum" sz="quarter" idx="12"/>
          </p:nvPr>
        </p:nvSpPr>
        <p:spPr/>
        <p:txBody>
          <a:bodyPr/>
          <a:lstStyle/>
          <a:p>
            <a:fld id="{53F8EC5A-83E7-044A-838C-7BE78290F720}" type="slidenum">
              <a:rPr lang="en-US"/>
              <a:pPr/>
              <a:t>41</a:t>
            </a:fld>
            <a:endParaRPr lang="en-US"/>
          </a:p>
        </p:txBody>
      </p:sp>
      <p:sp>
        <p:nvSpPr>
          <p:cNvPr id="151555" name="Rectangle 3"/>
          <p:cNvSpPr>
            <a:spLocks noChangeArrowheads="1"/>
          </p:cNvSpPr>
          <p:nvPr/>
        </p:nvSpPr>
        <p:spPr bwMode="auto">
          <a:xfrm>
            <a:off x="89903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6" name="Rectangle 4"/>
          <p:cNvSpPr>
            <a:spLocks noChangeArrowheads="1"/>
          </p:cNvSpPr>
          <p:nvPr/>
        </p:nvSpPr>
        <p:spPr bwMode="auto">
          <a:xfrm>
            <a:off x="899036" y="2682480"/>
            <a:ext cx="752482"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7" name="Text Box 5"/>
          <p:cNvSpPr txBox="1">
            <a:spLocks noChangeArrowheads="1"/>
          </p:cNvSpPr>
          <p:nvPr/>
        </p:nvSpPr>
        <p:spPr bwMode="auto">
          <a:xfrm>
            <a:off x="976427"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58" name="Text Box 6"/>
          <p:cNvSpPr txBox="1">
            <a:spLocks noChangeArrowheads="1"/>
          </p:cNvSpPr>
          <p:nvPr/>
        </p:nvSpPr>
        <p:spPr bwMode="auto">
          <a:xfrm>
            <a:off x="825218" y="2767014"/>
            <a:ext cx="938077" cy="300082"/>
          </a:xfrm>
          <a:prstGeom prst="rect">
            <a:avLst/>
          </a:prstGeom>
          <a:noFill/>
          <a:ln w="9525">
            <a:noFill/>
            <a:miter lim="800000"/>
            <a:headEnd/>
            <a:tailEnd/>
          </a:ln>
          <a:effectLst/>
        </p:spPr>
        <p:txBody>
          <a:bodyPr wrap="none">
            <a:prstTxWarp prst="textNoShape">
              <a:avLst/>
            </a:prstTxWarp>
            <a:spAutoFit/>
          </a:bodyPr>
          <a:lstStyle/>
          <a:p>
            <a:r>
              <a:rPr lang="en-US" sz="1350" dirty="0">
                <a:latin typeface="Helvetica Neue" panose="02000503000000020004" pitchFamily="2" charset="0"/>
                <a:ea typeface="Helvetica Neue" panose="02000503000000020004" pitchFamily="2" charset="0"/>
                <a:cs typeface="Helvetica Neue" panose="02000503000000020004" pitchFamily="2" charset="0"/>
              </a:rPr>
              <a:t>TCP/UDP</a:t>
            </a:r>
          </a:p>
        </p:txBody>
      </p:sp>
      <p:grpSp>
        <p:nvGrpSpPr>
          <p:cNvPr id="151559" name="Group 7"/>
          <p:cNvGrpSpPr>
            <a:grpSpLocks/>
          </p:cNvGrpSpPr>
          <p:nvPr/>
        </p:nvGrpSpPr>
        <p:grpSpPr bwMode="auto">
          <a:xfrm>
            <a:off x="900227" y="3582592"/>
            <a:ext cx="685800" cy="436960"/>
            <a:chOff x="323" y="2664"/>
            <a:chExt cx="576" cy="367"/>
          </a:xfrm>
        </p:grpSpPr>
        <p:sp>
          <p:nvSpPr>
            <p:cNvPr id="151560" name="Rectangle 8"/>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1" name="Text Box 9"/>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64" name="Text Box 12"/>
          <p:cNvSpPr txBox="1">
            <a:spLocks noChangeArrowheads="1"/>
          </p:cNvSpPr>
          <p:nvPr/>
        </p:nvSpPr>
        <p:spPr bwMode="auto">
          <a:xfrm>
            <a:off x="860971" y="4493420"/>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65" name="Line 13"/>
          <p:cNvSpPr>
            <a:spLocks noChangeShapeType="1"/>
          </p:cNvSpPr>
          <p:nvPr/>
        </p:nvSpPr>
        <p:spPr bwMode="auto">
          <a:xfrm>
            <a:off x="1232411" y="2290763"/>
            <a:ext cx="0" cy="395288"/>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6" name="Line 14"/>
          <p:cNvSpPr>
            <a:spLocks noChangeShapeType="1"/>
          </p:cNvSpPr>
          <p:nvPr/>
        </p:nvSpPr>
        <p:spPr bwMode="auto">
          <a:xfrm>
            <a:off x="123241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7" name="Line 15"/>
          <p:cNvSpPr>
            <a:spLocks noChangeShapeType="1"/>
          </p:cNvSpPr>
          <p:nvPr/>
        </p:nvSpPr>
        <p:spPr bwMode="auto">
          <a:xfrm>
            <a:off x="123241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8" name="Rectangle 16"/>
          <p:cNvSpPr>
            <a:spLocks noChangeArrowheads="1"/>
          </p:cNvSpPr>
          <p:nvPr/>
        </p:nvSpPr>
        <p:spPr bwMode="auto">
          <a:xfrm>
            <a:off x="775211" y="1637111"/>
            <a:ext cx="977504"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9" name="Rectangle 17"/>
          <p:cNvSpPr>
            <a:spLocks noChangeArrowheads="1"/>
          </p:cNvSpPr>
          <p:nvPr/>
        </p:nvSpPr>
        <p:spPr bwMode="auto">
          <a:xfrm>
            <a:off x="635227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0" name="Rectangle 18"/>
          <p:cNvSpPr>
            <a:spLocks noChangeArrowheads="1"/>
          </p:cNvSpPr>
          <p:nvPr/>
        </p:nvSpPr>
        <p:spPr bwMode="auto">
          <a:xfrm>
            <a:off x="6352275" y="2682480"/>
            <a:ext cx="770419"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1" name="Rectangle 19"/>
          <p:cNvSpPr>
            <a:spLocks noChangeArrowheads="1"/>
          </p:cNvSpPr>
          <p:nvPr/>
        </p:nvSpPr>
        <p:spPr bwMode="auto">
          <a:xfrm>
            <a:off x="6353466" y="3582592"/>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2" name="Rectangle 20"/>
          <p:cNvSpPr>
            <a:spLocks noChangeArrowheads="1"/>
          </p:cNvSpPr>
          <p:nvPr/>
        </p:nvSpPr>
        <p:spPr bwMode="auto">
          <a:xfrm>
            <a:off x="6353466" y="4483895"/>
            <a:ext cx="685800" cy="436959"/>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3" name="Text Box 21"/>
          <p:cNvSpPr txBox="1">
            <a:spLocks noChangeArrowheads="1"/>
          </p:cNvSpPr>
          <p:nvPr/>
        </p:nvSpPr>
        <p:spPr bwMode="auto">
          <a:xfrm>
            <a:off x="6429666"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74" name="Text Box 22"/>
          <p:cNvSpPr txBox="1">
            <a:spLocks noChangeArrowheads="1"/>
          </p:cNvSpPr>
          <p:nvPr/>
        </p:nvSpPr>
        <p:spPr bwMode="auto">
          <a:xfrm>
            <a:off x="6278457" y="2756298"/>
            <a:ext cx="9380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TCP/UDP</a:t>
            </a:r>
          </a:p>
        </p:txBody>
      </p:sp>
      <p:sp>
        <p:nvSpPr>
          <p:cNvPr id="151575" name="Text Box 23"/>
          <p:cNvSpPr txBox="1">
            <a:spLocks noChangeArrowheads="1"/>
          </p:cNvSpPr>
          <p:nvPr/>
        </p:nvSpPr>
        <p:spPr bwMode="auto">
          <a:xfrm>
            <a:off x="6564207" y="3659982"/>
            <a:ext cx="338554"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sp>
        <p:nvSpPr>
          <p:cNvPr id="151576" name="Text Box 24"/>
          <p:cNvSpPr txBox="1">
            <a:spLocks noChangeArrowheads="1"/>
          </p:cNvSpPr>
          <p:nvPr/>
        </p:nvSpPr>
        <p:spPr bwMode="auto">
          <a:xfrm>
            <a:off x="6314209" y="4493420"/>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wireless</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77" name="Line 25"/>
          <p:cNvSpPr>
            <a:spLocks noChangeShapeType="1"/>
          </p:cNvSpPr>
          <p:nvPr/>
        </p:nvSpPr>
        <p:spPr bwMode="auto">
          <a:xfrm>
            <a:off x="6685651" y="2295274"/>
            <a:ext cx="0" cy="366713"/>
          </a:xfrm>
          <a:prstGeom prst="line">
            <a:avLst/>
          </a:prstGeom>
          <a:noFill/>
          <a:ln w="19050">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8" name="Line 26"/>
          <p:cNvSpPr>
            <a:spLocks noChangeShapeType="1"/>
          </p:cNvSpPr>
          <p:nvPr/>
        </p:nvSpPr>
        <p:spPr bwMode="auto">
          <a:xfrm>
            <a:off x="668565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9" name="Line 27"/>
          <p:cNvSpPr>
            <a:spLocks noChangeShapeType="1"/>
          </p:cNvSpPr>
          <p:nvPr/>
        </p:nvSpPr>
        <p:spPr bwMode="auto">
          <a:xfrm>
            <a:off x="668565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0" name="Rectangle 28"/>
          <p:cNvSpPr>
            <a:spLocks noChangeArrowheads="1"/>
          </p:cNvSpPr>
          <p:nvPr/>
        </p:nvSpPr>
        <p:spPr bwMode="auto">
          <a:xfrm>
            <a:off x="6228452" y="1637111"/>
            <a:ext cx="977503"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1" name="Line 29"/>
          <p:cNvSpPr>
            <a:spLocks noChangeShapeType="1"/>
          </p:cNvSpPr>
          <p:nvPr/>
        </p:nvSpPr>
        <p:spPr bwMode="auto">
          <a:xfrm>
            <a:off x="1232411" y="4920855"/>
            <a:ext cx="0" cy="279797"/>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2" name="Line 30"/>
          <p:cNvSpPr>
            <a:spLocks noChangeShapeType="1"/>
          </p:cNvSpPr>
          <p:nvPr/>
        </p:nvSpPr>
        <p:spPr bwMode="auto">
          <a:xfrm>
            <a:off x="1160861" y="5200651"/>
            <a:ext cx="1745456"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51583" name="Group 31"/>
          <p:cNvGrpSpPr>
            <a:grpSpLocks/>
          </p:cNvGrpSpPr>
          <p:nvPr/>
        </p:nvGrpSpPr>
        <p:grpSpPr bwMode="auto">
          <a:xfrm>
            <a:off x="2739629" y="3604023"/>
            <a:ext cx="685800" cy="436960"/>
            <a:chOff x="323" y="2664"/>
            <a:chExt cx="576" cy="367"/>
          </a:xfrm>
        </p:grpSpPr>
        <p:sp>
          <p:nvSpPr>
            <p:cNvPr id="151584" name="Rectangle 32"/>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5" name="Text Box 33"/>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grpSp>
        <p:nvGrpSpPr>
          <p:cNvPr id="151586" name="Group 34"/>
          <p:cNvGrpSpPr>
            <a:grpSpLocks/>
          </p:cNvGrpSpPr>
          <p:nvPr/>
        </p:nvGrpSpPr>
        <p:grpSpPr bwMode="auto">
          <a:xfrm>
            <a:off x="4723210" y="3604023"/>
            <a:ext cx="685800" cy="436960"/>
            <a:chOff x="323" y="2664"/>
            <a:chExt cx="576" cy="367"/>
          </a:xfrm>
        </p:grpSpPr>
        <p:sp>
          <p:nvSpPr>
            <p:cNvPr id="151587" name="Rectangle 35"/>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8" name="Text Box 36"/>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91" name="Text Box 39"/>
          <p:cNvSpPr txBox="1">
            <a:spLocks noChangeArrowheads="1"/>
          </p:cNvSpPr>
          <p:nvPr/>
        </p:nvSpPr>
        <p:spPr bwMode="auto">
          <a:xfrm>
            <a:off x="2222932"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4" name="Text Box 42"/>
          <p:cNvSpPr txBox="1">
            <a:spLocks noChangeArrowheads="1"/>
          </p:cNvSpPr>
          <p:nvPr/>
        </p:nvSpPr>
        <p:spPr bwMode="auto">
          <a:xfrm>
            <a:off x="5163775"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5" name="Line 43"/>
          <p:cNvSpPr>
            <a:spLocks noChangeShapeType="1"/>
          </p:cNvSpPr>
          <p:nvPr/>
        </p:nvSpPr>
        <p:spPr bwMode="auto">
          <a:xfrm flipH="1">
            <a:off x="2613424" y="4942285"/>
            <a:ext cx="1190" cy="24765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6" name="Line 44"/>
          <p:cNvSpPr>
            <a:spLocks noChangeShapeType="1"/>
          </p:cNvSpPr>
          <p:nvPr/>
        </p:nvSpPr>
        <p:spPr bwMode="auto">
          <a:xfrm flipH="1">
            <a:off x="2593181" y="4029076"/>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7" name="Line 45"/>
          <p:cNvSpPr>
            <a:spLocks noChangeShapeType="1"/>
          </p:cNvSpPr>
          <p:nvPr/>
        </p:nvSpPr>
        <p:spPr bwMode="auto">
          <a:xfrm>
            <a:off x="3195637" y="4039791"/>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8" name="Rectangle 46"/>
          <p:cNvSpPr>
            <a:spLocks noChangeArrowheads="1"/>
          </p:cNvSpPr>
          <p:nvPr/>
        </p:nvSpPr>
        <p:spPr bwMode="auto">
          <a:xfrm>
            <a:off x="3259931" y="4494611"/>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9" name="Text Box 47"/>
          <p:cNvSpPr txBox="1">
            <a:spLocks noChangeArrowheads="1"/>
          </p:cNvSpPr>
          <p:nvPr/>
        </p:nvSpPr>
        <p:spPr bwMode="auto">
          <a:xfrm>
            <a:off x="3220675" y="4504136"/>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0" name="Rectangle 48"/>
          <p:cNvSpPr>
            <a:spLocks noChangeArrowheads="1"/>
          </p:cNvSpPr>
          <p:nvPr/>
        </p:nvSpPr>
        <p:spPr bwMode="auto">
          <a:xfrm>
            <a:off x="4216004" y="4504136"/>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1" name="Text Box 49"/>
          <p:cNvSpPr txBox="1">
            <a:spLocks noChangeArrowheads="1"/>
          </p:cNvSpPr>
          <p:nvPr/>
        </p:nvSpPr>
        <p:spPr bwMode="auto">
          <a:xfrm>
            <a:off x="4176746" y="4513661"/>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SONET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2" name="Line 50"/>
          <p:cNvSpPr>
            <a:spLocks noChangeShapeType="1"/>
          </p:cNvSpPr>
          <p:nvPr/>
        </p:nvSpPr>
        <p:spPr bwMode="auto">
          <a:xfrm flipH="1">
            <a:off x="5555456" y="4931570"/>
            <a:ext cx="0" cy="485775"/>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3" name="Line 51"/>
          <p:cNvSpPr>
            <a:spLocks noChangeShapeType="1"/>
          </p:cNvSpPr>
          <p:nvPr/>
        </p:nvSpPr>
        <p:spPr bwMode="auto">
          <a:xfrm flipH="1">
            <a:off x="5357812" y="5432822"/>
            <a:ext cx="757238"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4" name="Line 52"/>
          <p:cNvSpPr>
            <a:spLocks noChangeShapeType="1"/>
          </p:cNvSpPr>
          <p:nvPr/>
        </p:nvSpPr>
        <p:spPr bwMode="auto">
          <a:xfrm>
            <a:off x="6704702" y="4933951"/>
            <a:ext cx="1190" cy="247650"/>
          </a:xfrm>
          <a:prstGeom prst="line">
            <a:avLst/>
          </a:prstGeom>
          <a:noFill/>
          <a:ln w="9525">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5" name="Line 53"/>
          <p:cNvSpPr>
            <a:spLocks noChangeShapeType="1"/>
          </p:cNvSpPr>
          <p:nvPr/>
        </p:nvSpPr>
        <p:spPr bwMode="auto">
          <a:xfrm flipH="1">
            <a:off x="4525567" y="4049316"/>
            <a:ext cx="406003"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6" name="Line 54"/>
          <p:cNvSpPr>
            <a:spLocks noChangeShapeType="1"/>
          </p:cNvSpPr>
          <p:nvPr/>
        </p:nvSpPr>
        <p:spPr bwMode="auto">
          <a:xfrm>
            <a:off x="5138737" y="4049317"/>
            <a:ext cx="395288" cy="44648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7" name="Rectangle 55"/>
          <p:cNvSpPr>
            <a:spLocks noChangeArrowheads="1"/>
          </p:cNvSpPr>
          <p:nvPr/>
        </p:nvSpPr>
        <p:spPr bwMode="auto">
          <a:xfrm>
            <a:off x="2157412"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8" name="Rectangle 56"/>
          <p:cNvSpPr>
            <a:spLocks noChangeArrowheads="1"/>
          </p:cNvSpPr>
          <p:nvPr/>
        </p:nvSpPr>
        <p:spPr bwMode="auto">
          <a:xfrm>
            <a:off x="4131469"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9" name="Line 57"/>
          <p:cNvSpPr>
            <a:spLocks noChangeShapeType="1"/>
          </p:cNvSpPr>
          <p:nvPr/>
        </p:nvSpPr>
        <p:spPr bwMode="auto">
          <a:xfrm flipH="1">
            <a:off x="3593306" y="4942285"/>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0" name="Line 58"/>
          <p:cNvSpPr>
            <a:spLocks noChangeShapeType="1"/>
          </p:cNvSpPr>
          <p:nvPr/>
        </p:nvSpPr>
        <p:spPr bwMode="auto">
          <a:xfrm flipH="1">
            <a:off x="4545806" y="4951810"/>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1" name="Line 59"/>
          <p:cNvSpPr>
            <a:spLocks noChangeShapeType="1"/>
          </p:cNvSpPr>
          <p:nvPr/>
        </p:nvSpPr>
        <p:spPr bwMode="auto">
          <a:xfrm>
            <a:off x="3549253" y="5200651"/>
            <a:ext cx="1013222" cy="0"/>
          </a:xfrm>
          <a:prstGeom prst="line">
            <a:avLst/>
          </a:prstGeom>
          <a:noFill/>
          <a:ln w="38100">
            <a:solidFill>
              <a:schemeClr val="tx1"/>
            </a:solidFill>
            <a:prstDash val="lgDash"/>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2" name="Text Box 60"/>
          <p:cNvSpPr txBox="1">
            <a:spLocks noChangeArrowheads="1"/>
          </p:cNvSpPr>
          <p:nvPr/>
        </p:nvSpPr>
        <p:spPr bwMode="auto">
          <a:xfrm>
            <a:off x="1002621" y="1563292"/>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3" name="Text Box 61"/>
          <p:cNvSpPr txBox="1">
            <a:spLocks noChangeArrowheads="1"/>
          </p:cNvSpPr>
          <p:nvPr/>
        </p:nvSpPr>
        <p:spPr bwMode="auto">
          <a:xfrm>
            <a:off x="6455859" y="1552576"/>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4" name="Text Box 62"/>
          <p:cNvSpPr txBox="1">
            <a:spLocks noChangeArrowheads="1"/>
          </p:cNvSpPr>
          <p:nvPr/>
        </p:nvSpPr>
        <p:spPr bwMode="auto">
          <a:xfrm>
            <a:off x="2784873" y="3142060"/>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5" name="Text Box 63"/>
          <p:cNvSpPr txBox="1">
            <a:spLocks noChangeArrowheads="1"/>
          </p:cNvSpPr>
          <p:nvPr/>
        </p:nvSpPr>
        <p:spPr bwMode="auto">
          <a:xfrm>
            <a:off x="4757739" y="3152776"/>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23" name="Text Box 71"/>
          <p:cNvSpPr txBox="1">
            <a:spLocks noChangeArrowheads="1"/>
          </p:cNvSpPr>
          <p:nvPr/>
        </p:nvSpPr>
        <p:spPr bwMode="auto">
          <a:xfrm>
            <a:off x="1881188" y="3562351"/>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4" name="Text Box 72"/>
          <p:cNvSpPr txBox="1">
            <a:spLocks noChangeArrowheads="1"/>
          </p:cNvSpPr>
          <p:nvPr/>
        </p:nvSpPr>
        <p:spPr bwMode="auto">
          <a:xfrm>
            <a:off x="5497117" y="3583783"/>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5" name="Text Box 73"/>
          <p:cNvSpPr txBox="1">
            <a:spLocks noChangeArrowheads="1"/>
          </p:cNvSpPr>
          <p:nvPr/>
        </p:nvSpPr>
        <p:spPr bwMode="auto">
          <a:xfrm>
            <a:off x="3699273" y="3573067"/>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6" name="Text Box 74"/>
          <p:cNvSpPr txBox="1">
            <a:spLocks noChangeArrowheads="1"/>
          </p:cNvSpPr>
          <p:nvPr/>
        </p:nvSpPr>
        <p:spPr bwMode="auto">
          <a:xfrm>
            <a:off x="1380912" y="5353514"/>
            <a:ext cx="1203727"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8080"/>
                </a:solidFill>
                <a:latin typeface="Helvetica Neue" panose="02000503000000020004" pitchFamily="2" charset="0"/>
                <a:ea typeface="Helvetica Neue" panose="02000503000000020004" pitchFamily="2" charset="0"/>
                <a:cs typeface="Helvetica Neue" panose="02000503000000020004" pitchFamily="2" charset="0"/>
              </a:rPr>
              <a:t>Ethernet frame</a:t>
            </a:r>
          </a:p>
        </p:txBody>
      </p:sp>
      <p:sp>
        <p:nvSpPr>
          <p:cNvPr id="151628" name="Text Box 76"/>
          <p:cNvSpPr txBox="1">
            <a:spLocks noChangeArrowheads="1"/>
          </p:cNvSpPr>
          <p:nvPr/>
        </p:nvSpPr>
        <p:spPr bwMode="auto">
          <a:xfrm>
            <a:off x="5506642" y="5435204"/>
            <a:ext cx="1244251" cy="253916"/>
          </a:xfrm>
          <a:prstGeom prst="rect">
            <a:avLst/>
          </a:prstGeom>
          <a:noFill/>
          <a:ln w="9525">
            <a:noFill/>
            <a:miter lim="800000"/>
            <a:headEnd/>
            <a:tailEnd/>
          </a:ln>
          <a:effectLst/>
        </p:spPr>
        <p:txBody>
          <a:bodyPr wrap="none">
            <a:prstTxWarp prst="textNoShape">
              <a:avLst/>
            </a:prstTxWarp>
            <a:spAutoFit/>
          </a:bodyPr>
          <a:lstStyle/>
          <a:p>
            <a:pPr eaLnBrk="1" hangingPunct="1"/>
            <a:r>
              <a:rPr lang="en-US" sz="1050">
                <a:latin typeface="Helvetica Neue" panose="02000503000000020004" pitchFamily="2" charset="0"/>
                <a:ea typeface="Helvetica Neue" panose="02000503000000020004" pitchFamily="2" charset="0"/>
                <a:cs typeface="Helvetica Neue" panose="02000503000000020004" pitchFamily="2" charset="0"/>
              </a:rPr>
              <a:t>Access point (AP)</a:t>
            </a:r>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1630" name="Picture 78" descr="31u_bnrz[1]"/>
          <p:cNvPicPr>
            <a:picLocks noChangeAspect="1" noChangeArrowheads="1"/>
          </p:cNvPicPr>
          <p:nvPr/>
        </p:nvPicPr>
        <p:blipFill>
          <a:blip r:embed="rId3"/>
          <a:srcRect/>
          <a:stretch>
            <a:fillRect/>
          </a:stretch>
        </p:blipFill>
        <p:spPr bwMode="auto">
          <a:xfrm rot="16200000">
            <a:off x="6037661" y="5322096"/>
            <a:ext cx="205978" cy="134540"/>
          </a:xfrm>
          <a:prstGeom prst="rect">
            <a:avLst/>
          </a:prstGeom>
          <a:noFill/>
        </p:spPr>
      </p:pic>
      <p:grpSp>
        <p:nvGrpSpPr>
          <p:cNvPr id="151648" name="Group 96"/>
          <p:cNvGrpSpPr>
            <a:grpSpLocks/>
          </p:cNvGrpSpPr>
          <p:nvPr/>
        </p:nvGrpSpPr>
        <p:grpSpPr bwMode="auto">
          <a:xfrm>
            <a:off x="5863828" y="5060158"/>
            <a:ext cx="452438" cy="234553"/>
            <a:chOff x="4317" y="3771"/>
            <a:chExt cx="380" cy="197"/>
          </a:xfrm>
        </p:grpSpPr>
        <p:sp>
          <p:nvSpPr>
            <p:cNvPr id="151632" name="Freeform 80"/>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3" name="Freeform 81"/>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4" name="Freeform 82"/>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5" name="Freeform 83"/>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6" name="Freeform 84"/>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7" name="Freeform 85"/>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8" name="Freeform 86"/>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9" name="Freeform 87"/>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0" name="Freeform 88"/>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1" name="Freeform 89"/>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2" name="Freeform 90"/>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3" name="Freeform 91"/>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4" name="Freeform 92"/>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5" name="Freeform 93"/>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6" name="Freeform 94"/>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7" name="Freeform 95"/>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51649" name="Group 97"/>
          <p:cNvGrpSpPr>
            <a:grpSpLocks/>
          </p:cNvGrpSpPr>
          <p:nvPr/>
        </p:nvGrpSpPr>
        <p:grpSpPr bwMode="auto">
          <a:xfrm rot="10800000">
            <a:off x="6523725" y="5174458"/>
            <a:ext cx="452438" cy="234553"/>
            <a:chOff x="4317" y="3771"/>
            <a:chExt cx="380" cy="197"/>
          </a:xfrm>
        </p:grpSpPr>
        <p:sp>
          <p:nvSpPr>
            <p:cNvPr id="151650" name="Freeform 98"/>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1" name="Freeform 99"/>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2" name="Freeform 100"/>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3" name="Freeform 101"/>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4" name="Freeform 102"/>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5" name="Freeform 103"/>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6" name="Freeform 104"/>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7" name="Freeform 105"/>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8" name="Freeform 106"/>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9" name="Freeform 107"/>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0" name="Freeform 108"/>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1" name="Freeform 109"/>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2" name="Freeform 110"/>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3" name="Freeform 111"/>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4" name="Freeform 112"/>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5" name="Freeform 113"/>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8" name="Line 68">
            <a:extLst>
              <a:ext uri="{FF2B5EF4-FFF2-40B4-BE49-F238E27FC236}">
                <a16:creationId xmlns:a16="http://schemas.microsoft.com/office/drawing/2014/main" id="{7CF60496-D618-DD4D-BF47-E9772DB79E21}"/>
              </a:ext>
            </a:extLst>
          </p:cNvPr>
          <p:cNvSpPr>
            <a:spLocks noChangeShapeType="1"/>
          </p:cNvSpPr>
          <p:nvPr/>
        </p:nvSpPr>
        <p:spPr bwMode="auto">
          <a:xfrm flipV="1">
            <a:off x="1645299" y="4714326"/>
            <a:ext cx="592576" cy="0"/>
          </a:xfrm>
          <a:prstGeom prst="line">
            <a:avLst/>
          </a:prstGeom>
          <a:noFill/>
          <a:ln w="19050">
            <a:solidFill>
              <a:srgbClr val="008080"/>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0CBE020A-73A4-CA48-AB0E-2AB3EA66AC30}"/>
              </a:ext>
            </a:extLst>
          </p:cNvPr>
          <p:cNvCxnSpPr>
            <a:cxnSpLocks/>
          </p:cNvCxnSpPr>
          <p:nvPr/>
        </p:nvCxnSpPr>
        <p:spPr bwMode="auto">
          <a:xfrm flipV="1">
            <a:off x="1982804" y="4740441"/>
            <a:ext cx="0" cy="717082"/>
          </a:xfrm>
          <a:prstGeom prst="straightConnector1">
            <a:avLst/>
          </a:prstGeom>
          <a:noFill/>
          <a:ln w="12700" cap="flat" cmpd="sng" algn="ctr">
            <a:solidFill>
              <a:schemeClr val="tx1"/>
            </a:solidFill>
            <a:prstDash val="solid"/>
            <a:round/>
            <a:headEnd type="none" w="med" len="med"/>
            <a:tailEnd type="triangle"/>
          </a:ln>
          <a:effectLst/>
        </p:spPr>
      </p:cxnSp>
      <p:sp>
        <p:nvSpPr>
          <p:cNvPr id="2" name="Oval 1">
            <a:extLst>
              <a:ext uri="{FF2B5EF4-FFF2-40B4-BE49-F238E27FC236}">
                <a16:creationId xmlns:a16="http://schemas.microsoft.com/office/drawing/2014/main" id="{34E49848-6402-735C-209E-8E1189CBC7D7}"/>
              </a:ext>
            </a:extLst>
          </p:cNvPr>
          <p:cNvSpPr/>
          <p:nvPr/>
        </p:nvSpPr>
        <p:spPr bwMode="auto">
          <a:xfrm>
            <a:off x="757988" y="1780673"/>
            <a:ext cx="1010653" cy="1636295"/>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27432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data producer/receiver</a:t>
            </a:r>
          </a:p>
        </p:txBody>
      </p:sp>
      <p:sp>
        <p:nvSpPr>
          <p:cNvPr id="10" name="Oval 9">
            <a:extLst>
              <a:ext uri="{FF2B5EF4-FFF2-40B4-BE49-F238E27FC236}">
                <a16:creationId xmlns:a16="http://schemas.microsoft.com/office/drawing/2014/main" id="{24E06FBB-D79F-07DA-9EE9-99D5F32D3E85}"/>
              </a:ext>
            </a:extLst>
          </p:cNvPr>
          <p:cNvSpPr/>
          <p:nvPr/>
        </p:nvSpPr>
        <p:spPr bwMode="auto">
          <a:xfrm>
            <a:off x="6216315" y="1788694"/>
            <a:ext cx="1010653" cy="1636295"/>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27432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data producer/receiver</a:t>
            </a:r>
          </a:p>
        </p:txBody>
      </p:sp>
      <p:sp>
        <p:nvSpPr>
          <p:cNvPr id="14" name="Cloud 13">
            <a:extLst>
              <a:ext uri="{FF2B5EF4-FFF2-40B4-BE49-F238E27FC236}">
                <a16:creationId xmlns:a16="http://schemas.microsoft.com/office/drawing/2014/main" id="{69E07DF6-50EA-90E7-41E2-148483DCCDD6}"/>
              </a:ext>
            </a:extLst>
          </p:cNvPr>
          <p:cNvSpPr/>
          <p:nvPr/>
        </p:nvSpPr>
        <p:spPr bwMode="auto">
          <a:xfrm rot="219556">
            <a:off x="-156958" y="3990178"/>
            <a:ext cx="9408695" cy="2005600"/>
          </a:xfrm>
          <a:prstGeom prst="cloud">
            <a:avLst/>
          </a:prstGeom>
          <a:solidFill>
            <a:schemeClr val="bg1">
              <a:alpha val="85399"/>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15" name="Line 68">
            <a:extLst>
              <a:ext uri="{FF2B5EF4-FFF2-40B4-BE49-F238E27FC236}">
                <a16:creationId xmlns:a16="http://schemas.microsoft.com/office/drawing/2014/main" id="{89128237-EC59-9361-2A07-E8C96B894C26}"/>
              </a:ext>
            </a:extLst>
          </p:cNvPr>
          <p:cNvSpPr>
            <a:spLocks noChangeShapeType="1"/>
          </p:cNvSpPr>
          <p:nvPr/>
        </p:nvSpPr>
        <p:spPr bwMode="auto">
          <a:xfrm flipV="1">
            <a:off x="1586204" y="3807620"/>
            <a:ext cx="1154615" cy="0"/>
          </a:xfrm>
          <a:prstGeom prst="line">
            <a:avLst/>
          </a:prstGeom>
          <a:noFill/>
          <a:ln w="9525">
            <a:solidFill>
              <a:schemeClr val="tx1"/>
            </a:solidFill>
            <a:prstDash val="solid"/>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Line 69">
            <a:extLst>
              <a:ext uri="{FF2B5EF4-FFF2-40B4-BE49-F238E27FC236}">
                <a16:creationId xmlns:a16="http://schemas.microsoft.com/office/drawing/2014/main" id="{DE4C4C6A-DC27-7509-5A19-30439B6B4DDC}"/>
              </a:ext>
            </a:extLst>
          </p:cNvPr>
          <p:cNvSpPr>
            <a:spLocks noChangeShapeType="1"/>
          </p:cNvSpPr>
          <p:nvPr/>
        </p:nvSpPr>
        <p:spPr bwMode="auto">
          <a:xfrm flipV="1">
            <a:off x="3437335" y="3818335"/>
            <a:ext cx="1308497" cy="0"/>
          </a:xfrm>
          <a:prstGeom prst="line">
            <a:avLst/>
          </a:prstGeom>
          <a:noFill/>
          <a:ln w="9525">
            <a:solidFill>
              <a:schemeClr val="tx1"/>
            </a:solidFill>
            <a:prstDash val="solid"/>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Line 70">
            <a:extLst>
              <a:ext uri="{FF2B5EF4-FFF2-40B4-BE49-F238E27FC236}">
                <a16:creationId xmlns:a16="http://schemas.microsoft.com/office/drawing/2014/main" id="{90223009-985A-4DD9-E052-F5FFA4EB3241}"/>
              </a:ext>
            </a:extLst>
          </p:cNvPr>
          <p:cNvSpPr>
            <a:spLocks noChangeShapeType="1"/>
          </p:cNvSpPr>
          <p:nvPr/>
        </p:nvSpPr>
        <p:spPr bwMode="auto">
          <a:xfrm flipV="1">
            <a:off x="5400675" y="3807620"/>
            <a:ext cx="882254" cy="0"/>
          </a:xfrm>
          <a:prstGeom prst="line">
            <a:avLst/>
          </a:prstGeom>
          <a:noFill/>
          <a:ln w="9525">
            <a:solidFill>
              <a:schemeClr val="tx1"/>
            </a:solidFill>
            <a:prstDash val="solid"/>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Content Placeholder 5">
            <a:extLst>
              <a:ext uri="{FF2B5EF4-FFF2-40B4-BE49-F238E27FC236}">
                <a16:creationId xmlns:a16="http://schemas.microsoft.com/office/drawing/2014/main" id="{23EE8ABB-1884-DC2C-7B3B-B1C4FECB4B9E}"/>
              </a:ext>
            </a:extLst>
          </p:cNvPr>
          <p:cNvSpPr txBox="1">
            <a:spLocks/>
          </p:cNvSpPr>
          <p:nvPr/>
        </p:nvSpPr>
        <p:spPr>
          <a:xfrm>
            <a:off x="163037" y="4896852"/>
            <a:ext cx="8915534" cy="1772233"/>
          </a:xfrm>
          <a:prstGeom prst="rect">
            <a:avLst/>
          </a:prstGeom>
          <a:solidFill>
            <a:schemeClr val="bg1"/>
          </a:solidFill>
        </p:spPr>
        <p:txBody>
          <a:bodyPr>
            <a:normAutofit fontScale="77500" lnSpcReduction="20000"/>
          </a:bodyPr>
          <a:lstStyle>
            <a:lvl1pPr marL="342900" indent="-342900" algn="l" rtl="0" eaLnBrk="1" fontAlgn="base" hangingPunct="1">
              <a:spcBef>
                <a:spcPts val="1200"/>
              </a:spcBef>
              <a:spcAft>
                <a:spcPts val="300"/>
              </a:spcAft>
              <a:buClr>
                <a:srgbClr val="000099"/>
              </a:buClr>
              <a:buFont typeface="Wingdings" pitchFamily="-65" charset="2"/>
              <a:buChar char="w"/>
              <a:defRPr sz="3200">
                <a:solidFill>
                  <a:schemeClr val="tx1"/>
                </a:solidFill>
                <a:latin typeface="Helvetica Neue"/>
                <a:ea typeface="+mn-ea"/>
                <a:cs typeface="Helvetica Neue"/>
              </a:defRPr>
            </a:lvl1pPr>
            <a:lvl2pPr marL="742950" indent="-285750" algn="l" rtl="0" eaLnBrk="1" fontAlgn="base" hangingPunct="1">
              <a:spcBef>
                <a:spcPts val="600"/>
              </a:spcBef>
              <a:spcAft>
                <a:spcPts val="0"/>
              </a:spcAft>
              <a:buClr>
                <a:srgbClr val="000099"/>
              </a:buClr>
              <a:buSzPct val="50000"/>
              <a:buFont typeface="Wingdings" pitchFamily="-65" charset="2"/>
              <a:buChar char="n"/>
              <a:defRPr sz="2800">
                <a:solidFill>
                  <a:schemeClr val="tx1"/>
                </a:solidFill>
                <a:latin typeface="Helvetica Neue"/>
                <a:ea typeface="ＭＳ Ｐゴシック" pitchFamily="-65" charset="-128"/>
                <a:cs typeface="Helvetica Neue"/>
              </a:defRPr>
            </a:lvl2pPr>
            <a:lvl3pPr marL="1143000" indent="-228600" algn="l" rtl="0" eaLnBrk="1" fontAlgn="base" hangingPunct="1">
              <a:spcBef>
                <a:spcPts val="600"/>
              </a:spcBef>
              <a:spcAft>
                <a:spcPct val="0"/>
              </a:spcAft>
              <a:buClr>
                <a:srgbClr val="000099"/>
              </a:buClr>
              <a:buSzPct val="60000"/>
              <a:buFont typeface="Wingdings" pitchFamily="-65" charset="2"/>
              <a:buChar char="l"/>
              <a:defRPr sz="24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20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9pPr>
          </a:lstStyle>
          <a:p>
            <a:r>
              <a:rPr lang="en-US" kern="0" dirty="0">
                <a:solidFill>
                  <a:schemeClr val="accent6">
                    <a:lumMod val="75000"/>
                  </a:schemeClr>
                </a:solidFill>
              </a:rPr>
              <a:t>Network protocol, IP, sees all IP-speaking nodes</a:t>
            </a:r>
          </a:p>
          <a:p>
            <a:r>
              <a:rPr lang="en-US" kern="0" dirty="0">
                <a:solidFill>
                  <a:schemeClr val="accent6">
                    <a:lumMod val="75000"/>
                  </a:schemeClr>
                </a:solidFill>
              </a:rPr>
              <a:t>It receives data segments, delivers each of them to its destination IP address (with its best effort)</a:t>
            </a:r>
          </a:p>
          <a:p>
            <a:pPr lvl="1"/>
            <a:r>
              <a:rPr lang="en-US" kern="0" dirty="0">
                <a:solidFill>
                  <a:schemeClr val="accent6">
                    <a:lumMod val="75000"/>
                  </a:schemeClr>
                </a:solidFill>
              </a:rPr>
              <a:t>A router forwards packets, without looking inside IP envelope</a:t>
            </a:r>
          </a:p>
        </p:txBody>
      </p:sp>
    </p:spTree>
    <p:extLst>
      <p:ext uri="{BB962C8B-B14F-4D97-AF65-F5344CB8AC3E}">
        <p14:creationId xmlns:p14="http://schemas.microsoft.com/office/powerpoint/2010/main" val="38085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en-US" sz="3200" dirty="0"/>
              <a:t>Link layer protocol’s view of the world</a:t>
            </a:r>
          </a:p>
        </p:txBody>
      </p:sp>
      <p:sp>
        <p:nvSpPr>
          <p:cNvPr id="107" name="Slide Number Placeholder 4"/>
          <p:cNvSpPr>
            <a:spLocks noGrp="1"/>
          </p:cNvSpPr>
          <p:nvPr>
            <p:ph type="sldNum" sz="quarter" idx="12"/>
          </p:nvPr>
        </p:nvSpPr>
        <p:spPr/>
        <p:txBody>
          <a:bodyPr/>
          <a:lstStyle/>
          <a:p>
            <a:fld id="{53F8EC5A-83E7-044A-838C-7BE78290F720}" type="slidenum">
              <a:rPr lang="en-US"/>
              <a:pPr/>
              <a:t>42</a:t>
            </a:fld>
            <a:endParaRPr lang="en-US"/>
          </a:p>
        </p:txBody>
      </p:sp>
      <p:sp>
        <p:nvSpPr>
          <p:cNvPr id="151555" name="Rectangle 3"/>
          <p:cNvSpPr>
            <a:spLocks noChangeArrowheads="1"/>
          </p:cNvSpPr>
          <p:nvPr/>
        </p:nvSpPr>
        <p:spPr bwMode="auto">
          <a:xfrm>
            <a:off x="89903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6" name="Rectangle 4"/>
          <p:cNvSpPr>
            <a:spLocks noChangeArrowheads="1"/>
          </p:cNvSpPr>
          <p:nvPr/>
        </p:nvSpPr>
        <p:spPr bwMode="auto">
          <a:xfrm>
            <a:off x="899036" y="2682480"/>
            <a:ext cx="752482"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57" name="Text Box 5"/>
          <p:cNvSpPr txBox="1">
            <a:spLocks noChangeArrowheads="1"/>
          </p:cNvSpPr>
          <p:nvPr/>
        </p:nvSpPr>
        <p:spPr bwMode="auto">
          <a:xfrm>
            <a:off x="976427"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58" name="Text Box 6"/>
          <p:cNvSpPr txBox="1">
            <a:spLocks noChangeArrowheads="1"/>
          </p:cNvSpPr>
          <p:nvPr/>
        </p:nvSpPr>
        <p:spPr bwMode="auto">
          <a:xfrm>
            <a:off x="825218" y="2767014"/>
            <a:ext cx="938077" cy="300082"/>
          </a:xfrm>
          <a:prstGeom prst="rect">
            <a:avLst/>
          </a:prstGeom>
          <a:noFill/>
          <a:ln w="9525">
            <a:noFill/>
            <a:miter lim="800000"/>
            <a:headEnd/>
            <a:tailEnd/>
          </a:ln>
          <a:effectLst/>
        </p:spPr>
        <p:txBody>
          <a:bodyPr wrap="none">
            <a:prstTxWarp prst="textNoShape">
              <a:avLst/>
            </a:prstTxWarp>
            <a:spAutoFit/>
          </a:bodyPr>
          <a:lstStyle/>
          <a:p>
            <a:r>
              <a:rPr lang="en-US" sz="1350" dirty="0">
                <a:latin typeface="Helvetica Neue" panose="02000503000000020004" pitchFamily="2" charset="0"/>
                <a:ea typeface="Helvetica Neue" panose="02000503000000020004" pitchFamily="2" charset="0"/>
                <a:cs typeface="Helvetica Neue" panose="02000503000000020004" pitchFamily="2" charset="0"/>
              </a:rPr>
              <a:t>TCP/UDP</a:t>
            </a:r>
          </a:p>
        </p:txBody>
      </p:sp>
      <p:grpSp>
        <p:nvGrpSpPr>
          <p:cNvPr id="151559" name="Group 7"/>
          <p:cNvGrpSpPr>
            <a:grpSpLocks/>
          </p:cNvGrpSpPr>
          <p:nvPr/>
        </p:nvGrpSpPr>
        <p:grpSpPr bwMode="auto">
          <a:xfrm>
            <a:off x="900227" y="3582592"/>
            <a:ext cx="685800" cy="436960"/>
            <a:chOff x="323" y="2664"/>
            <a:chExt cx="576" cy="367"/>
          </a:xfrm>
        </p:grpSpPr>
        <p:sp>
          <p:nvSpPr>
            <p:cNvPr id="151560" name="Rectangle 8"/>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1" name="Text Box 9"/>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64" name="Text Box 12"/>
          <p:cNvSpPr txBox="1">
            <a:spLocks noChangeArrowheads="1"/>
          </p:cNvSpPr>
          <p:nvPr/>
        </p:nvSpPr>
        <p:spPr bwMode="auto">
          <a:xfrm>
            <a:off x="860971" y="4493420"/>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65" name="Line 13"/>
          <p:cNvSpPr>
            <a:spLocks noChangeShapeType="1"/>
          </p:cNvSpPr>
          <p:nvPr/>
        </p:nvSpPr>
        <p:spPr bwMode="auto">
          <a:xfrm>
            <a:off x="1232411" y="2290763"/>
            <a:ext cx="0" cy="395288"/>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6" name="Line 14"/>
          <p:cNvSpPr>
            <a:spLocks noChangeShapeType="1"/>
          </p:cNvSpPr>
          <p:nvPr/>
        </p:nvSpPr>
        <p:spPr bwMode="auto">
          <a:xfrm>
            <a:off x="123241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7" name="Line 15"/>
          <p:cNvSpPr>
            <a:spLocks noChangeShapeType="1"/>
          </p:cNvSpPr>
          <p:nvPr/>
        </p:nvSpPr>
        <p:spPr bwMode="auto">
          <a:xfrm>
            <a:off x="123241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8" name="Rectangle 16"/>
          <p:cNvSpPr>
            <a:spLocks noChangeArrowheads="1"/>
          </p:cNvSpPr>
          <p:nvPr/>
        </p:nvSpPr>
        <p:spPr bwMode="auto">
          <a:xfrm>
            <a:off x="775211" y="1637111"/>
            <a:ext cx="977504"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69" name="Rectangle 17"/>
          <p:cNvSpPr>
            <a:spLocks noChangeArrowheads="1"/>
          </p:cNvSpPr>
          <p:nvPr/>
        </p:nvSpPr>
        <p:spPr bwMode="auto">
          <a:xfrm>
            <a:off x="6352276" y="1853805"/>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0" name="Rectangle 18"/>
          <p:cNvSpPr>
            <a:spLocks noChangeArrowheads="1"/>
          </p:cNvSpPr>
          <p:nvPr/>
        </p:nvSpPr>
        <p:spPr bwMode="auto">
          <a:xfrm>
            <a:off x="6352276" y="2682480"/>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1" name="Rectangle 19"/>
          <p:cNvSpPr>
            <a:spLocks noChangeArrowheads="1"/>
          </p:cNvSpPr>
          <p:nvPr/>
        </p:nvSpPr>
        <p:spPr bwMode="auto">
          <a:xfrm>
            <a:off x="6353466" y="3582592"/>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2" name="Rectangle 20"/>
          <p:cNvSpPr>
            <a:spLocks noChangeArrowheads="1"/>
          </p:cNvSpPr>
          <p:nvPr/>
        </p:nvSpPr>
        <p:spPr bwMode="auto">
          <a:xfrm>
            <a:off x="6353466" y="4483895"/>
            <a:ext cx="685800" cy="436959"/>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3" name="Text Box 21"/>
          <p:cNvSpPr txBox="1">
            <a:spLocks noChangeArrowheads="1"/>
          </p:cNvSpPr>
          <p:nvPr/>
        </p:nvSpPr>
        <p:spPr bwMode="auto">
          <a:xfrm>
            <a:off x="6429666" y="1934767"/>
            <a:ext cx="6174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HTTP</a:t>
            </a:r>
          </a:p>
        </p:txBody>
      </p:sp>
      <p:sp>
        <p:nvSpPr>
          <p:cNvPr id="151574" name="Text Box 22"/>
          <p:cNvSpPr txBox="1">
            <a:spLocks noChangeArrowheads="1"/>
          </p:cNvSpPr>
          <p:nvPr/>
        </p:nvSpPr>
        <p:spPr bwMode="auto">
          <a:xfrm>
            <a:off x="6278457" y="2756298"/>
            <a:ext cx="938077"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TCP/UDP</a:t>
            </a:r>
          </a:p>
        </p:txBody>
      </p:sp>
      <p:sp>
        <p:nvSpPr>
          <p:cNvPr id="151575" name="Text Box 23"/>
          <p:cNvSpPr txBox="1">
            <a:spLocks noChangeArrowheads="1"/>
          </p:cNvSpPr>
          <p:nvPr/>
        </p:nvSpPr>
        <p:spPr bwMode="auto">
          <a:xfrm>
            <a:off x="6564207" y="3659982"/>
            <a:ext cx="338554" cy="30008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sp>
        <p:nvSpPr>
          <p:cNvPr id="151576" name="Text Box 24"/>
          <p:cNvSpPr txBox="1">
            <a:spLocks noChangeArrowheads="1"/>
          </p:cNvSpPr>
          <p:nvPr/>
        </p:nvSpPr>
        <p:spPr bwMode="auto">
          <a:xfrm>
            <a:off x="6314209" y="4493420"/>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wireless</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77" name="Line 25"/>
          <p:cNvSpPr>
            <a:spLocks noChangeShapeType="1"/>
          </p:cNvSpPr>
          <p:nvPr/>
        </p:nvSpPr>
        <p:spPr bwMode="auto">
          <a:xfrm>
            <a:off x="6685651" y="2319338"/>
            <a:ext cx="0" cy="366713"/>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8" name="Line 26"/>
          <p:cNvSpPr>
            <a:spLocks noChangeShapeType="1"/>
          </p:cNvSpPr>
          <p:nvPr/>
        </p:nvSpPr>
        <p:spPr bwMode="auto">
          <a:xfrm>
            <a:off x="6685651" y="3124201"/>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79" name="Line 27"/>
          <p:cNvSpPr>
            <a:spLocks noChangeShapeType="1"/>
          </p:cNvSpPr>
          <p:nvPr/>
        </p:nvSpPr>
        <p:spPr bwMode="auto">
          <a:xfrm>
            <a:off x="6685651" y="4018360"/>
            <a:ext cx="0"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0" name="Rectangle 28"/>
          <p:cNvSpPr>
            <a:spLocks noChangeArrowheads="1"/>
          </p:cNvSpPr>
          <p:nvPr/>
        </p:nvSpPr>
        <p:spPr bwMode="auto">
          <a:xfrm>
            <a:off x="6228452" y="1637111"/>
            <a:ext cx="977503" cy="3636169"/>
          </a:xfrm>
          <a:prstGeom prst="rect">
            <a:avLst/>
          </a:prstGeom>
          <a:noFill/>
          <a:ln w="9525">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1" name="Line 29"/>
          <p:cNvSpPr>
            <a:spLocks noChangeShapeType="1"/>
          </p:cNvSpPr>
          <p:nvPr/>
        </p:nvSpPr>
        <p:spPr bwMode="auto">
          <a:xfrm>
            <a:off x="1232411" y="4920855"/>
            <a:ext cx="0" cy="279797"/>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2" name="Line 30"/>
          <p:cNvSpPr>
            <a:spLocks noChangeShapeType="1"/>
          </p:cNvSpPr>
          <p:nvPr/>
        </p:nvSpPr>
        <p:spPr bwMode="auto">
          <a:xfrm>
            <a:off x="1160861" y="5200651"/>
            <a:ext cx="1745456"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51583" name="Group 31"/>
          <p:cNvGrpSpPr>
            <a:grpSpLocks/>
          </p:cNvGrpSpPr>
          <p:nvPr/>
        </p:nvGrpSpPr>
        <p:grpSpPr bwMode="auto">
          <a:xfrm>
            <a:off x="2739629" y="3604023"/>
            <a:ext cx="685800" cy="436960"/>
            <a:chOff x="323" y="2664"/>
            <a:chExt cx="576" cy="367"/>
          </a:xfrm>
        </p:grpSpPr>
        <p:sp>
          <p:nvSpPr>
            <p:cNvPr id="151584" name="Rectangle 32"/>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5" name="Text Box 33"/>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grpSp>
        <p:nvGrpSpPr>
          <p:cNvPr id="151586" name="Group 34"/>
          <p:cNvGrpSpPr>
            <a:grpSpLocks/>
          </p:cNvGrpSpPr>
          <p:nvPr/>
        </p:nvGrpSpPr>
        <p:grpSpPr bwMode="auto">
          <a:xfrm>
            <a:off x="4723210" y="3604023"/>
            <a:ext cx="685800" cy="436960"/>
            <a:chOff x="323" y="2664"/>
            <a:chExt cx="576" cy="367"/>
          </a:xfrm>
        </p:grpSpPr>
        <p:sp>
          <p:nvSpPr>
            <p:cNvPr id="151587" name="Rectangle 35"/>
            <p:cNvSpPr>
              <a:spLocks noChangeArrowheads="1"/>
            </p:cNvSpPr>
            <p:nvPr/>
          </p:nvSpPr>
          <p:spPr bwMode="auto">
            <a:xfrm>
              <a:off x="323" y="2664"/>
              <a:ext cx="576" cy="367"/>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88" name="Text Box 36"/>
            <p:cNvSpPr txBox="1">
              <a:spLocks noChangeArrowheads="1"/>
            </p:cNvSpPr>
            <p:nvPr/>
          </p:nvSpPr>
          <p:spPr bwMode="auto">
            <a:xfrm>
              <a:off x="500" y="2729"/>
              <a:ext cx="287" cy="252"/>
            </a:xfrm>
            <a:prstGeom prst="rect">
              <a:avLst/>
            </a:prstGeom>
            <a:noFill/>
            <a:ln w="9525">
              <a:noFill/>
              <a:miter lim="800000"/>
              <a:headEnd/>
              <a:tailEnd/>
            </a:ln>
            <a:effectLst/>
          </p:spPr>
          <p:txBody>
            <a:bodyPr wrap="none">
              <a:prstTxWarp prst="textNoShape">
                <a:avLst/>
              </a:prstTxWarp>
              <a:spAutoFit/>
            </a:bodyPr>
            <a:lstStyle/>
            <a:p>
              <a:r>
                <a:rPr lang="en-US" sz="1350">
                  <a:latin typeface="Helvetica Neue" panose="02000503000000020004" pitchFamily="2" charset="0"/>
                  <a:ea typeface="Helvetica Neue" panose="02000503000000020004" pitchFamily="2" charset="0"/>
                  <a:cs typeface="Helvetica Neue" panose="02000503000000020004" pitchFamily="2" charset="0"/>
                </a:rPr>
                <a:t>IP</a:t>
              </a:r>
            </a:p>
          </p:txBody>
        </p:sp>
      </p:grpSp>
      <p:sp>
        <p:nvSpPr>
          <p:cNvPr id="151591" name="Text Box 39"/>
          <p:cNvSpPr txBox="1">
            <a:spLocks noChangeArrowheads="1"/>
          </p:cNvSpPr>
          <p:nvPr/>
        </p:nvSpPr>
        <p:spPr bwMode="auto">
          <a:xfrm>
            <a:off x="2222932"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4" name="Text Box 42"/>
          <p:cNvSpPr txBox="1">
            <a:spLocks noChangeArrowheads="1"/>
          </p:cNvSpPr>
          <p:nvPr/>
        </p:nvSpPr>
        <p:spPr bwMode="auto">
          <a:xfrm>
            <a:off x="5163775" y="4504136"/>
            <a:ext cx="780984" cy="424732"/>
          </a:xfrm>
          <a:prstGeom prst="rect">
            <a:avLst/>
          </a:prstGeom>
          <a:noFill/>
          <a:ln w="9525">
            <a:solidFill>
              <a:srgbClr val="008000"/>
            </a:solidFill>
            <a:miter lim="800000"/>
            <a:headEnd/>
            <a:tailEnd/>
          </a:ln>
          <a:effectLst/>
        </p:spPr>
        <p:txBody>
          <a:bodyPr wrap="none">
            <a:prstTxWarp prst="textNoShape">
              <a:avLst/>
            </a:prstTxWarp>
            <a:spAutoFit/>
          </a:bodyPr>
          <a:lstStyle/>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Ethernet</a:t>
            </a:r>
          </a:p>
          <a:p>
            <a:pPr algn="ctr">
              <a:lnSpc>
                <a:spcPct val="90000"/>
              </a:lnSpc>
            </a:pPr>
            <a:r>
              <a:rPr lang="en-US" sz="120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595" name="Line 43"/>
          <p:cNvSpPr>
            <a:spLocks noChangeShapeType="1"/>
          </p:cNvSpPr>
          <p:nvPr/>
        </p:nvSpPr>
        <p:spPr bwMode="auto">
          <a:xfrm flipH="1">
            <a:off x="2613424" y="4942285"/>
            <a:ext cx="1190" cy="24765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6" name="Line 44"/>
          <p:cNvSpPr>
            <a:spLocks noChangeShapeType="1"/>
          </p:cNvSpPr>
          <p:nvPr/>
        </p:nvSpPr>
        <p:spPr bwMode="auto">
          <a:xfrm flipH="1">
            <a:off x="2593181" y="4029076"/>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7" name="Line 45"/>
          <p:cNvSpPr>
            <a:spLocks noChangeShapeType="1"/>
          </p:cNvSpPr>
          <p:nvPr/>
        </p:nvSpPr>
        <p:spPr bwMode="auto">
          <a:xfrm>
            <a:off x="3195637" y="4039791"/>
            <a:ext cx="406004"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8" name="Rectangle 46"/>
          <p:cNvSpPr>
            <a:spLocks noChangeArrowheads="1"/>
          </p:cNvSpPr>
          <p:nvPr/>
        </p:nvSpPr>
        <p:spPr bwMode="auto">
          <a:xfrm>
            <a:off x="3259931" y="4494611"/>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599" name="Text Box 47"/>
          <p:cNvSpPr txBox="1">
            <a:spLocks noChangeArrowheads="1"/>
          </p:cNvSpPr>
          <p:nvPr/>
        </p:nvSpPr>
        <p:spPr bwMode="auto">
          <a:xfrm>
            <a:off x="3220675" y="4504136"/>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fiber</a:t>
            </a:r>
          </a:p>
          <a:p>
            <a:pPr algn="ctr">
              <a:lnSpc>
                <a:spcPct val="90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0" name="Rectangle 48"/>
          <p:cNvSpPr>
            <a:spLocks noChangeArrowheads="1"/>
          </p:cNvSpPr>
          <p:nvPr/>
        </p:nvSpPr>
        <p:spPr bwMode="auto">
          <a:xfrm>
            <a:off x="4216004" y="4504136"/>
            <a:ext cx="685800" cy="43696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1" name="Text Box 49"/>
          <p:cNvSpPr txBox="1">
            <a:spLocks noChangeArrowheads="1"/>
          </p:cNvSpPr>
          <p:nvPr/>
        </p:nvSpPr>
        <p:spPr bwMode="auto">
          <a:xfrm>
            <a:off x="4176746" y="4513661"/>
            <a:ext cx="780984" cy="424732"/>
          </a:xfrm>
          <a:prstGeom prst="rect">
            <a:avLst/>
          </a:prstGeom>
          <a:noFill/>
          <a:ln w="9525">
            <a:noFill/>
            <a:miter lim="800000"/>
            <a:headEnd/>
            <a:tailEnd/>
          </a:ln>
          <a:effectLst/>
        </p:spPr>
        <p:txBody>
          <a:bodyPr wrap="none">
            <a:prstTxWarp prst="textNoShape">
              <a:avLst/>
            </a:prstTxWarp>
            <a:spAutoFit/>
          </a:bodyPr>
          <a:lstStyle/>
          <a:p>
            <a:pPr algn="ctr">
              <a:lnSpc>
                <a:spcPct val="90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fiber</a:t>
            </a:r>
          </a:p>
          <a:p>
            <a:pPr algn="ctr">
              <a:lnSpc>
                <a:spcPct val="90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interface</a:t>
            </a:r>
          </a:p>
        </p:txBody>
      </p:sp>
      <p:sp>
        <p:nvSpPr>
          <p:cNvPr id="151602" name="Line 50"/>
          <p:cNvSpPr>
            <a:spLocks noChangeShapeType="1"/>
          </p:cNvSpPr>
          <p:nvPr/>
        </p:nvSpPr>
        <p:spPr bwMode="auto">
          <a:xfrm flipH="1">
            <a:off x="5555456" y="4931570"/>
            <a:ext cx="0" cy="485775"/>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3" name="Line 51"/>
          <p:cNvSpPr>
            <a:spLocks noChangeShapeType="1"/>
          </p:cNvSpPr>
          <p:nvPr/>
        </p:nvSpPr>
        <p:spPr bwMode="auto">
          <a:xfrm flipH="1">
            <a:off x="5357812" y="5432822"/>
            <a:ext cx="757238" cy="0"/>
          </a:xfrm>
          <a:prstGeom prst="line">
            <a:avLst/>
          </a:prstGeom>
          <a:noFill/>
          <a:ln w="28575">
            <a:solidFill>
              <a:srgbClr val="008000"/>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4" name="Line 52"/>
          <p:cNvSpPr>
            <a:spLocks noChangeShapeType="1"/>
          </p:cNvSpPr>
          <p:nvPr/>
        </p:nvSpPr>
        <p:spPr bwMode="auto">
          <a:xfrm>
            <a:off x="6704702" y="4933951"/>
            <a:ext cx="1190" cy="247650"/>
          </a:xfrm>
          <a:prstGeom prst="line">
            <a:avLst/>
          </a:prstGeom>
          <a:noFill/>
          <a:ln w="9525">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5" name="Line 53"/>
          <p:cNvSpPr>
            <a:spLocks noChangeShapeType="1"/>
          </p:cNvSpPr>
          <p:nvPr/>
        </p:nvSpPr>
        <p:spPr bwMode="auto">
          <a:xfrm flipH="1">
            <a:off x="4525567" y="4049316"/>
            <a:ext cx="406003" cy="46672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6" name="Line 54"/>
          <p:cNvSpPr>
            <a:spLocks noChangeShapeType="1"/>
          </p:cNvSpPr>
          <p:nvPr/>
        </p:nvSpPr>
        <p:spPr bwMode="auto">
          <a:xfrm>
            <a:off x="5138737" y="4049317"/>
            <a:ext cx="395288" cy="446485"/>
          </a:xfrm>
          <a:prstGeom prst="line">
            <a:avLst/>
          </a:prstGeom>
          <a:noFill/>
          <a:ln w="9525">
            <a:solidFill>
              <a:schemeClr val="tx1"/>
            </a:solidFill>
            <a:round/>
            <a:headEnd type="triangle" w="med" len="med"/>
            <a:tailEnd type="triangle"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7" name="Rectangle 55"/>
          <p:cNvSpPr>
            <a:spLocks noChangeArrowheads="1"/>
          </p:cNvSpPr>
          <p:nvPr/>
        </p:nvSpPr>
        <p:spPr bwMode="auto">
          <a:xfrm>
            <a:off x="2157412"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8" name="Rectangle 56"/>
          <p:cNvSpPr>
            <a:spLocks noChangeArrowheads="1"/>
          </p:cNvSpPr>
          <p:nvPr/>
        </p:nvSpPr>
        <p:spPr bwMode="auto">
          <a:xfrm>
            <a:off x="4131469" y="3444480"/>
            <a:ext cx="1891904" cy="1621631"/>
          </a:xfrm>
          <a:prstGeom prst="rect">
            <a:avLst/>
          </a:prstGeom>
          <a:noFill/>
          <a:ln w="25400">
            <a:solidFill>
              <a:srgbClr val="FF0000"/>
            </a:solidFill>
            <a:prstDash val="sysDot"/>
            <a:miter lim="800000"/>
            <a:headEnd/>
            <a:tailEnd/>
          </a:ln>
          <a:effectLst/>
        </p:spPr>
        <p:txBody>
          <a:bodyPr wrap="none" anchor="ct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09" name="Line 57"/>
          <p:cNvSpPr>
            <a:spLocks noChangeShapeType="1"/>
          </p:cNvSpPr>
          <p:nvPr/>
        </p:nvSpPr>
        <p:spPr bwMode="auto">
          <a:xfrm flipH="1">
            <a:off x="3593306" y="4942285"/>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0" name="Line 58"/>
          <p:cNvSpPr>
            <a:spLocks noChangeShapeType="1"/>
          </p:cNvSpPr>
          <p:nvPr/>
        </p:nvSpPr>
        <p:spPr bwMode="auto">
          <a:xfrm flipH="1">
            <a:off x="4545806" y="4951810"/>
            <a:ext cx="1191" cy="247650"/>
          </a:xfrm>
          <a:prstGeom prst="line">
            <a:avLst/>
          </a:prstGeom>
          <a:noFill/>
          <a:ln w="38100">
            <a:solidFill>
              <a:schemeClr val="tx1"/>
            </a:solidFill>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1" name="Line 59"/>
          <p:cNvSpPr>
            <a:spLocks noChangeShapeType="1"/>
          </p:cNvSpPr>
          <p:nvPr/>
        </p:nvSpPr>
        <p:spPr bwMode="auto">
          <a:xfrm>
            <a:off x="3549253" y="5200651"/>
            <a:ext cx="1013222" cy="0"/>
          </a:xfrm>
          <a:prstGeom prst="line">
            <a:avLst/>
          </a:prstGeom>
          <a:noFill/>
          <a:ln w="38100">
            <a:solidFill>
              <a:schemeClr val="tx1"/>
            </a:solidFill>
            <a:prstDash val="lgDash"/>
            <a:round/>
            <a:headEnd/>
            <a:tailEn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2" name="Text Box 60"/>
          <p:cNvSpPr txBox="1">
            <a:spLocks noChangeArrowheads="1"/>
          </p:cNvSpPr>
          <p:nvPr/>
        </p:nvSpPr>
        <p:spPr bwMode="auto">
          <a:xfrm>
            <a:off x="1002621" y="1563292"/>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3" name="Text Box 61"/>
          <p:cNvSpPr txBox="1">
            <a:spLocks noChangeArrowheads="1"/>
          </p:cNvSpPr>
          <p:nvPr/>
        </p:nvSpPr>
        <p:spPr bwMode="auto">
          <a:xfrm>
            <a:off x="6455859" y="1552576"/>
            <a:ext cx="521297"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151614" name="Text Box 62"/>
          <p:cNvSpPr txBox="1">
            <a:spLocks noChangeArrowheads="1"/>
          </p:cNvSpPr>
          <p:nvPr/>
        </p:nvSpPr>
        <p:spPr bwMode="auto">
          <a:xfrm>
            <a:off x="2784873" y="3142060"/>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5" name="Text Box 63"/>
          <p:cNvSpPr txBox="1">
            <a:spLocks noChangeArrowheads="1"/>
          </p:cNvSpPr>
          <p:nvPr/>
        </p:nvSpPr>
        <p:spPr bwMode="auto">
          <a:xfrm>
            <a:off x="4757739" y="3152776"/>
            <a:ext cx="639983" cy="300082"/>
          </a:xfrm>
          <a:prstGeom prst="rect">
            <a:avLst/>
          </a:prstGeom>
          <a:noFill/>
          <a:ln w="9525">
            <a:noFill/>
            <a:miter lim="800000"/>
            <a:headEnd/>
            <a:tailEnd/>
          </a:ln>
          <a:effectLst/>
        </p:spPr>
        <p:txBody>
          <a:bodyPr wrap="none">
            <a:prstTxWarp prst="textNoShape">
              <a:avLst/>
            </a:prstTxWarp>
            <a:spAutoFit/>
          </a:bodyPr>
          <a:lstStyle/>
          <a:p>
            <a:r>
              <a:rPr lang="en-US" sz="135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router</a:t>
            </a:r>
          </a:p>
        </p:txBody>
      </p:sp>
      <p:sp>
        <p:nvSpPr>
          <p:cNvPr id="151616" name="Line 64"/>
          <p:cNvSpPr>
            <a:spLocks noChangeShapeType="1"/>
          </p:cNvSpPr>
          <p:nvPr/>
        </p:nvSpPr>
        <p:spPr bwMode="auto">
          <a:xfrm>
            <a:off x="1586204" y="2082404"/>
            <a:ext cx="4707441"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7" name="Line 65"/>
          <p:cNvSpPr>
            <a:spLocks noChangeShapeType="1"/>
          </p:cNvSpPr>
          <p:nvPr/>
        </p:nvSpPr>
        <p:spPr bwMode="auto">
          <a:xfrm>
            <a:off x="1698170" y="2903935"/>
            <a:ext cx="461690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18" name="Text Box 66"/>
          <p:cNvSpPr txBox="1">
            <a:spLocks noChangeArrowheads="1"/>
          </p:cNvSpPr>
          <p:nvPr/>
        </p:nvSpPr>
        <p:spPr bwMode="auto">
          <a:xfrm>
            <a:off x="3227973" y="1818210"/>
            <a:ext cx="1952779"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HTTP message exchange</a:t>
            </a:r>
          </a:p>
        </p:txBody>
      </p:sp>
      <p:sp>
        <p:nvSpPr>
          <p:cNvPr id="151619" name="Text Box 67"/>
          <p:cNvSpPr txBox="1">
            <a:spLocks noChangeArrowheads="1"/>
          </p:cNvSpPr>
          <p:nvPr/>
        </p:nvSpPr>
        <p:spPr bwMode="auto">
          <a:xfrm>
            <a:off x="3313823" y="2638426"/>
            <a:ext cx="1696298"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TCP segment delivery</a:t>
            </a:r>
          </a:p>
        </p:txBody>
      </p:sp>
      <p:sp>
        <p:nvSpPr>
          <p:cNvPr id="151620" name="Line 68"/>
          <p:cNvSpPr>
            <a:spLocks noChangeShapeType="1"/>
          </p:cNvSpPr>
          <p:nvPr/>
        </p:nvSpPr>
        <p:spPr bwMode="auto">
          <a:xfrm flipV="1">
            <a:off x="1586204" y="3807620"/>
            <a:ext cx="1154615"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1" name="Line 69"/>
          <p:cNvSpPr>
            <a:spLocks noChangeShapeType="1"/>
          </p:cNvSpPr>
          <p:nvPr/>
        </p:nvSpPr>
        <p:spPr bwMode="auto">
          <a:xfrm flipV="1">
            <a:off x="3437335" y="3818335"/>
            <a:ext cx="1308497"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2" name="Line 70"/>
          <p:cNvSpPr>
            <a:spLocks noChangeShapeType="1"/>
          </p:cNvSpPr>
          <p:nvPr/>
        </p:nvSpPr>
        <p:spPr bwMode="auto">
          <a:xfrm flipV="1">
            <a:off x="5400675" y="3807620"/>
            <a:ext cx="882254" cy="0"/>
          </a:xfrm>
          <a:prstGeom prst="line">
            <a:avLst/>
          </a:prstGeom>
          <a:noFill/>
          <a:ln w="9525">
            <a:solidFill>
              <a:schemeClr val="tx1"/>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23" name="Text Box 71"/>
          <p:cNvSpPr txBox="1">
            <a:spLocks noChangeArrowheads="1"/>
          </p:cNvSpPr>
          <p:nvPr/>
        </p:nvSpPr>
        <p:spPr bwMode="auto">
          <a:xfrm>
            <a:off x="1881188" y="3562351"/>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4" name="Text Box 72"/>
          <p:cNvSpPr txBox="1">
            <a:spLocks noChangeArrowheads="1"/>
          </p:cNvSpPr>
          <p:nvPr/>
        </p:nvSpPr>
        <p:spPr bwMode="auto">
          <a:xfrm>
            <a:off x="5497117" y="3583783"/>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5" name="Text Box 73"/>
          <p:cNvSpPr txBox="1">
            <a:spLocks noChangeArrowheads="1"/>
          </p:cNvSpPr>
          <p:nvPr/>
        </p:nvSpPr>
        <p:spPr bwMode="auto">
          <a:xfrm>
            <a:off x="3699273" y="3573067"/>
            <a:ext cx="837089" cy="276999"/>
          </a:xfrm>
          <a:prstGeom prst="rect">
            <a:avLst/>
          </a:prstGeom>
          <a:noFill/>
          <a:ln w="9525">
            <a:noFill/>
            <a:miter lim="800000"/>
            <a:headEnd/>
            <a:tailEnd/>
          </a:ln>
          <a:effectLst/>
        </p:spPr>
        <p:txBody>
          <a:bodyPr wrap="none">
            <a:prstTxWarp prst="textNoShape">
              <a:avLst/>
            </a:prstTxWarp>
            <a:spAutoFit/>
          </a:bodyPr>
          <a:lstStyle/>
          <a:p>
            <a:r>
              <a:rPr lang="en-US" sz="1200">
                <a:solidFill>
                  <a:srgbClr val="FF9900"/>
                </a:solidFill>
                <a:latin typeface="Helvetica Neue" panose="02000503000000020004" pitchFamily="2" charset="0"/>
                <a:ea typeface="Helvetica Neue" panose="02000503000000020004" pitchFamily="2" charset="0"/>
                <a:cs typeface="Helvetica Neue" panose="02000503000000020004" pitchFamily="2" charset="0"/>
              </a:rPr>
              <a:t>IP packet</a:t>
            </a:r>
          </a:p>
        </p:txBody>
      </p:sp>
      <p:sp>
        <p:nvSpPr>
          <p:cNvPr id="151626" name="Text Box 74"/>
          <p:cNvSpPr txBox="1">
            <a:spLocks noChangeArrowheads="1"/>
          </p:cNvSpPr>
          <p:nvPr/>
        </p:nvSpPr>
        <p:spPr bwMode="auto">
          <a:xfrm>
            <a:off x="1380912" y="5353514"/>
            <a:ext cx="1203727" cy="276999"/>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8080"/>
                </a:solidFill>
                <a:latin typeface="Helvetica Neue" panose="02000503000000020004" pitchFamily="2" charset="0"/>
                <a:ea typeface="Helvetica Neue" panose="02000503000000020004" pitchFamily="2" charset="0"/>
                <a:cs typeface="Helvetica Neue" panose="02000503000000020004" pitchFamily="2" charset="0"/>
              </a:rPr>
              <a:t>Ethernet frame</a:t>
            </a:r>
          </a:p>
        </p:txBody>
      </p:sp>
      <p:sp>
        <p:nvSpPr>
          <p:cNvPr id="151628" name="Text Box 76"/>
          <p:cNvSpPr txBox="1">
            <a:spLocks noChangeArrowheads="1"/>
          </p:cNvSpPr>
          <p:nvPr/>
        </p:nvSpPr>
        <p:spPr bwMode="auto">
          <a:xfrm>
            <a:off x="5506642" y="5435204"/>
            <a:ext cx="1244251" cy="253916"/>
          </a:xfrm>
          <a:prstGeom prst="rect">
            <a:avLst/>
          </a:prstGeom>
          <a:noFill/>
          <a:ln w="9525">
            <a:noFill/>
            <a:miter lim="800000"/>
            <a:headEnd/>
            <a:tailEnd/>
          </a:ln>
          <a:effectLst/>
        </p:spPr>
        <p:txBody>
          <a:bodyPr wrap="none">
            <a:prstTxWarp prst="textNoShape">
              <a:avLst/>
            </a:prstTxWarp>
            <a:spAutoFit/>
          </a:bodyPr>
          <a:lstStyle/>
          <a:p>
            <a:pPr eaLnBrk="1" hangingPunct="1"/>
            <a:r>
              <a:rPr lang="en-US" sz="1050">
                <a:latin typeface="Helvetica Neue" panose="02000503000000020004" pitchFamily="2" charset="0"/>
                <a:ea typeface="Helvetica Neue" panose="02000503000000020004" pitchFamily="2" charset="0"/>
                <a:cs typeface="Helvetica Neue" panose="02000503000000020004" pitchFamily="2" charset="0"/>
              </a:rPr>
              <a:t>Access point (AP)</a:t>
            </a:r>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1630" name="Picture 78" descr="31u_bnrz[1]"/>
          <p:cNvPicPr>
            <a:picLocks noChangeAspect="1" noChangeArrowheads="1"/>
          </p:cNvPicPr>
          <p:nvPr/>
        </p:nvPicPr>
        <p:blipFill>
          <a:blip r:embed="rId3"/>
          <a:srcRect/>
          <a:stretch>
            <a:fillRect/>
          </a:stretch>
        </p:blipFill>
        <p:spPr bwMode="auto">
          <a:xfrm rot="16200000">
            <a:off x="6037661" y="5322096"/>
            <a:ext cx="205978" cy="134540"/>
          </a:xfrm>
          <a:prstGeom prst="rect">
            <a:avLst/>
          </a:prstGeom>
          <a:noFill/>
        </p:spPr>
      </p:pic>
      <p:grpSp>
        <p:nvGrpSpPr>
          <p:cNvPr id="151648" name="Group 96"/>
          <p:cNvGrpSpPr>
            <a:grpSpLocks/>
          </p:cNvGrpSpPr>
          <p:nvPr/>
        </p:nvGrpSpPr>
        <p:grpSpPr bwMode="auto">
          <a:xfrm>
            <a:off x="5863828" y="5060158"/>
            <a:ext cx="452438" cy="234553"/>
            <a:chOff x="4317" y="3771"/>
            <a:chExt cx="380" cy="197"/>
          </a:xfrm>
        </p:grpSpPr>
        <p:sp>
          <p:nvSpPr>
            <p:cNvPr id="151632" name="Freeform 80"/>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3" name="Freeform 81"/>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4" name="Freeform 82"/>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5" name="Freeform 83"/>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6" name="Freeform 84"/>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7" name="Freeform 85"/>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8" name="Freeform 86"/>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39" name="Freeform 87"/>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0" name="Freeform 88"/>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1" name="Freeform 89"/>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2" name="Freeform 90"/>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3" name="Freeform 91"/>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4" name="Freeform 92"/>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5" name="Freeform 93"/>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6" name="Freeform 94"/>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47" name="Freeform 95"/>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51649" name="Group 97"/>
          <p:cNvGrpSpPr>
            <a:grpSpLocks/>
          </p:cNvGrpSpPr>
          <p:nvPr/>
        </p:nvGrpSpPr>
        <p:grpSpPr bwMode="auto">
          <a:xfrm rot="10800000">
            <a:off x="6523725" y="5174458"/>
            <a:ext cx="452438" cy="234553"/>
            <a:chOff x="4317" y="3771"/>
            <a:chExt cx="380" cy="197"/>
          </a:xfrm>
        </p:grpSpPr>
        <p:sp>
          <p:nvSpPr>
            <p:cNvPr id="151650" name="Freeform 98"/>
            <p:cNvSpPr>
              <a:spLocks/>
            </p:cNvSpPr>
            <p:nvPr/>
          </p:nvSpPr>
          <p:spPr bwMode="auto">
            <a:xfrm>
              <a:off x="4418" y="3798"/>
              <a:ext cx="69" cy="83"/>
            </a:xfrm>
            <a:custGeom>
              <a:avLst/>
              <a:gdLst/>
              <a:ahLst/>
              <a:cxnLst>
                <a:cxn ang="0">
                  <a:pos x="87" y="26"/>
                </a:cxn>
                <a:cxn ang="0">
                  <a:pos x="68" y="34"/>
                </a:cxn>
                <a:cxn ang="0">
                  <a:pos x="52" y="44"/>
                </a:cxn>
                <a:cxn ang="0">
                  <a:pos x="38" y="55"/>
                </a:cxn>
                <a:cxn ang="0">
                  <a:pos x="25" y="67"/>
                </a:cxn>
                <a:cxn ang="0">
                  <a:pos x="14" y="80"/>
                </a:cxn>
                <a:cxn ang="0">
                  <a:pos x="7" y="94"/>
                </a:cxn>
                <a:cxn ang="0">
                  <a:pos x="3" y="109"/>
                </a:cxn>
                <a:cxn ang="0">
                  <a:pos x="0" y="124"/>
                </a:cxn>
                <a:cxn ang="0">
                  <a:pos x="3" y="145"/>
                </a:cxn>
                <a:cxn ang="0">
                  <a:pos x="14" y="163"/>
                </a:cxn>
                <a:cxn ang="0">
                  <a:pos x="32" y="178"/>
                </a:cxn>
                <a:cxn ang="0">
                  <a:pos x="55" y="189"/>
                </a:cxn>
                <a:cxn ang="0">
                  <a:pos x="81" y="198"/>
                </a:cxn>
                <a:cxn ang="0">
                  <a:pos x="109" y="202"/>
                </a:cxn>
                <a:cxn ang="0">
                  <a:pos x="138" y="203"/>
                </a:cxn>
                <a:cxn ang="0">
                  <a:pos x="165" y="200"/>
                </a:cxn>
                <a:cxn ang="0">
                  <a:pos x="171" y="200"/>
                </a:cxn>
                <a:cxn ang="0">
                  <a:pos x="177" y="198"/>
                </a:cxn>
                <a:cxn ang="0">
                  <a:pos x="181" y="195"/>
                </a:cxn>
                <a:cxn ang="0">
                  <a:pos x="183" y="191"/>
                </a:cxn>
                <a:cxn ang="0">
                  <a:pos x="180" y="186"/>
                </a:cxn>
                <a:cxn ang="0">
                  <a:pos x="174" y="182"/>
                </a:cxn>
                <a:cxn ang="0">
                  <a:pos x="167" y="178"/>
                </a:cxn>
                <a:cxn ang="0">
                  <a:pos x="160" y="176"/>
                </a:cxn>
                <a:cxn ang="0">
                  <a:pos x="145" y="173"/>
                </a:cxn>
                <a:cxn ang="0">
                  <a:pos x="131" y="171"/>
                </a:cxn>
                <a:cxn ang="0">
                  <a:pos x="116" y="169"/>
                </a:cxn>
                <a:cxn ang="0">
                  <a:pos x="103" y="167"/>
                </a:cxn>
                <a:cxn ang="0">
                  <a:pos x="90" y="164"/>
                </a:cxn>
                <a:cxn ang="0">
                  <a:pos x="77" y="160"/>
                </a:cxn>
                <a:cxn ang="0">
                  <a:pos x="65" y="154"/>
                </a:cxn>
                <a:cxn ang="0">
                  <a:pos x="54" y="146"/>
                </a:cxn>
                <a:cxn ang="0">
                  <a:pos x="49" y="112"/>
                </a:cxn>
                <a:cxn ang="0">
                  <a:pos x="61" y="84"/>
                </a:cxn>
                <a:cxn ang="0">
                  <a:pos x="84" y="62"/>
                </a:cxn>
                <a:cxn ang="0">
                  <a:pos x="116" y="44"/>
                </a:cxn>
                <a:cxn ang="0">
                  <a:pos x="151" y="30"/>
                </a:cxn>
                <a:cxn ang="0">
                  <a:pos x="187" y="19"/>
                </a:cxn>
                <a:cxn ang="0">
                  <a:pos x="220" y="11"/>
                </a:cxn>
                <a:cxn ang="0">
                  <a:pos x="247" y="4"/>
                </a:cxn>
                <a:cxn ang="0">
                  <a:pos x="231" y="1"/>
                </a:cxn>
                <a:cxn ang="0">
                  <a:pos x="213" y="0"/>
                </a:cxn>
                <a:cxn ang="0">
                  <a:pos x="193" y="2"/>
                </a:cxn>
                <a:cxn ang="0">
                  <a:pos x="171" y="4"/>
                </a:cxn>
                <a:cxn ang="0">
                  <a:pos x="149" y="9"/>
                </a:cxn>
                <a:cxn ang="0">
                  <a:pos x="128" y="14"/>
                </a:cxn>
                <a:cxn ang="0">
                  <a:pos x="106" y="20"/>
                </a:cxn>
                <a:cxn ang="0">
                  <a:pos x="87" y="26"/>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1" name="Freeform 99"/>
            <p:cNvSpPr>
              <a:spLocks/>
            </p:cNvSpPr>
            <p:nvPr/>
          </p:nvSpPr>
          <p:spPr bwMode="auto">
            <a:xfrm>
              <a:off x="4536" y="3797"/>
              <a:ext cx="43" cy="65"/>
            </a:xfrm>
            <a:custGeom>
              <a:avLst/>
              <a:gdLst/>
              <a:ahLst/>
              <a:cxnLst>
                <a:cxn ang="0">
                  <a:pos x="133" y="52"/>
                </a:cxn>
                <a:cxn ang="0">
                  <a:pos x="139" y="68"/>
                </a:cxn>
                <a:cxn ang="0">
                  <a:pos x="137" y="83"/>
                </a:cxn>
                <a:cxn ang="0">
                  <a:pos x="127" y="95"/>
                </a:cxn>
                <a:cxn ang="0">
                  <a:pos x="113" y="106"/>
                </a:cxn>
                <a:cxn ang="0">
                  <a:pos x="95" y="116"/>
                </a:cxn>
                <a:cxn ang="0">
                  <a:pos x="75" y="126"/>
                </a:cxn>
                <a:cxn ang="0">
                  <a:pos x="55" y="135"/>
                </a:cxn>
                <a:cxn ang="0">
                  <a:pos x="37" y="144"/>
                </a:cxn>
                <a:cxn ang="0">
                  <a:pos x="34" y="147"/>
                </a:cxn>
                <a:cxn ang="0">
                  <a:pos x="33" y="149"/>
                </a:cxn>
                <a:cxn ang="0">
                  <a:pos x="33" y="152"/>
                </a:cxn>
                <a:cxn ang="0">
                  <a:pos x="34" y="155"/>
                </a:cxn>
                <a:cxn ang="0">
                  <a:pos x="39" y="157"/>
                </a:cxn>
                <a:cxn ang="0">
                  <a:pos x="43" y="158"/>
                </a:cxn>
                <a:cxn ang="0">
                  <a:pos x="46" y="158"/>
                </a:cxn>
                <a:cxn ang="0">
                  <a:pos x="50" y="157"/>
                </a:cxn>
                <a:cxn ang="0">
                  <a:pos x="74" y="148"/>
                </a:cxn>
                <a:cxn ang="0">
                  <a:pos x="95" y="138"/>
                </a:cxn>
                <a:cxn ang="0">
                  <a:pos x="116" y="127"/>
                </a:cxn>
                <a:cxn ang="0">
                  <a:pos x="135" y="114"/>
                </a:cxn>
                <a:cxn ang="0">
                  <a:pos x="148" y="100"/>
                </a:cxn>
                <a:cxn ang="0">
                  <a:pos x="156" y="84"/>
                </a:cxn>
                <a:cxn ang="0">
                  <a:pos x="158" y="67"/>
                </a:cxn>
                <a:cxn ang="0">
                  <a:pos x="152" y="49"/>
                </a:cxn>
                <a:cxn ang="0">
                  <a:pos x="139" y="35"/>
                </a:cxn>
                <a:cxn ang="0">
                  <a:pos x="120" y="23"/>
                </a:cxn>
                <a:cxn ang="0">
                  <a:pos x="97" y="14"/>
                </a:cxn>
                <a:cxn ang="0">
                  <a:pos x="71" y="7"/>
                </a:cxn>
                <a:cxn ang="0">
                  <a:pos x="45" y="2"/>
                </a:cxn>
                <a:cxn ang="0">
                  <a:pos x="23" y="0"/>
                </a:cxn>
                <a:cxn ang="0">
                  <a:pos x="7" y="0"/>
                </a:cxn>
                <a:cxn ang="0">
                  <a:pos x="0" y="4"/>
                </a:cxn>
                <a:cxn ang="0">
                  <a:pos x="17" y="9"/>
                </a:cxn>
                <a:cxn ang="0">
                  <a:pos x="36" y="13"/>
                </a:cxn>
                <a:cxn ang="0">
                  <a:pos x="56" y="17"/>
                </a:cxn>
                <a:cxn ang="0">
                  <a:pos x="75" y="21"/>
                </a:cxn>
                <a:cxn ang="0">
                  <a:pos x="94" y="26"/>
                </a:cxn>
                <a:cxn ang="0">
                  <a:pos x="110" y="33"/>
                </a:cxn>
                <a:cxn ang="0">
                  <a:pos x="123" y="41"/>
                </a:cxn>
                <a:cxn ang="0">
                  <a:pos x="133" y="52"/>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2" name="Freeform 100"/>
            <p:cNvSpPr>
              <a:spLocks/>
            </p:cNvSpPr>
            <p:nvPr/>
          </p:nvSpPr>
          <p:spPr bwMode="auto">
            <a:xfrm>
              <a:off x="4375" y="3782"/>
              <a:ext cx="112" cy="135"/>
            </a:xfrm>
            <a:custGeom>
              <a:avLst/>
              <a:gdLst/>
              <a:ahLst/>
              <a:cxnLst>
                <a:cxn ang="0">
                  <a:pos x="124" y="62"/>
                </a:cxn>
                <a:cxn ang="0">
                  <a:pos x="66" y="101"/>
                </a:cxn>
                <a:cxn ang="0">
                  <a:pos x="21" y="146"/>
                </a:cxn>
                <a:cxn ang="0">
                  <a:pos x="0" y="199"/>
                </a:cxn>
                <a:cxn ang="0">
                  <a:pos x="4" y="234"/>
                </a:cxn>
                <a:cxn ang="0">
                  <a:pos x="11" y="248"/>
                </a:cxn>
                <a:cxn ang="0">
                  <a:pos x="24" y="261"/>
                </a:cxn>
                <a:cxn ang="0">
                  <a:pos x="40" y="272"/>
                </a:cxn>
                <a:cxn ang="0">
                  <a:pos x="69" y="284"/>
                </a:cxn>
                <a:cxn ang="0">
                  <a:pos x="107" y="297"/>
                </a:cxn>
                <a:cxn ang="0">
                  <a:pos x="148" y="307"/>
                </a:cxn>
                <a:cxn ang="0">
                  <a:pos x="188" y="315"/>
                </a:cxn>
                <a:cxn ang="0">
                  <a:pos x="230" y="321"/>
                </a:cxn>
                <a:cxn ang="0">
                  <a:pos x="272" y="325"/>
                </a:cxn>
                <a:cxn ang="0">
                  <a:pos x="315" y="328"/>
                </a:cxn>
                <a:cxn ang="0">
                  <a:pos x="358" y="330"/>
                </a:cxn>
                <a:cxn ang="0">
                  <a:pos x="386" y="331"/>
                </a:cxn>
                <a:cxn ang="0">
                  <a:pos x="396" y="325"/>
                </a:cxn>
                <a:cxn ang="0">
                  <a:pos x="399" y="316"/>
                </a:cxn>
                <a:cxn ang="0">
                  <a:pos x="390" y="309"/>
                </a:cxn>
                <a:cxn ang="0">
                  <a:pos x="364" y="304"/>
                </a:cxn>
                <a:cxn ang="0">
                  <a:pos x="326" y="299"/>
                </a:cxn>
                <a:cxn ang="0">
                  <a:pos x="287" y="295"/>
                </a:cxn>
                <a:cxn ang="0">
                  <a:pos x="248" y="291"/>
                </a:cxn>
                <a:cxn ang="0">
                  <a:pos x="210" y="286"/>
                </a:cxn>
                <a:cxn ang="0">
                  <a:pos x="172" y="279"/>
                </a:cxn>
                <a:cxn ang="0">
                  <a:pos x="136" y="271"/>
                </a:cxn>
                <a:cxn ang="0">
                  <a:pos x="100" y="261"/>
                </a:cxn>
                <a:cxn ang="0">
                  <a:pos x="68" y="247"/>
                </a:cxn>
                <a:cxn ang="0">
                  <a:pos x="48" y="228"/>
                </a:cxn>
                <a:cxn ang="0">
                  <a:pos x="42" y="204"/>
                </a:cxn>
                <a:cxn ang="0">
                  <a:pos x="48" y="175"/>
                </a:cxn>
                <a:cxn ang="0">
                  <a:pos x="64" y="149"/>
                </a:cxn>
                <a:cxn ang="0">
                  <a:pos x="88" y="121"/>
                </a:cxn>
                <a:cxn ang="0">
                  <a:pos x="117" y="97"/>
                </a:cxn>
                <a:cxn ang="0">
                  <a:pos x="152" y="73"/>
                </a:cxn>
                <a:cxn ang="0">
                  <a:pos x="190" y="51"/>
                </a:cxn>
                <a:cxn ang="0">
                  <a:pos x="242" y="33"/>
                </a:cxn>
                <a:cxn ang="0">
                  <a:pos x="294" y="18"/>
                </a:cxn>
                <a:cxn ang="0">
                  <a:pos x="328" y="6"/>
                </a:cxn>
                <a:cxn ang="0">
                  <a:pos x="317" y="0"/>
                </a:cxn>
                <a:cxn ang="0">
                  <a:pos x="274" y="4"/>
                </a:cxn>
                <a:cxn ang="0">
                  <a:pos x="223" y="16"/>
                </a:cxn>
                <a:cxn ang="0">
                  <a:pos x="175" y="33"/>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3" name="Freeform 101"/>
            <p:cNvSpPr>
              <a:spLocks/>
            </p:cNvSpPr>
            <p:nvPr/>
          </p:nvSpPr>
          <p:spPr bwMode="auto">
            <a:xfrm>
              <a:off x="4532" y="3777"/>
              <a:ext cx="97" cy="90"/>
            </a:xfrm>
            <a:custGeom>
              <a:avLst/>
              <a:gdLst/>
              <a:ahLst/>
              <a:cxnLst>
                <a:cxn ang="0">
                  <a:pos x="290" y="68"/>
                </a:cxn>
                <a:cxn ang="0">
                  <a:pos x="306" y="80"/>
                </a:cxn>
                <a:cxn ang="0">
                  <a:pos x="316" y="94"/>
                </a:cxn>
                <a:cxn ang="0">
                  <a:pos x="321" y="109"/>
                </a:cxn>
                <a:cxn ang="0">
                  <a:pos x="321" y="125"/>
                </a:cxn>
                <a:cxn ang="0">
                  <a:pos x="318" y="138"/>
                </a:cxn>
                <a:cxn ang="0">
                  <a:pos x="312" y="149"/>
                </a:cxn>
                <a:cxn ang="0">
                  <a:pos x="302" y="160"/>
                </a:cxn>
                <a:cxn ang="0">
                  <a:pos x="292" y="169"/>
                </a:cxn>
                <a:cxn ang="0">
                  <a:pos x="279" y="179"/>
                </a:cxn>
                <a:cxn ang="0">
                  <a:pos x="266" y="187"/>
                </a:cxn>
                <a:cxn ang="0">
                  <a:pos x="253" y="196"/>
                </a:cxn>
                <a:cxn ang="0">
                  <a:pos x="240" y="205"/>
                </a:cxn>
                <a:cxn ang="0">
                  <a:pos x="237" y="209"/>
                </a:cxn>
                <a:cxn ang="0">
                  <a:pos x="237" y="212"/>
                </a:cxn>
                <a:cxn ang="0">
                  <a:pos x="237" y="215"/>
                </a:cxn>
                <a:cxn ang="0">
                  <a:pos x="240" y="218"/>
                </a:cxn>
                <a:cxn ang="0">
                  <a:pos x="244" y="220"/>
                </a:cxn>
                <a:cxn ang="0">
                  <a:pos x="250" y="221"/>
                </a:cxn>
                <a:cxn ang="0">
                  <a:pos x="254" y="220"/>
                </a:cxn>
                <a:cxn ang="0">
                  <a:pos x="258" y="218"/>
                </a:cxn>
                <a:cxn ang="0">
                  <a:pos x="287" y="204"/>
                </a:cxn>
                <a:cxn ang="0">
                  <a:pos x="312" y="187"/>
                </a:cxn>
                <a:cxn ang="0">
                  <a:pos x="331" y="168"/>
                </a:cxn>
                <a:cxn ang="0">
                  <a:pos x="344" y="146"/>
                </a:cxn>
                <a:cxn ang="0">
                  <a:pos x="350" y="124"/>
                </a:cxn>
                <a:cxn ang="0">
                  <a:pos x="347" y="101"/>
                </a:cxn>
                <a:cxn ang="0">
                  <a:pos x="335" y="80"/>
                </a:cxn>
                <a:cxn ang="0">
                  <a:pos x="312" y="61"/>
                </a:cxn>
                <a:cxn ang="0">
                  <a:pos x="295" y="50"/>
                </a:cxn>
                <a:cxn ang="0">
                  <a:pos x="274" y="42"/>
                </a:cxn>
                <a:cxn ang="0">
                  <a:pos x="253" y="34"/>
                </a:cxn>
                <a:cxn ang="0">
                  <a:pos x="228" y="27"/>
                </a:cxn>
                <a:cxn ang="0">
                  <a:pos x="203" y="20"/>
                </a:cxn>
                <a:cxn ang="0">
                  <a:pos x="179" y="15"/>
                </a:cxn>
                <a:cxn ang="0">
                  <a:pos x="152" y="11"/>
                </a:cxn>
                <a:cxn ang="0">
                  <a:pos x="128" y="7"/>
                </a:cxn>
                <a:cxn ang="0">
                  <a:pos x="103" y="4"/>
                </a:cxn>
                <a:cxn ang="0">
                  <a:pos x="81" y="2"/>
                </a:cxn>
                <a:cxn ang="0">
                  <a:pos x="60" y="0"/>
                </a:cxn>
                <a:cxn ang="0">
                  <a:pos x="42" y="0"/>
                </a:cxn>
                <a:cxn ang="0">
                  <a:pos x="26" y="0"/>
                </a:cxn>
                <a:cxn ang="0">
                  <a:pos x="13" y="0"/>
                </a:cxn>
                <a:cxn ang="0">
                  <a:pos x="4" y="2"/>
                </a:cxn>
                <a:cxn ang="0">
                  <a:pos x="0" y="4"/>
                </a:cxn>
                <a:cxn ang="0">
                  <a:pos x="15" y="6"/>
                </a:cxn>
                <a:cxn ang="0">
                  <a:pos x="29" y="7"/>
                </a:cxn>
                <a:cxn ang="0">
                  <a:pos x="47" y="9"/>
                </a:cxn>
                <a:cxn ang="0">
                  <a:pos x="64" y="11"/>
                </a:cxn>
                <a:cxn ang="0">
                  <a:pos x="81" y="14"/>
                </a:cxn>
                <a:cxn ang="0">
                  <a:pos x="102" y="16"/>
                </a:cxn>
                <a:cxn ang="0">
                  <a:pos x="121" y="19"/>
                </a:cxn>
                <a:cxn ang="0">
                  <a:pos x="141" y="22"/>
                </a:cxn>
                <a:cxn ang="0">
                  <a:pos x="160" y="26"/>
                </a:cxn>
                <a:cxn ang="0">
                  <a:pos x="180" y="30"/>
                </a:cxn>
                <a:cxn ang="0">
                  <a:pos x="200" y="34"/>
                </a:cxn>
                <a:cxn ang="0">
                  <a:pos x="219" y="39"/>
                </a:cxn>
                <a:cxn ang="0">
                  <a:pos x="238" y="45"/>
                </a:cxn>
                <a:cxn ang="0">
                  <a:pos x="257" y="53"/>
                </a:cxn>
                <a:cxn ang="0">
                  <a:pos x="274" y="60"/>
                </a:cxn>
                <a:cxn ang="0">
                  <a:pos x="290" y="68"/>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4" name="Freeform 102"/>
            <p:cNvSpPr>
              <a:spLocks/>
            </p:cNvSpPr>
            <p:nvPr/>
          </p:nvSpPr>
          <p:spPr bwMode="auto">
            <a:xfrm>
              <a:off x="4333" y="3818"/>
              <a:ext cx="40" cy="86"/>
            </a:xfrm>
            <a:custGeom>
              <a:avLst/>
              <a:gdLst/>
              <a:ahLst/>
              <a:cxnLst>
                <a:cxn ang="0">
                  <a:pos x="0" y="114"/>
                </a:cxn>
                <a:cxn ang="0">
                  <a:pos x="0" y="131"/>
                </a:cxn>
                <a:cxn ang="0">
                  <a:pos x="6" y="147"/>
                </a:cxn>
                <a:cxn ang="0">
                  <a:pos x="16" y="162"/>
                </a:cxn>
                <a:cxn ang="0">
                  <a:pos x="30" y="175"/>
                </a:cxn>
                <a:cxn ang="0">
                  <a:pos x="48" y="186"/>
                </a:cxn>
                <a:cxn ang="0">
                  <a:pos x="68" y="196"/>
                </a:cxn>
                <a:cxn ang="0">
                  <a:pos x="91" y="203"/>
                </a:cxn>
                <a:cxn ang="0">
                  <a:pos x="114" y="207"/>
                </a:cxn>
                <a:cxn ang="0">
                  <a:pos x="122" y="208"/>
                </a:cxn>
                <a:cxn ang="0">
                  <a:pos x="129" y="206"/>
                </a:cxn>
                <a:cxn ang="0">
                  <a:pos x="135" y="203"/>
                </a:cxn>
                <a:cxn ang="0">
                  <a:pos x="138" y="199"/>
                </a:cxn>
                <a:cxn ang="0">
                  <a:pos x="138" y="194"/>
                </a:cxn>
                <a:cxn ang="0">
                  <a:pos x="136" y="189"/>
                </a:cxn>
                <a:cxn ang="0">
                  <a:pos x="132" y="185"/>
                </a:cxn>
                <a:cxn ang="0">
                  <a:pos x="125" y="183"/>
                </a:cxn>
                <a:cxn ang="0">
                  <a:pos x="101" y="177"/>
                </a:cxn>
                <a:cxn ang="0">
                  <a:pos x="80" y="169"/>
                </a:cxn>
                <a:cxn ang="0">
                  <a:pos x="62" y="158"/>
                </a:cxn>
                <a:cxn ang="0">
                  <a:pos x="49" y="146"/>
                </a:cxn>
                <a:cxn ang="0">
                  <a:pos x="40" y="131"/>
                </a:cxn>
                <a:cxn ang="0">
                  <a:pos x="36" y="115"/>
                </a:cxn>
                <a:cxn ang="0">
                  <a:pos x="36" y="97"/>
                </a:cxn>
                <a:cxn ang="0">
                  <a:pos x="43" y="79"/>
                </a:cxn>
                <a:cxn ang="0">
                  <a:pos x="52" y="66"/>
                </a:cxn>
                <a:cxn ang="0">
                  <a:pos x="64" y="54"/>
                </a:cxn>
                <a:cxn ang="0">
                  <a:pos x="77" y="43"/>
                </a:cxn>
                <a:cxn ang="0">
                  <a:pos x="91" y="33"/>
                </a:cxn>
                <a:cxn ang="0">
                  <a:pos x="104" y="24"/>
                </a:cxn>
                <a:cxn ang="0">
                  <a:pos x="119" y="16"/>
                </a:cxn>
                <a:cxn ang="0">
                  <a:pos x="132" y="8"/>
                </a:cxn>
                <a:cxn ang="0">
                  <a:pos x="142" y="1"/>
                </a:cxn>
                <a:cxn ang="0">
                  <a:pos x="132" y="0"/>
                </a:cxn>
                <a:cxn ang="0">
                  <a:pos x="116" y="5"/>
                </a:cxn>
                <a:cxn ang="0">
                  <a:pos x="94" y="16"/>
                </a:cxn>
                <a:cxn ang="0">
                  <a:pos x="69" y="31"/>
                </a:cxn>
                <a:cxn ang="0">
                  <a:pos x="46" y="50"/>
                </a:cxn>
                <a:cxn ang="0">
                  <a:pos x="24" y="70"/>
                </a:cxn>
                <a:cxn ang="0">
                  <a:pos x="9" y="92"/>
                </a:cxn>
                <a:cxn ang="0">
                  <a:pos x="0" y="114"/>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5" name="Freeform 103"/>
            <p:cNvSpPr>
              <a:spLocks/>
            </p:cNvSpPr>
            <p:nvPr/>
          </p:nvSpPr>
          <p:spPr bwMode="auto">
            <a:xfrm>
              <a:off x="4612" y="3771"/>
              <a:ext cx="85" cy="111"/>
            </a:xfrm>
            <a:custGeom>
              <a:avLst/>
              <a:gdLst/>
              <a:ahLst/>
              <a:cxnLst>
                <a:cxn ang="0">
                  <a:pos x="257" y="109"/>
                </a:cxn>
                <a:cxn ang="0">
                  <a:pos x="271" y="126"/>
                </a:cxn>
                <a:cxn ang="0">
                  <a:pos x="278" y="144"/>
                </a:cxn>
                <a:cxn ang="0">
                  <a:pos x="274" y="164"/>
                </a:cxn>
                <a:cxn ang="0">
                  <a:pos x="258" y="183"/>
                </a:cxn>
                <a:cxn ang="0">
                  <a:pos x="233" y="200"/>
                </a:cxn>
                <a:cxn ang="0">
                  <a:pos x="206" y="215"/>
                </a:cxn>
                <a:cxn ang="0">
                  <a:pos x="177" y="232"/>
                </a:cxn>
                <a:cxn ang="0">
                  <a:pos x="159" y="244"/>
                </a:cxn>
                <a:cxn ang="0">
                  <a:pos x="154" y="252"/>
                </a:cxn>
                <a:cxn ang="0">
                  <a:pos x="149" y="260"/>
                </a:cxn>
                <a:cxn ang="0">
                  <a:pos x="151" y="268"/>
                </a:cxn>
                <a:cxn ang="0">
                  <a:pos x="161" y="272"/>
                </a:cxn>
                <a:cxn ang="0">
                  <a:pos x="172" y="271"/>
                </a:cxn>
                <a:cxn ang="0">
                  <a:pos x="191" y="257"/>
                </a:cxn>
                <a:cxn ang="0">
                  <a:pos x="223" y="236"/>
                </a:cxn>
                <a:cxn ang="0">
                  <a:pos x="257" y="215"/>
                </a:cxn>
                <a:cxn ang="0">
                  <a:pos x="286" y="192"/>
                </a:cxn>
                <a:cxn ang="0">
                  <a:pos x="303" y="164"/>
                </a:cxn>
                <a:cxn ang="0">
                  <a:pos x="300" y="134"/>
                </a:cxn>
                <a:cxn ang="0">
                  <a:pos x="281" y="106"/>
                </a:cxn>
                <a:cxn ang="0">
                  <a:pos x="249" y="83"/>
                </a:cxn>
                <a:cxn ang="0">
                  <a:pos x="219" y="65"/>
                </a:cxn>
                <a:cxn ang="0">
                  <a:pos x="188" y="52"/>
                </a:cxn>
                <a:cxn ang="0">
                  <a:pos x="157" y="38"/>
                </a:cxn>
                <a:cxn ang="0">
                  <a:pos x="122" y="25"/>
                </a:cxn>
                <a:cxn ang="0">
                  <a:pos x="90" y="14"/>
                </a:cxn>
                <a:cxn ang="0">
                  <a:pos x="58" y="6"/>
                </a:cxn>
                <a:cxn ang="0">
                  <a:pos x="30" y="1"/>
                </a:cxn>
                <a:cxn ang="0">
                  <a:pos x="9" y="1"/>
                </a:cxn>
                <a:cxn ang="0">
                  <a:pos x="10" y="5"/>
                </a:cxn>
                <a:cxn ang="0">
                  <a:pos x="35" y="12"/>
                </a:cxn>
                <a:cxn ang="0">
                  <a:pos x="64" y="21"/>
                </a:cxn>
                <a:cxn ang="0">
                  <a:pos x="97" y="32"/>
                </a:cxn>
                <a:cxn ang="0">
                  <a:pos x="132" y="45"/>
                </a:cxn>
                <a:cxn ang="0">
                  <a:pos x="167" y="60"/>
                </a:cxn>
                <a:cxn ang="0">
                  <a:pos x="201" y="77"/>
                </a:cxn>
                <a:cxn ang="0">
                  <a:pos x="232" y="93"/>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6" name="Freeform 104"/>
            <p:cNvSpPr>
              <a:spLocks/>
            </p:cNvSpPr>
            <p:nvPr/>
          </p:nvSpPr>
          <p:spPr bwMode="auto">
            <a:xfrm>
              <a:off x="4518" y="3901"/>
              <a:ext cx="29" cy="67"/>
            </a:xfrm>
            <a:custGeom>
              <a:avLst/>
              <a:gdLst/>
              <a:ahLst/>
              <a:cxnLst>
                <a:cxn ang="0">
                  <a:pos x="39" y="12"/>
                </a:cxn>
                <a:cxn ang="0">
                  <a:pos x="37" y="7"/>
                </a:cxn>
                <a:cxn ang="0">
                  <a:pos x="32" y="3"/>
                </a:cxn>
                <a:cxn ang="0">
                  <a:pos x="25" y="1"/>
                </a:cxn>
                <a:cxn ang="0">
                  <a:pos x="18" y="0"/>
                </a:cxn>
                <a:cxn ang="0">
                  <a:pos x="10" y="2"/>
                </a:cxn>
                <a:cxn ang="0">
                  <a:pos x="5" y="5"/>
                </a:cxn>
                <a:cxn ang="0">
                  <a:pos x="0" y="10"/>
                </a:cxn>
                <a:cxn ang="0">
                  <a:pos x="0" y="15"/>
                </a:cxn>
                <a:cxn ang="0">
                  <a:pos x="8" y="37"/>
                </a:cxn>
                <a:cxn ang="0">
                  <a:pos x="19" y="63"/>
                </a:cxn>
                <a:cxn ang="0">
                  <a:pos x="34" y="88"/>
                </a:cxn>
                <a:cxn ang="0">
                  <a:pos x="51" y="112"/>
                </a:cxn>
                <a:cxn ang="0">
                  <a:pos x="68" y="133"/>
                </a:cxn>
                <a:cxn ang="0">
                  <a:pos x="84" y="150"/>
                </a:cxn>
                <a:cxn ang="0">
                  <a:pos x="96" y="161"/>
                </a:cxn>
                <a:cxn ang="0">
                  <a:pos x="103" y="164"/>
                </a:cxn>
                <a:cxn ang="0">
                  <a:pos x="100" y="153"/>
                </a:cxn>
                <a:cxn ang="0">
                  <a:pos x="93" y="139"/>
                </a:cxn>
                <a:cxn ang="0">
                  <a:pos x="84" y="121"/>
                </a:cxn>
                <a:cxn ang="0">
                  <a:pos x="74" y="100"/>
                </a:cxn>
                <a:cxn ang="0">
                  <a:pos x="64" y="78"/>
                </a:cxn>
                <a:cxn ang="0">
                  <a:pos x="54" y="55"/>
                </a:cxn>
                <a:cxn ang="0">
                  <a:pos x="45" y="33"/>
                </a:cxn>
                <a:cxn ang="0">
                  <a:pos x="39" y="12"/>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7" name="Freeform 105"/>
            <p:cNvSpPr>
              <a:spLocks/>
            </p:cNvSpPr>
            <p:nvPr/>
          </p:nvSpPr>
          <p:spPr bwMode="auto">
            <a:xfrm>
              <a:off x="4506" y="3865"/>
              <a:ext cx="15" cy="34"/>
            </a:xfrm>
            <a:custGeom>
              <a:avLst/>
              <a:gdLst/>
              <a:ahLst/>
              <a:cxnLst>
                <a:cxn ang="0">
                  <a:pos x="28" y="9"/>
                </a:cxn>
                <a:cxn ang="0">
                  <a:pos x="26" y="5"/>
                </a:cxn>
                <a:cxn ang="0">
                  <a:pos x="22" y="2"/>
                </a:cxn>
                <a:cxn ang="0">
                  <a:pos x="18" y="0"/>
                </a:cxn>
                <a:cxn ang="0">
                  <a:pos x="12" y="0"/>
                </a:cxn>
                <a:cxn ang="0">
                  <a:pos x="8" y="1"/>
                </a:cxn>
                <a:cxn ang="0">
                  <a:pos x="3" y="3"/>
                </a:cxn>
                <a:cxn ang="0">
                  <a:pos x="0" y="6"/>
                </a:cxn>
                <a:cxn ang="0">
                  <a:pos x="0" y="10"/>
                </a:cxn>
                <a:cxn ang="0">
                  <a:pos x="0" y="21"/>
                </a:cxn>
                <a:cxn ang="0">
                  <a:pos x="5" y="33"/>
                </a:cxn>
                <a:cxn ang="0">
                  <a:pos x="10" y="45"/>
                </a:cxn>
                <a:cxn ang="0">
                  <a:pos x="18" y="57"/>
                </a:cxn>
                <a:cxn ang="0">
                  <a:pos x="26" y="68"/>
                </a:cxn>
                <a:cxn ang="0">
                  <a:pos x="35" y="76"/>
                </a:cxn>
                <a:cxn ang="0">
                  <a:pos x="45" y="81"/>
                </a:cxn>
                <a:cxn ang="0">
                  <a:pos x="53" y="82"/>
                </a:cxn>
                <a:cxn ang="0">
                  <a:pos x="54" y="66"/>
                </a:cxn>
                <a:cxn ang="0">
                  <a:pos x="47" y="47"/>
                </a:cxn>
                <a:cxn ang="0">
                  <a:pos x="38" y="28"/>
                </a:cxn>
                <a:cxn ang="0">
                  <a:pos x="28" y="9"/>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8" name="Freeform 106"/>
            <p:cNvSpPr>
              <a:spLocks/>
            </p:cNvSpPr>
            <p:nvPr/>
          </p:nvSpPr>
          <p:spPr bwMode="auto">
            <a:xfrm>
              <a:off x="4493" y="3840"/>
              <a:ext cx="14" cy="20"/>
            </a:xfrm>
            <a:custGeom>
              <a:avLst/>
              <a:gdLst/>
              <a:ahLst/>
              <a:cxnLst>
                <a:cxn ang="0">
                  <a:pos x="24" y="6"/>
                </a:cxn>
                <a:cxn ang="0">
                  <a:pos x="24" y="7"/>
                </a:cxn>
                <a:cxn ang="0">
                  <a:pos x="24" y="7"/>
                </a:cxn>
                <a:cxn ang="0">
                  <a:pos x="24" y="7"/>
                </a:cxn>
                <a:cxn ang="0">
                  <a:pos x="24" y="7"/>
                </a:cxn>
                <a:cxn ang="0">
                  <a:pos x="23" y="4"/>
                </a:cxn>
                <a:cxn ang="0">
                  <a:pos x="19" y="1"/>
                </a:cxn>
                <a:cxn ang="0">
                  <a:pos x="14" y="0"/>
                </a:cxn>
                <a:cxn ang="0">
                  <a:pos x="8" y="0"/>
                </a:cxn>
                <a:cxn ang="0">
                  <a:pos x="4" y="1"/>
                </a:cxn>
                <a:cxn ang="0">
                  <a:pos x="1" y="4"/>
                </a:cxn>
                <a:cxn ang="0">
                  <a:pos x="0" y="7"/>
                </a:cxn>
                <a:cxn ang="0">
                  <a:pos x="0" y="10"/>
                </a:cxn>
                <a:cxn ang="0">
                  <a:pos x="1" y="15"/>
                </a:cxn>
                <a:cxn ang="0">
                  <a:pos x="4" y="21"/>
                </a:cxn>
                <a:cxn ang="0">
                  <a:pos x="10" y="28"/>
                </a:cxn>
                <a:cxn ang="0">
                  <a:pos x="17" y="34"/>
                </a:cxn>
                <a:cxn ang="0">
                  <a:pos x="24" y="40"/>
                </a:cxn>
                <a:cxn ang="0">
                  <a:pos x="33" y="44"/>
                </a:cxn>
                <a:cxn ang="0">
                  <a:pos x="40" y="47"/>
                </a:cxn>
                <a:cxn ang="0">
                  <a:pos x="46" y="47"/>
                </a:cxn>
                <a:cxn ang="0">
                  <a:pos x="45" y="37"/>
                </a:cxn>
                <a:cxn ang="0">
                  <a:pos x="39" y="25"/>
                </a:cxn>
                <a:cxn ang="0">
                  <a:pos x="30" y="14"/>
                </a:cxn>
                <a:cxn ang="0">
                  <a:pos x="24" y="6"/>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59" name="Freeform 107"/>
            <p:cNvSpPr>
              <a:spLocks/>
            </p:cNvSpPr>
            <p:nvPr/>
          </p:nvSpPr>
          <p:spPr bwMode="auto">
            <a:xfrm>
              <a:off x="4482" y="3824"/>
              <a:ext cx="18" cy="13"/>
            </a:xfrm>
            <a:custGeom>
              <a:avLst/>
              <a:gdLst/>
              <a:ahLst/>
              <a:cxnLst>
                <a:cxn ang="0">
                  <a:pos x="50" y="23"/>
                </a:cxn>
                <a:cxn ang="0">
                  <a:pos x="56" y="21"/>
                </a:cxn>
                <a:cxn ang="0">
                  <a:pos x="62" y="18"/>
                </a:cxn>
                <a:cxn ang="0">
                  <a:pos x="63" y="14"/>
                </a:cxn>
                <a:cxn ang="0">
                  <a:pos x="63" y="10"/>
                </a:cxn>
                <a:cxn ang="0">
                  <a:pos x="61" y="5"/>
                </a:cxn>
                <a:cxn ang="0">
                  <a:pos x="56" y="2"/>
                </a:cxn>
                <a:cxn ang="0">
                  <a:pos x="50" y="0"/>
                </a:cxn>
                <a:cxn ang="0">
                  <a:pos x="43" y="0"/>
                </a:cxn>
                <a:cxn ang="0">
                  <a:pos x="40" y="0"/>
                </a:cxn>
                <a:cxn ang="0">
                  <a:pos x="34" y="1"/>
                </a:cxn>
                <a:cxn ang="0">
                  <a:pos x="26" y="3"/>
                </a:cxn>
                <a:cxn ang="0">
                  <a:pos x="16" y="7"/>
                </a:cxn>
                <a:cxn ang="0">
                  <a:pos x="7" y="13"/>
                </a:cxn>
                <a:cxn ang="0">
                  <a:pos x="3" y="19"/>
                </a:cxn>
                <a:cxn ang="0">
                  <a:pos x="0" y="25"/>
                </a:cxn>
                <a:cxn ang="0">
                  <a:pos x="0" y="27"/>
                </a:cxn>
                <a:cxn ang="0">
                  <a:pos x="4" y="29"/>
                </a:cxn>
                <a:cxn ang="0">
                  <a:pos x="10" y="31"/>
                </a:cxn>
                <a:cxn ang="0">
                  <a:pos x="16" y="31"/>
                </a:cxn>
                <a:cxn ang="0">
                  <a:pos x="21" y="31"/>
                </a:cxn>
                <a:cxn ang="0">
                  <a:pos x="29" y="29"/>
                </a:cxn>
                <a:cxn ang="0">
                  <a:pos x="36" y="28"/>
                </a:cxn>
                <a:cxn ang="0">
                  <a:pos x="43" y="26"/>
                </a:cxn>
                <a:cxn ang="0">
                  <a:pos x="50" y="23"/>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0" name="Freeform 108"/>
            <p:cNvSpPr>
              <a:spLocks/>
            </p:cNvSpPr>
            <p:nvPr/>
          </p:nvSpPr>
          <p:spPr bwMode="auto">
            <a:xfrm>
              <a:off x="4400" y="3803"/>
              <a:ext cx="67" cy="84"/>
            </a:xfrm>
            <a:custGeom>
              <a:avLst/>
              <a:gdLst/>
              <a:ahLst/>
              <a:cxnLst>
                <a:cxn ang="0">
                  <a:pos x="90" y="31"/>
                </a:cxn>
                <a:cxn ang="0">
                  <a:pos x="72" y="40"/>
                </a:cxn>
                <a:cxn ang="0">
                  <a:pos x="56" y="50"/>
                </a:cxn>
                <a:cxn ang="0">
                  <a:pos x="40" y="62"/>
                </a:cxn>
                <a:cxn ang="0">
                  <a:pos x="27" y="74"/>
                </a:cxn>
                <a:cxn ang="0">
                  <a:pos x="17" y="87"/>
                </a:cxn>
                <a:cxn ang="0">
                  <a:pos x="8" y="100"/>
                </a:cxn>
                <a:cxn ang="0">
                  <a:pos x="3" y="113"/>
                </a:cxn>
                <a:cxn ang="0">
                  <a:pos x="0" y="127"/>
                </a:cxn>
                <a:cxn ang="0">
                  <a:pos x="3" y="149"/>
                </a:cxn>
                <a:cxn ang="0">
                  <a:pos x="14" y="166"/>
                </a:cxn>
                <a:cxn ang="0">
                  <a:pos x="32" y="181"/>
                </a:cxn>
                <a:cxn ang="0">
                  <a:pos x="53" y="192"/>
                </a:cxn>
                <a:cxn ang="0">
                  <a:pos x="80" y="200"/>
                </a:cxn>
                <a:cxn ang="0">
                  <a:pos x="109" y="205"/>
                </a:cxn>
                <a:cxn ang="0">
                  <a:pos x="136" y="206"/>
                </a:cxn>
                <a:cxn ang="0">
                  <a:pos x="164" y="203"/>
                </a:cxn>
                <a:cxn ang="0">
                  <a:pos x="169" y="203"/>
                </a:cxn>
                <a:cxn ang="0">
                  <a:pos x="175" y="201"/>
                </a:cxn>
                <a:cxn ang="0">
                  <a:pos x="180" y="197"/>
                </a:cxn>
                <a:cxn ang="0">
                  <a:pos x="181" y="193"/>
                </a:cxn>
                <a:cxn ang="0">
                  <a:pos x="180" y="191"/>
                </a:cxn>
                <a:cxn ang="0">
                  <a:pos x="175" y="191"/>
                </a:cxn>
                <a:cxn ang="0">
                  <a:pos x="169" y="190"/>
                </a:cxn>
                <a:cxn ang="0">
                  <a:pos x="162" y="190"/>
                </a:cxn>
                <a:cxn ang="0">
                  <a:pos x="154" y="190"/>
                </a:cxn>
                <a:cxn ang="0">
                  <a:pos x="146" y="190"/>
                </a:cxn>
                <a:cxn ang="0">
                  <a:pos x="139" y="190"/>
                </a:cxn>
                <a:cxn ang="0">
                  <a:pos x="135" y="190"/>
                </a:cxn>
                <a:cxn ang="0">
                  <a:pos x="120" y="189"/>
                </a:cxn>
                <a:cxn ang="0">
                  <a:pos x="107" y="188"/>
                </a:cxn>
                <a:cxn ang="0">
                  <a:pos x="93" y="187"/>
                </a:cxn>
                <a:cxn ang="0">
                  <a:pos x="78" y="184"/>
                </a:cxn>
                <a:cxn ang="0">
                  <a:pos x="64" y="181"/>
                </a:cxn>
                <a:cxn ang="0">
                  <a:pos x="49" y="174"/>
                </a:cxn>
                <a:cxn ang="0">
                  <a:pos x="36" y="165"/>
                </a:cxn>
                <a:cxn ang="0">
                  <a:pos x="22" y="152"/>
                </a:cxn>
                <a:cxn ang="0">
                  <a:pos x="19" y="136"/>
                </a:cxn>
                <a:cxn ang="0">
                  <a:pos x="20" y="122"/>
                </a:cxn>
                <a:cxn ang="0">
                  <a:pos x="26" y="108"/>
                </a:cxn>
                <a:cxn ang="0">
                  <a:pos x="35" y="95"/>
                </a:cxn>
                <a:cxn ang="0">
                  <a:pos x="48" y="83"/>
                </a:cxn>
                <a:cxn ang="0">
                  <a:pos x="62" y="71"/>
                </a:cxn>
                <a:cxn ang="0">
                  <a:pos x="78" y="61"/>
                </a:cxn>
                <a:cxn ang="0">
                  <a:pos x="97" y="51"/>
                </a:cxn>
                <a:cxn ang="0">
                  <a:pos x="116" y="42"/>
                </a:cxn>
                <a:cxn ang="0">
                  <a:pos x="136" y="34"/>
                </a:cxn>
                <a:cxn ang="0">
                  <a:pos x="156" y="27"/>
                </a:cxn>
                <a:cxn ang="0">
                  <a:pos x="175" y="21"/>
                </a:cxn>
                <a:cxn ang="0">
                  <a:pos x="196" y="16"/>
                </a:cxn>
                <a:cxn ang="0">
                  <a:pos x="213" y="11"/>
                </a:cxn>
                <a:cxn ang="0">
                  <a:pos x="230" y="8"/>
                </a:cxn>
                <a:cxn ang="0">
                  <a:pos x="245" y="6"/>
                </a:cxn>
                <a:cxn ang="0">
                  <a:pos x="235" y="2"/>
                </a:cxn>
                <a:cxn ang="0">
                  <a:pos x="219" y="0"/>
                </a:cxn>
                <a:cxn ang="0">
                  <a:pos x="200" y="2"/>
                </a:cxn>
                <a:cxn ang="0">
                  <a:pos x="178" y="5"/>
                </a:cxn>
                <a:cxn ang="0">
                  <a:pos x="154" y="10"/>
                </a:cxn>
                <a:cxn ang="0">
                  <a:pos x="130" y="16"/>
                </a:cxn>
                <a:cxn ang="0">
                  <a:pos x="109" y="24"/>
                </a:cxn>
                <a:cxn ang="0">
                  <a:pos x="90" y="3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1" name="Freeform 109"/>
            <p:cNvSpPr>
              <a:spLocks/>
            </p:cNvSpPr>
            <p:nvPr/>
          </p:nvSpPr>
          <p:spPr bwMode="auto">
            <a:xfrm>
              <a:off x="4517" y="3802"/>
              <a:ext cx="44" cy="65"/>
            </a:xfrm>
            <a:custGeom>
              <a:avLst/>
              <a:gdLst/>
              <a:ahLst/>
              <a:cxnLst>
                <a:cxn ang="0">
                  <a:pos x="134" y="53"/>
                </a:cxn>
                <a:cxn ang="0">
                  <a:pos x="138" y="70"/>
                </a:cxn>
                <a:cxn ang="0">
                  <a:pos x="135" y="84"/>
                </a:cxn>
                <a:cxn ang="0">
                  <a:pos x="125" y="96"/>
                </a:cxn>
                <a:cxn ang="0">
                  <a:pos x="111" y="107"/>
                </a:cxn>
                <a:cxn ang="0">
                  <a:pos x="93" y="117"/>
                </a:cxn>
                <a:cxn ang="0">
                  <a:pos x="74" y="126"/>
                </a:cxn>
                <a:cxn ang="0">
                  <a:pos x="54" y="136"/>
                </a:cxn>
                <a:cxn ang="0">
                  <a:pos x="37" y="146"/>
                </a:cxn>
                <a:cxn ang="0">
                  <a:pos x="34" y="149"/>
                </a:cxn>
                <a:cxn ang="0">
                  <a:pos x="32" y="151"/>
                </a:cxn>
                <a:cxn ang="0">
                  <a:pos x="32" y="154"/>
                </a:cxn>
                <a:cxn ang="0">
                  <a:pos x="35" y="157"/>
                </a:cxn>
                <a:cxn ang="0">
                  <a:pos x="38" y="159"/>
                </a:cxn>
                <a:cxn ang="0">
                  <a:pos x="43" y="160"/>
                </a:cxn>
                <a:cxn ang="0">
                  <a:pos x="47" y="160"/>
                </a:cxn>
                <a:cxn ang="0">
                  <a:pos x="51" y="159"/>
                </a:cxn>
                <a:cxn ang="0">
                  <a:pos x="73" y="150"/>
                </a:cxn>
                <a:cxn ang="0">
                  <a:pos x="95" y="139"/>
                </a:cxn>
                <a:cxn ang="0">
                  <a:pos x="115" y="128"/>
                </a:cxn>
                <a:cxn ang="0">
                  <a:pos x="134" y="115"/>
                </a:cxn>
                <a:cxn ang="0">
                  <a:pos x="147" y="101"/>
                </a:cxn>
                <a:cxn ang="0">
                  <a:pos x="156" y="85"/>
                </a:cxn>
                <a:cxn ang="0">
                  <a:pos x="159" y="68"/>
                </a:cxn>
                <a:cxn ang="0">
                  <a:pos x="153" y="50"/>
                </a:cxn>
                <a:cxn ang="0">
                  <a:pos x="140" y="36"/>
                </a:cxn>
                <a:cxn ang="0">
                  <a:pos x="122" y="24"/>
                </a:cxn>
                <a:cxn ang="0">
                  <a:pos x="99" y="14"/>
                </a:cxn>
                <a:cxn ang="0">
                  <a:pos x="76" y="7"/>
                </a:cxn>
                <a:cxn ang="0">
                  <a:pos x="51" y="2"/>
                </a:cxn>
                <a:cxn ang="0">
                  <a:pos x="29" y="0"/>
                </a:cxn>
                <a:cxn ang="0">
                  <a:pos x="12" y="1"/>
                </a:cxn>
                <a:cxn ang="0">
                  <a:pos x="0" y="5"/>
                </a:cxn>
                <a:cxn ang="0">
                  <a:pos x="21" y="9"/>
                </a:cxn>
                <a:cxn ang="0">
                  <a:pos x="41" y="12"/>
                </a:cxn>
                <a:cxn ang="0">
                  <a:pos x="60" y="15"/>
                </a:cxn>
                <a:cxn ang="0">
                  <a:pos x="79" y="19"/>
                </a:cxn>
                <a:cxn ang="0">
                  <a:pos x="96" y="24"/>
                </a:cxn>
                <a:cxn ang="0">
                  <a:pos x="112" y="31"/>
                </a:cxn>
                <a:cxn ang="0">
                  <a:pos x="125" y="40"/>
                </a:cxn>
                <a:cxn ang="0">
                  <a:pos x="134" y="53"/>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2" name="Freeform 110"/>
            <p:cNvSpPr>
              <a:spLocks/>
            </p:cNvSpPr>
            <p:nvPr/>
          </p:nvSpPr>
          <p:spPr bwMode="auto">
            <a:xfrm>
              <a:off x="4355" y="3787"/>
              <a:ext cx="111" cy="136"/>
            </a:xfrm>
            <a:custGeom>
              <a:avLst/>
              <a:gdLst/>
              <a:ahLst/>
              <a:cxnLst>
                <a:cxn ang="0">
                  <a:pos x="125" y="62"/>
                </a:cxn>
                <a:cxn ang="0">
                  <a:pos x="67" y="101"/>
                </a:cxn>
                <a:cxn ang="0">
                  <a:pos x="22" y="147"/>
                </a:cxn>
                <a:cxn ang="0">
                  <a:pos x="0" y="200"/>
                </a:cxn>
                <a:cxn ang="0">
                  <a:pos x="4" y="235"/>
                </a:cxn>
                <a:cxn ang="0">
                  <a:pos x="13" y="249"/>
                </a:cxn>
                <a:cxn ang="0">
                  <a:pos x="26" y="262"/>
                </a:cxn>
                <a:cxn ang="0">
                  <a:pos x="42" y="273"/>
                </a:cxn>
                <a:cxn ang="0">
                  <a:pos x="70" y="285"/>
                </a:cxn>
                <a:cxn ang="0">
                  <a:pos x="107" y="298"/>
                </a:cxn>
                <a:cxn ang="0">
                  <a:pos x="148" y="308"/>
                </a:cxn>
                <a:cxn ang="0">
                  <a:pos x="189" y="316"/>
                </a:cxn>
                <a:cxn ang="0">
                  <a:pos x="231" y="322"/>
                </a:cxn>
                <a:cxn ang="0">
                  <a:pos x="273" y="326"/>
                </a:cxn>
                <a:cxn ang="0">
                  <a:pos x="316" y="329"/>
                </a:cxn>
                <a:cxn ang="0">
                  <a:pos x="358" y="331"/>
                </a:cxn>
                <a:cxn ang="0">
                  <a:pos x="386" y="332"/>
                </a:cxn>
                <a:cxn ang="0">
                  <a:pos x="396" y="326"/>
                </a:cxn>
                <a:cxn ang="0">
                  <a:pos x="399" y="316"/>
                </a:cxn>
                <a:cxn ang="0">
                  <a:pos x="390" y="309"/>
                </a:cxn>
                <a:cxn ang="0">
                  <a:pos x="364" y="308"/>
                </a:cxn>
                <a:cxn ang="0">
                  <a:pos x="325" y="307"/>
                </a:cxn>
                <a:cxn ang="0">
                  <a:pos x="286" y="305"/>
                </a:cxn>
                <a:cxn ang="0">
                  <a:pos x="247" y="301"/>
                </a:cxn>
                <a:cxn ang="0">
                  <a:pos x="208" y="296"/>
                </a:cxn>
                <a:cxn ang="0">
                  <a:pos x="168" y="289"/>
                </a:cxn>
                <a:cxn ang="0">
                  <a:pos x="131" y="281"/>
                </a:cxn>
                <a:cxn ang="0">
                  <a:pos x="94" y="269"/>
                </a:cxn>
                <a:cxn ang="0">
                  <a:pos x="62" y="256"/>
                </a:cxn>
                <a:cxn ang="0">
                  <a:pos x="44" y="236"/>
                </a:cxn>
                <a:cxn ang="0">
                  <a:pos x="38" y="210"/>
                </a:cxn>
                <a:cxn ang="0">
                  <a:pos x="46" y="173"/>
                </a:cxn>
                <a:cxn ang="0">
                  <a:pos x="62" y="145"/>
                </a:cxn>
                <a:cxn ang="0">
                  <a:pos x="84" y="120"/>
                </a:cxn>
                <a:cxn ang="0">
                  <a:pos x="110" y="98"/>
                </a:cxn>
                <a:cxn ang="0">
                  <a:pos x="141" y="78"/>
                </a:cxn>
                <a:cxn ang="0">
                  <a:pos x="179" y="57"/>
                </a:cxn>
                <a:cxn ang="0">
                  <a:pos x="223" y="37"/>
                </a:cxn>
                <a:cxn ang="0">
                  <a:pos x="271" y="19"/>
                </a:cxn>
                <a:cxn ang="0">
                  <a:pos x="313" y="6"/>
                </a:cxn>
                <a:cxn ang="0">
                  <a:pos x="315" y="0"/>
                </a:cxn>
                <a:cxn ang="0">
                  <a:pos x="273" y="5"/>
                </a:cxn>
                <a:cxn ang="0">
                  <a:pos x="223" y="17"/>
                </a:cxn>
                <a:cxn ang="0">
                  <a:pos x="176" y="35"/>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3" name="Freeform 111"/>
            <p:cNvSpPr>
              <a:spLocks/>
            </p:cNvSpPr>
            <p:nvPr/>
          </p:nvSpPr>
          <p:spPr bwMode="auto">
            <a:xfrm>
              <a:off x="4513" y="3783"/>
              <a:ext cx="97" cy="90"/>
            </a:xfrm>
            <a:custGeom>
              <a:avLst/>
              <a:gdLst/>
              <a:ahLst/>
              <a:cxnLst>
                <a:cxn ang="0">
                  <a:pos x="290" y="69"/>
                </a:cxn>
                <a:cxn ang="0">
                  <a:pos x="306" y="81"/>
                </a:cxn>
                <a:cxn ang="0">
                  <a:pos x="315" y="95"/>
                </a:cxn>
                <a:cxn ang="0">
                  <a:pos x="321" y="110"/>
                </a:cxn>
                <a:cxn ang="0">
                  <a:pos x="321" y="126"/>
                </a:cxn>
                <a:cxn ang="0">
                  <a:pos x="318" y="139"/>
                </a:cxn>
                <a:cxn ang="0">
                  <a:pos x="312" y="150"/>
                </a:cxn>
                <a:cxn ang="0">
                  <a:pos x="302" y="161"/>
                </a:cxn>
                <a:cxn ang="0">
                  <a:pos x="292" y="170"/>
                </a:cxn>
                <a:cxn ang="0">
                  <a:pos x="279" y="180"/>
                </a:cxn>
                <a:cxn ang="0">
                  <a:pos x="265" y="188"/>
                </a:cxn>
                <a:cxn ang="0">
                  <a:pos x="252" y="198"/>
                </a:cxn>
                <a:cxn ang="0">
                  <a:pos x="239" y="207"/>
                </a:cxn>
                <a:cxn ang="0">
                  <a:pos x="236" y="210"/>
                </a:cxn>
                <a:cxn ang="0">
                  <a:pos x="235" y="213"/>
                </a:cxn>
                <a:cxn ang="0">
                  <a:pos x="236" y="216"/>
                </a:cxn>
                <a:cxn ang="0">
                  <a:pos x="239" y="219"/>
                </a:cxn>
                <a:cxn ang="0">
                  <a:pos x="244" y="221"/>
                </a:cxn>
                <a:cxn ang="0">
                  <a:pos x="248" y="222"/>
                </a:cxn>
                <a:cxn ang="0">
                  <a:pos x="254" y="221"/>
                </a:cxn>
                <a:cxn ang="0">
                  <a:pos x="258" y="219"/>
                </a:cxn>
                <a:cxn ang="0">
                  <a:pos x="287" y="206"/>
                </a:cxn>
                <a:cxn ang="0">
                  <a:pos x="310" y="188"/>
                </a:cxn>
                <a:cxn ang="0">
                  <a:pos x="331" y="168"/>
                </a:cxn>
                <a:cxn ang="0">
                  <a:pos x="344" y="147"/>
                </a:cxn>
                <a:cxn ang="0">
                  <a:pos x="348" y="124"/>
                </a:cxn>
                <a:cxn ang="0">
                  <a:pos x="345" y="102"/>
                </a:cxn>
                <a:cxn ang="0">
                  <a:pos x="334" y="81"/>
                </a:cxn>
                <a:cxn ang="0">
                  <a:pos x="310" y="62"/>
                </a:cxn>
                <a:cxn ang="0">
                  <a:pos x="293" y="52"/>
                </a:cxn>
                <a:cxn ang="0">
                  <a:pos x="273" y="43"/>
                </a:cxn>
                <a:cxn ang="0">
                  <a:pos x="249" y="34"/>
                </a:cxn>
                <a:cxn ang="0">
                  <a:pos x="226" y="27"/>
                </a:cxn>
                <a:cxn ang="0">
                  <a:pos x="202" y="21"/>
                </a:cxn>
                <a:cxn ang="0">
                  <a:pos x="176" y="16"/>
                </a:cxn>
                <a:cxn ang="0">
                  <a:pos x="151" y="11"/>
                </a:cxn>
                <a:cxn ang="0">
                  <a:pos x="125" y="7"/>
                </a:cxn>
                <a:cxn ang="0">
                  <a:pos x="102" y="4"/>
                </a:cxn>
                <a:cxn ang="0">
                  <a:pos x="78" y="2"/>
                </a:cxn>
                <a:cxn ang="0">
                  <a:pos x="58" y="0"/>
                </a:cxn>
                <a:cxn ang="0">
                  <a:pos x="39" y="0"/>
                </a:cxn>
                <a:cxn ang="0">
                  <a:pos x="23" y="0"/>
                </a:cxn>
                <a:cxn ang="0">
                  <a:pos x="12" y="1"/>
                </a:cxn>
                <a:cxn ang="0">
                  <a:pos x="4" y="3"/>
                </a:cxn>
                <a:cxn ang="0">
                  <a:pos x="0" y="5"/>
                </a:cxn>
                <a:cxn ang="0">
                  <a:pos x="14" y="7"/>
                </a:cxn>
                <a:cxn ang="0">
                  <a:pos x="30" y="8"/>
                </a:cxn>
                <a:cxn ang="0">
                  <a:pos x="46" y="10"/>
                </a:cxn>
                <a:cxn ang="0">
                  <a:pos x="64" y="12"/>
                </a:cxn>
                <a:cxn ang="0">
                  <a:pos x="83" y="14"/>
                </a:cxn>
                <a:cxn ang="0">
                  <a:pos x="102" y="16"/>
                </a:cxn>
                <a:cxn ang="0">
                  <a:pos x="120" y="19"/>
                </a:cxn>
                <a:cxn ang="0">
                  <a:pos x="141" y="22"/>
                </a:cxn>
                <a:cxn ang="0">
                  <a:pos x="160" y="26"/>
                </a:cxn>
                <a:cxn ang="0">
                  <a:pos x="180" y="30"/>
                </a:cxn>
                <a:cxn ang="0">
                  <a:pos x="200" y="35"/>
                </a:cxn>
                <a:cxn ang="0">
                  <a:pos x="219" y="41"/>
                </a:cxn>
                <a:cxn ang="0">
                  <a:pos x="238" y="47"/>
                </a:cxn>
                <a:cxn ang="0">
                  <a:pos x="257" y="53"/>
                </a:cxn>
                <a:cxn ang="0">
                  <a:pos x="274" y="61"/>
                </a:cxn>
                <a:cxn ang="0">
                  <a:pos x="290" y="69"/>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4" name="Freeform 112"/>
            <p:cNvSpPr>
              <a:spLocks/>
            </p:cNvSpPr>
            <p:nvPr/>
          </p:nvSpPr>
          <p:spPr bwMode="auto">
            <a:xfrm>
              <a:off x="4317" y="3832"/>
              <a:ext cx="40" cy="85"/>
            </a:xfrm>
            <a:custGeom>
              <a:avLst/>
              <a:gdLst/>
              <a:ahLst/>
              <a:cxnLst>
                <a:cxn ang="0">
                  <a:pos x="0" y="113"/>
                </a:cxn>
                <a:cxn ang="0">
                  <a:pos x="0" y="130"/>
                </a:cxn>
                <a:cxn ang="0">
                  <a:pos x="6" y="146"/>
                </a:cxn>
                <a:cxn ang="0">
                  <a:pos x="16" y="161"/>
                </a:cxn>
                <a:cxn ang="0">
                  <a:pos x="31" y="174"/>
                </a:cxn>
                <a:cxn ang="0">
                  <a:pos x="48" y="185"/>
                </a:cxn>
                <a:cxn ang="0">
                  <a:pos x="68" y="195"/>
                </a:cxn>
                <a:cxn ang="0">
                  <a:pos x="92" y="202"/>
                </a:cxn>
                <a:cxn ang="0">
                  <a:pos x="115" y="206"/>
                </a:cxn>
                <a:cxn ang="0">
                  <a:pos x="122" y="207"/>
                </a:cxn>
                <a:cxn ang="0">
                  <a:pos x="129" y="205"/>
                </a:cxn>
                <a:cxn ang="0">
                  <a:pos x="135" y="202"/>
                </a:cxn>
                <a:cxn ang="0">
                  <a:pos x="138" y="198"/>
                </a:cxn>
                <a:cxn ang="0">
                  <a:pos x="138" y="193"/>
                </a:cxn>
                <a:cxn ang="0">
                  <a:pos x="137" y="188"/>
                </a:cxn>
                <a:cxn ang="0">
                  <a:pos x="132" y="184"/>
                </a:cxn>
                <a:cxn ang="0">
                  <a:pos x="125" y="182"/>
                </a:cxn>
                <a:cxn ang="0">
                  <a:pos x="102" y="176"/>
                </a:cxn>
                <a:cxn ang="0">
                  <a:pos x="80" y="168"/>
                </a:cxn>
                <a:cxn ang="0">
                  <a:pos x="63" y="157"/>
                </a:cxn>
                <a:cxn ang="0">
                  <a:pos x="50" y="145"/>
                </a:cxn>
                <a:cxn ang="0">
                  <a:pos x="41" y="130"/>
                </a:cxn>
                <a:cxn ang="0">
                  <a:pos x="37" y="114"/>
                </a:cxn>
                <a:cxn ang="0">
                  <a:pos x="37" y="97"/>
                </a:cxn>
                <a:cxn ang="0">
                  <a:pos x="44" y="79"/>
                </a:cxn>
                <a:cxn ang="0">
                  <a:pos x="54" y="65"/>
                </a:cxn>
                <a:cxn ang="0">
                  <a:pos x="70" y="52"/>
                </a:cxn>
                <a:cxn ang="0">
                  <a:pos x="87" y="40"/>
                </a:cxn>
                <a:cxn ang="0">
                  <a:pos x="106" y="29"/>
                </a:cxn>
                <a:cxn ang="0">
                  <a:pos x="122" y="20"/>
                </a:cxn>
                <a:cxn ang="0">
                  <a:pos x="135" y="11"/>
                </a:cxn>
                <a:cxn ang="0">
                  <a:pos x="142" y="5"/>
                </a:cxn>
                <a:cxn ang="0">
                  <a:pos x="142" y="0"/>
                </a:cxn>
                <a:cxn ang="0">
                  <a:pos x="126" y="4"/>
                </a:cxn>
                <a:cxn ang="0">
                  <a:pos x="106" y="11"/>
                </a:cxn>
                <a:cxn ang="0">
                  <a:pos x="84" y="23"/>
                </a:cxn>
                <a:cxn ang="0">
                  <a:pos x="61" y="37"/>
                </a:cxn>
                <a:cxn ang="0">
                  <a:pos x="39" y="53"/>
                </a:cxn>
                <a:cxn ang="0">
                  <a:pos x="22" y="72"/>
                </a:cxn>
                <a:cxn ang="0">
                  <a:pos x="8" y="93"/>
                </a:cxn>
                <a:cxn ang="0">
                  <a:pos x="0" y="113"/>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665" name="Freeform 113"/>
            <p:cNvSpPr>
              <a:spLocks/>
            </p:cNvSpPr>
            <p:nvPr/>
          </p:nvSpPr>
          <p:spPr bwMode="auto">
            <a:xfrm>
              <a:off x="4593" y="3777"/>
              <a:ext cx="84" cy="111"/>
            </a:xfrm>
            <a:custGeom>
              <a:avLst/>
              <a:gdLst/>
              <a:ahLst/>
              <a:cxnLst>
                <a:cxn ang="0">
                  <a:pos x="256" y="109"/>
                </a:cxn>
                <a:cxn ang="0">
                  <a:pos x="271" y="126"/>
                </a:cxn>
                <a:cxn ang="0">
                  <a:pos x="278" y="144"/>
                </a:cxn>
                <a:cxn ang="0">
                  <a:pos x="274" y="164"/>
                </a:cxn>
                <a:cxn ang="0">
                  <a:pos x="256" y="183"/>
                </a:cxn>
                <a:cxn ang="0">
                  <a:pos x="232" y="200"/>
                </a:cxn>
                <a:cxn ang="0">
                  <a:pos x="204" y="216"/>
                </a:cxn>
                <a:cxn ang="0">
                  <a:pos x="175" y="232"/>
                </a:cxn>
                <a:cxn ang="0">
                  <a:pos x="158" y="244"/>
                </a:cxn>
                <a:cxn ang="0">
                  <a:pos x="152" y="252"/>
                </a:cxn>
                <a:cxn ang="0">
                  <a:pos x="148" y="260"/>
                </a:cxn>
                <a:cxn ang="0">
                  <a:pos x="151" y="268"/>
                </a:cxn>
                <a:cxn ang="0">
                  <a:pos x="161" y="272"/>
                </a:cxn>
                <a:cxn ang="0">
                  <a:pos x="171" y="271"/>
                </a:cxn>
                <a:cxn ang="0">
                  <a:pos x="190" y="256"/>
                </a:cxn>
                <a:cxn ang="0">
                  <a:pos x="222" y="236"/>
                </a:cxn>
                <a:cxn ang="0">
                  <a:pos x="255" y="216"/>
                </a:cxn>
                <a:cxn ang="0">
                  <a:pos x="284" y="192"/>
                </a:cxn>
                <a:cxn ang="0">
                  <a:pos x="301" y="163"/>
                </a:cxn>
                <a:cxn ang="0">
                  <a:pos x="300" y="133"/>
                </a:cxn>
                <a:cxn ang="0">
                  <a:pos x="281" y="105"/>
                </a:cxn>
                <a:cxn ang="0">
                  <a:pos x="251" y="82"/>
                </a:cxn>
                <a:cxn ang="0">
                  <a:pos x="217" y="67"/>
                </a:cxn>
                <a:cxn ang="0">
                  <a:pos x="185" y="54"/>
                </a:cxn>
                <a:cxn ang="0">
                  <a:pos x="151" y="40"/>
                </a:cxn>
                <a:cxn ang="0">
                  <a:pos x="114" y="27"/>
                </a:cxn>
                <a:cxn ang="0">
                  <a:pos x="81" y="16"/>
                </a:cxn>
                <a:cxn ang="0">
                  <a:pos x="49" y="7"/>
                </a:cxn>
                <a:cxn ang="0">
                  <a:pos x="24" y="1"/>
                </a:cxn>
                <a:cxn ang="0">
                  <a:pos x="5" y="0"/>
                </a:cxn>
                <a:cxn ang="0">
                  <a:pos x="13" y="7"/>
                </a:cxn>
                <a:cxn ang="0">
                  <a:pos x="43" y="17"/>
                </a:cxn>
                <a:cxn ang="0">
                  <a:pos x="74" y="27"/>
                </a:cxn>
                <a:cxn ang="0">
                  <a:pos x="106" y="38"/>
                </a:cxn>
                <a:cxn ang="0">
                  <a:pos x="139" y="50"/>
                </a:cxn>
                <a:cxn ang="0">
                  <a:pos x="171" y="63"/>
                </a:cxn>
                <a:cxn ang="0">
                  <a:pos x="203" y="78"/>
                </a:cxn>
                <a:cxn ang="0">
                  <a:pos x="232" y="93"/>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8" name="Line 68">
            <a:extLst>
              <a:ext uri="{FF2B5EF4-FFF2-40B4-BE49-F238E27FC236}">
                <a16:creationId xmlns:a16="http://schemas.microsoft.com/office/drawing/2014/main" id="{7CF60496-D618-DD4D-BF47-E9772DB79E21}"/>
              </a:ext>
            </a:extLst>
          </p:cNvPr>
          <p:cNvSpPr>
            <a:spLocks noChangeShapeType="1"/>
          </p:cNvSpPr>
          <p:nvPr/>
        </p:nvSpPr>
        <p:spPr bwMode="auto">
          <a:xfrm flipV="1">
            <a:off x="1645299" y="4714326"/>
            <a:ext cx="592576" cy="0"/>
          </a:xfrm>
          <a:prstGeom prst="line">
            <a:avLst/>
          </a:prstGeom>
          <a:noFill/>
          <a:ln w="19050">
            <a:solidFill>
              <a:srgbClr val="008080"/>
            </a:solidFill>
            <a:prstDash val="dash"/>
            <a:round/>
            <a:headEnd type="arrow" w="med" len="med"/>
            <a:tailEnd type="arrow" w="med" len="med"/>
          </a:ln>
          <a:effectLst/>
        </p:spPr>
        <p:txBody>
          <a:bodyPr>
            <a:prstTxWarp prst="textNoShape">
              <a:avLst/>
            </a:prstTxWarp>
          </a:bodyPr>
          <a:lstStyle/>
          <a:p>
            <a:endParaRPr lang="en-US" sz="135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0CBE020A-73A4-CA48-AB0E-2AB3EA66AC30}"/>
              </a:ext>
            </a:extLst>
          </p:cNvPr>
          <p:cNvCxnSpPr>
            <a:cxnSpLocks/>
          </p:cNvCxnSpPr>
          <p:nvPr/>
        </p:nvCxnSpPr>
        <p:spPr bwMode="auto">
          <a:xfrm flipV="1">
            <a:off x="1982804" y="4740441"/>
            <a:ext cx="0" cy="717082"/>
          </a:xfrm>
          <a:prstGeom prst="straightConnector1">
            <a:avLst/>
          </a:prstGeom>
          <a:noFill/>
          <a:ln w="12700" cap="flat" cmpd="sng" algn="ctr">
            <a:solidFill>
              <a:schemeClr val="tx1"/>
            </a:solidFill>
            <a:prstDash val="solid"/>
            <a:round/>
            <a:headEnd type="none" w="med" len="med"/>
            <a:tailEnd type="triangle"/>
          </a:ln>
          <a:effectLst/>
        </p:spPr>
      </p:cxnSp>
      <p:sp>
        <p:nvSpPr>
          <p:cNvPr id="2" name="Rounded Rectangle 1">
            <a:extLst>
              <a:ext uri="{FF2B5EF4-FFF2-40B4-BE49-F238E27FC236}">
                <a16:creationId xmlns:a16="http://schemas.microsoft.com/office/drawing/2014/main" id="{BE4C7538-5060-5501-3284-F0B35E261BA5}"/>
              </a:ext>
            </a:extLst>
          </p:cNvPr>
          <p:cNvSpPr/>
          <p:nvPr/>
        </p:nvSpPr>
        <p:spPr bwMode="auto">
          <a:xfrm>
            <a:off x="609600" y="1360714"/>
            <a:ext cx="6792686" cy="2971801"/>
          </a:xfrm>
          <a:prstGeom prst="roundRect">
            <a:avLst/>
          </a:prstGeom>
          <a:solidFill>
            <a:schemeClr val="bg1">
              <a:alpha val="85248"/>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 name="Rounded Rectangle 2">
            <a:extLst>
              <a:ext uri="{FF2B5EF4-FFF2-40B4-BE49-F238E27FC236}">
                <a16:creationId xmlns:a16="http://schemas.microsoft.com/office/drawing/2014/main" id="{E7F0548A-DFBB-14F8-64F9-058DFB73E0FF}"/>
              </a:ext>
            </a:extLst>
          </p:cNvPr>
          <p:cNvSpPr/>
          <p:nvPr/>
        </p:nvSpPr>
        <p:spPr bwMode="auto">
          <a:xfrm>
            <a:off x="3254829" y="4288970"/>
            <a:ext cx="4191000" cy="1404259"/>
          </a:xfrm>
          <a:prstGeom prst="round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 name="Content Placeholder 5">
            <a:extLst>
              <a:ext uri="{FF2B5EF4-FFF2-40B4-BE49-F238E27FC236}">
                <a16:creationId xmlns:a16="http://schemas.microsoft.com/office/drawing/2014/main" id="{0EBAF81A-74F7-2CA0-8D04-3658EE4FB972}"/>
              </a:ext>
            </a:extLst>
          </p:cNvPr>
          <p:cNvSpPr txBox="1">
            <a:spLocks/>
          </p:cNvSpPr>
          <p:nvPr/>
        </p:nvSpPr>
        <p:spPr>
          <a:xfrm>
            <a:off x="163037" y="5638800"/>
            <a:ext cx="8915534" cy="1030285"/>
          </a:xfrm>
          <a:prstGeom prst="rect">
            <a:avLst/>
          </a:prstGeom>
          <a:solidFill>
            <a:schemeClr val="bg1"/>
          </a:solidFill>
        </p:spPr>
        <p:txBody>
          <a:bodyPr>
            <a:normAutofit fontScale="47500" lnSpcReduction="20000"/>
          </a:bodyPr>
          <a:lstStyle>
            <a:lvl1pPr marL="342900" indent="-342900" algn="l" rtl="0" eaLnBrk="1" fontAlgn="base" hangingPunct="1">
              <a:spcBef>
                <a:spcPts val="1200"/>
              </a:spcBef>
              <a:spcAft>
                <a:spcPts val="300"/>
              </a:spcAft>
              <a:buClr>
                <a:srgbClr val="000099"/>
              </a:buClr>
              <a:buFont typeface="Wingdings" pitchFamily="-65" charset="2"/>
              <a:buChar char="w"/>
              <a:defRPr sz="3200">
                <a:solidFill>
                  <a:schemeClr val="tx1"/>
                </a:solidFill>
                <a:latin typeface="Helvetica Neue"/>
                <a:ea typeface="+mn-ea"/>
                <a:cs typeface="Helvetica Neue"/>
              </a:defRPr>
            </a:lvl1pPr>
            <a:lvl2pPr marL="742950" indent="-285750" algn="l" rtl="0" eaLnBrk="1" fontAlgn="base" hangingPunct="1">
              <a:spcBef>
                <a:spcPts val="600"/>
              </a:spcBef>
              <a:spcAft>
                <a:spcPts val="0"/>
              </a:spcAft>
              <a:buClr>
                <a:srgbClr val="000099"/>
              </a:buClr>
              <a:buSzPct val="50000"/>
              <a:buFont typeface="Wingdings" pitchFamily="-65" charset="2"/>
              <a:buChar char="n"/>
              <a:defRPr sz="2800">
                <a:solidFill>
                  <a:schemeClr val="tx1"/>
                </a:solidFill>
                <a:latin typeface="Helvetica Neue"/>
                <a:ea typeface="ＭＳ Ｐゴシック" pitchFamily="-65" charset="-128"/>
                <a:cs typeface="Helvetica Neue"/>
              </a:defRPr>
            </a:lvl2pPr>
            <a:lvl3pPr marL="1143000" indent="-228600" algn="l" rtl="0" eaLnBrk="1" fontAlgn="base" hangingPunct="1">
              <a:spcBef>
                <a:spcPts val="600"/>
              </a:spcBef>
              <a:spcAft>
                <a:spcPct val="0"/>
              </a:spcAft>
              <a:buClr>
                <a:srgbClr val="000099"/>
              </a:buClr>
              <a:buSzPct val="60000"/>
              <a:buFont typeface="Wingdings" pitchFamily="-65" charset="2"/>
              <a:buChar char="l"/>
              <a:defRPr sz="24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20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9pPr>
          </a:lstStyle>
          <a:p>
            <a:pPr lvl="0">
              <a:defRPr/>
            </a:pPr>
            <a:r>
              <a:rPr lang="en-US" kern="0" dirty="0">
                <a:solidFill>
                  <a:srgbClr val="0029E7">
                    <a:lumMod val="75000"/>
                  </a:srgbClr>
                </a:solidFill>
              </a:rPr>
              <a:t>A link layer protocol delivers data frames between two physically connected nodes</a:t>
            </a:r>
          </a:p>
          <a:p>
            <a:pPr lvl="1" indent="-342900">
              <a:spcBef>
                <a:spcPts val="0"/>
              </a:spcBef>
              <a:buSzTx/>
              <a:buFont typeface="Wingdings" pitchFamily="-65" charset="2"/>
              <a:buChar char="w"/>
            </a:pPr>
            <a:r>
              <a:rPr lang="en-US" kern="0" dirty="0">
                <a:solidFill>
                  <a:srgbClr val="0029E7">
                    <a:lumMod val="75000"/>
                  </a:srgbClr>
                </a:solidFill>
              </a:rPr>
              <a:t>A link-layer header is added at sending node, removed by the receiving node</a:t>
            </a:r>
          </a:p>
          <a:p>
            <a:pPr lvl="1" indent="-342900">
              <a:spcBef>
                <a:spcPts val="0"/>
              </a:spcBef>
              <a:buSzTx/>
              <a:buFont typeface="Wingdings" pitchFamily="-65" charset="2"/>
              <a:buChar char="w"/>
            </a:pPr>
            <a:r>
              <a:rPr lang="en-US" kern="0">
                <a:solidFill>
                  <a:srgbClr val="0029E7">
                    <a:lumMod val="75000"/>
                  </a:srgbClr>
                </a:solidFill>
              </a:rPr>
              <a:t>When a packet moves through the network across </a:t>
            </a:r>
            <a:r>
              <a:rPr lang="en-US" u="sng" kern="0">
                <a:solidFill>
                  <a:srgbClr val="0029E7">
                    <a:lumMod val="75000"/>
                  </a:srgbClr>
                </a:solidFill>
              </a:rPr>
              <a:t>multiple</a:t>
            </a:r>
            <a:r>
              <a:rPr lang="en-US" kern="0">
                <a:solidFill>
                  <a:srgbClr val="0029E7">
                    <a:lumMod val="75000"/>
                  </a:srgbClr>
                </a:solidFill>
              </a:rPr>
              <a:t> hops: link-layer header is added and removed </a:t>
            </a:r>
            <a:r>
              <a:rPr lang="en-US" u="sng" kern="0">
                <a:solidFill>
                  <a:srgbClr val="0029E7">
                    <a:lumMod val="75000"/>
                  </a:srgbClr>
                </a:solidFill>
              </a:rPr>
              <a:t>multiple</a:t>
            </a:r>
            <a:r>
              <a:rPr lang="en-US" kern="0">
                <a:solidFill>
                  <a:srgbClr val="0029E7">
                    <a:lumMod val="75000"/>
                  </a:srgbClr>
                </a:solidFill>
              </a:rPr>
              <a:t> times</a:t>
            </a:r>
            <a:endParaRPr lang="en-US" kern="0" dirty="0">
              <a:solidFill>
                <a:srgbClr val="0029E7">
                  <a:lumMod val="75000"/>
                </a:srgbClr>
              </a:solidFill>
            </a:endParaRPr>
          </a:p>
        </p:txBody>
      </p:sp>
    </p:spTree>
    <p:extLst>
      <p:ext uri="{BB962C8B-B14F-4D97-AF65-F5344CB8AC3E}">
        <p14:creationId xmlns:p14="http://schemas.microsoft.com/office/powerpoint/2010/main" val="350342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90FBCD0F-4126-F384-6DF2-32673782F433}"/>
              </a:ext>
            </a:extLst>
          </p:cNvPr>
          <p:cNvCxnSpPr>
            <a:cxnSpLocks/>
          </p:cNvCxnSpPr>
          <p:nvPr/>
        </p:nvCxnSpPr>
        <p:spPr bwMode="auto">
          <a:xfrm>
            <a:off x="4077384" y="2708522"/>
            <a:ext cx="0" cy="745574"/>
          </a:xfrm>
          <a:prstGeom prst="line">
            <a:avLst/>
          </a:prstGeom>
          <a:noFill/>
          <a:ln w="12700" cap="flat" cmpd="sng" algn="ctr">
            <a:solidFill>
              <a:schemeClr val="tx1"/>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CF1654AF-2483-3794-31FD-F0DE94E4AAE9}"/>
              </a:ext>
            </a:extLst>
          </p:cNvPr>
          <p:cNvCxnSpPr>
            <a:cxnSpLocks/>
          </p:cNvCxnSpPr>
          <p:nvPr/>
        </p:nvCxnSpPr>
        <p:spPr bwMode="auto">
          <a:xfrm>
            <a:off x="7517793" y="1062237"/>
            <a:ext cx="0" cy="2628216"/>
          </a:xfrm>
          <a:prstGeom prst="line">
            <a:avLst/>
          </a:prstGeom>
          <a:noFill/>
          <a:ln w="12700" cap="flat" cmpd="sng" algn="ctr">
            <a:solidFill>
              <a:schemeClr val="tx1"/>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62E64859-06C7-B4AC-A67B-201662092E53}"/>
              </a:ext>
            </a:extLst>
          </p:cNvPr>
          <p:cNvCxnSpPr>
            <a:cxnSpLocks/>
          </p:cNvCxnSpPr>
          <p:nvPr/>
        </p:nvCxnSpPr>
        <p:spPr bwMode="auto">
          <a:xfrm>
            <a:off x="5436208" y="1055849"/>
            <a:ext cx="0" cy="745574"/>
          </a:xfrm>
          <a:prstGeom prst="line">
            <a:avLst/>
          </a:prstGeom>
          <a:noFill/>
          <a:ln w="12700" cap="flat" cmpd="sng" algn="ctr">
            <a:solidFill>
              <a:schemeClr val="tx1"/>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5DE4241A-722E-FB52-C09D-27DE110B439B}"/>
              </a:ext>
            </a:extLst>
          </p:cNvPr>
          <p:cNvCxnSpPr>
            <a:cxnSpLocks/>
          </p:cNvCxnSpPr>
          <p:nvPr/>
        </p:nvCxnSpPr>
        <p:spPr bwMode="auto">
          <a:xfrm>
            <a:off x="4701585" y="1761269"/>
            <a:ext cx="0" cy="1025735"/>
          </a:xfrm>
          <a:prstGeom prst="line">
            <a:avLst/>
          </a:prstGeom>
          <a:noFill/>
          <a:ln w="12700" cap="flat" cmpd="sng" algn="ctr">
            <a:solidFill>
              <a:schemeClr val="tx1"/>
            </a:solidFill>
            <a:prstDash val="sysDot"/>
            <a:round/>
            <a:headEnd type="none" w="med" len="med"/>
            <a:tailEnd type="none" w="med" len="med"/>
          </a:ln>
          <a:effectLst/>
        </p:spPr>
      </p:cxnSp>
      <p:sp>
        <p:nvSpPr>
          <p:cNvPr id="26649" name="Rectangle 25"/>
          <p:cNvSpPr>
            <a:spLocks noGrp="1" noChangeArrowheads="1"/>
          </p:cNvSpPr>
          <p:nvPr>
            <p:ph type="title"/>
          </p:nvPr>
        </p:nvSpPr>
        <p:spPr/>
        <p:txBody>
          <a:bodyPr/>
          <a:lstStyle/>
          <a:p>
            <a:r>
              <a:rPr lang="en-US" dirty="0"/>
              <a:t>Layered protocol implementation</a:t>
            </a:r>
          </a:p>
        </p:txBody>
      </p:sp>
      <p:sp>
        <p:nvSpPr>
          <p:cNvPr id="7" name="Content Placeholder 6">
            <a:extLst>
              <a:ext uri="{FF2B5EF4-FFF2-40B4-BE49-F238E27FC236}">
                <a16:creationId xmlns:a16="http://schemas.microsoft.com/office/drawing/2014/main" id="{10B6DBEC-A8E4-5643-C3E4-54268B654874}"/>
              </a:ext>
            </a:extLst>
          </p:cNvPr>
          <p:cNvSpPr>
            <a:spLocks noGrp="1"/>
          </p:cNvSpPr>
          <p:nvPr>
            <p:ph idx="1"/>
          </p:nvPr>
        </p:nvSpPr>
        <p:spPr>
          <a:xfrm>
            <a:off x="163037" y="4165599"/>
            <a:ext cx="8915534" cy="2503487"/>
          </a:xfrm>
        </p:spPr>
        <p:txBody>
          <a:bodyPr>
            <a:normAutofit lnSpcReduction="10000"/>
          </a:bodyPr>
          <a:lstStyle/>
          <a:p>
            <a:r>
              <a:rPr lang="en-US" dirty="0"/>
              <a:t>protocol header: contains the information one writes on the “envelope”</a:t>
            </a:r>
          </a:p>
          <a:p>
            <a:r>
              <a:rPr lang="en-US" sz="3200" dirty="0">
                <a:latin typeface="Arial" pitchFamily="-65" charset="0"/>
              </a:rPr>
              <a:t>all the information, and </a:t>
            </a:r>
            <a:r>
              <a:rPr lang="en-US" sz="3200" i="1" dirty="0">
                <a:latin typeface="Arial" pitchFamily="-65" charset="0"/>
              </a:rPr>
              <a:t>only</a:t>
            </a:r>
            <a:r>
              <a:rPr lang="en-US" sz="3200" dirty="0">
                <a:latin typeface="Arial" pitchFamily="-65" charset="0"/>
              </a:rPr>
              <a:t> the information, that’s needed to carry out the protocol’s functionality</a:t>
            </a:r>
            <a:endParaRPr lang="en-US" dirty="0"/>
          </a:p>
        </p:txBody>
      </p:sp>
      <p:sp>
        <p:nvSpPr>
          <p:cNvPr id="30" name="Slide Number Placeholder 5"/>
          <p:cNvSpPr>
            <a:spLocks noGrp="1"/>
          </p:cNvSpPr>
          <p:nvPr>
            <p:ph type="sldNum" sz="quarter" idx="12"/>
          </p:nvPr>
        </p:nvSpPr>
        <p:spPr/>
        <p:txBody>
          <a:bodyPr/>
          <a:lstStyle/>
          <a:p>
            <a:fld id="{FB5B893B-C3A3-6E4B-9BEC-BEE0D9CF5A69}" type="slidenum">
              <a:rPr lang="en-US"/>
              <a:pPr/>
              <a:t>43</a:t>
            </a:fld>
            <a:endParaRPr lang="en-US"/>
          </a:p>
        </p:txBody>
      </p:sp>
      <p:grpSp>
        <p:nvGrpSpPr>
          <p:cNvPr id="15" name="Group 14">
            <a:extLst>
              <a:ext uri="{FF2B5EF4-FFF2-40B4-BE49-F238E27FC236}">
                <a16:creationId xmlns:a16="http://schemas.microsoft.com/office/drawing/2014/main" id="{FD40E08A-A761-4024-59FE-F36DCF6B47C3}"/>
              </a:ext>
            </a:extLst>
          </p:cNvPr>
          <p:cNvGrpSpPr/>
          <p:nvPr/>
        </p:nvGrpSpPr>
        <p:grpSpPr>
          <a:xfrm>
            <a:off x="4037464" y="2187244"/>
            <a:ext cx="3490218" cy="598198"/>
            <a:chOff x="4026513" y="1957275"/>
            <a:chExt cx="3490218" cy="598198"/>
          </a:xfrm>
        </p:grpSpPr>
        <p:sp>
          <p:nvSpPr>
            <p:cNvPr id="26629" name="Rectangle 5"/>
            <p:cNvSpPr>
              <a:spLocks noChangeArrowheads="1"/>
            </p:cNvSpPr>
            <p:nvPr/>
          </p:nvSpPr>
          <p:spPr bwMode="auto">
            <a:xfrm>
              <a:off x="4068681" y="2241834"/>
              <a:ext cx="3448050" cy="294085"/>
            </a:xfrm>
            <a:prstGeom prst="rect">
              <a:avLst/>
            </a:prstGeom>
            <a:noFill/>
            <a:ln w="28575">
              <a:solidFill>
                <a:schemeClr val="accent2"/>
              </a:solidFill>
              <a:miter lim="800000"/>
              <a:headEnd/>
              <a:tailEnd/>
            </a:ln>
            <a:effectLst/>
          </p:spPr>
          <p:txBody>
            <a:bodyPr wrap="none" anchor="ctr">
              <a:prstTxWarp prst="textNoShape">
                <a:avLst/>
              </a:prstTxWarp>
            </a:bodyPr>
            <a:lstStyle/>
            <a:p>
              <a:endParaRPr lang="en-US" sz="1350"/>
            </a:p>
          </p:txBody>
        </p:sp>
        <p:sp>
          <p:nvSpPr>
            <p:cNvPr id="26633" name="Line 9"/>
            <p:cNvSpPr>
              <a:spLocks noChangeShapeType="1"/>
            </p:cNvSpPr>
            <p:nvPr/>
          </p:nvSpPr>
          <p:spPr bwMode="auto">
            <a:xfrm>
              <a:off x="4690188" y="2243024"/>
              <a:ext cx="0" cy="276225"/>
            </a:xfrm>
            <a:prstGeom prst="line">
              <a:avLst/>
            </a:prstGeom>
            <a:noFill/>
            <a:ln w="28575">
              <a:solidFill>
                <a:schemeClr val="accent2"/>
              </a:solidFill>
              <a:round/>
              <a:headEnd/>
              <a:tailEnd/>
            </a:ln>
            <a:effectLst/>
          </p:spPr>
          <p:txBody>
            <a:bodyPr wrap="none" anchor="ctr">
              <a:prstTxWarp prst="textNoShape">
                <a:avLst/>
              </a:prstTxWarp>
            </a:bodyPr>
            <a:lstStyle/>
            <a:p>
              <a:endParaRPr lang="en-US" sz="1350"/>
            </a:p>
          </p:txBody>
        </p:sp>
        <p:sp>
          <p:nvSpPr>
            <p:cNvPr id="26636" name="Rectangle 12"/>
            <p:cNvSpPr>
              <a:spLocks noChangeArrowheads="1"/>
            </p:cNvSpPr>
            <p:nvPr/>
          </p:nvSpPr>
          <p:spPr bwMode="auto">
            <a:xfrm>
              <a:off x="4026513" y="1957275"/>
              <a:ext cx="849688"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dirty="0">
                  <a:solidFill>
                    <a:schemeClr val="accent2"/>
                  </a:solidFill>
                  <a:latin typeface="Times New Roman" pitchFamily="-65" charset="0"/>
                </a:rPr>
                <a:t>IP packet</a:t>
              </a:r>
            </a:p>
          </p:txBody>
        </p:sp>
        <p:sp>
          <p:nvSpPr>
            <p:cNvPr id="26641" name="Rectangle 17"/>
            <p:cNvSpPr>
              <a:spLocks noChangeArrowheads="1"/>
            </p:cNvSpPr>
            <p:nvPr/>
          </p:nvSpPr>
          <p:spPr bwMode="auto">
            <a:xfrm>
              <a:off x="4063919" y="2257313"/>
              <a:ext cx="606032"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a:solidFill>
                    <a:schemeClr val="accent2"/>
                  </a:solidFill>
                  <a:latin typeface="Times New Roman" pitchFamily="-65" charset="0"/>
                </a:rPr>
                <a:t>IP hdr</a:t>
              </a:r>
              <a:endParaRPr lang="en-US" sz="1500">
                <a:latin typeface="Times New Roman" pitchFamily="-65" charset="0"/>
              </a:endParaRPr>
            </a:p>
          </p:txBody>
        </p:sp>
        <p:sp>
          <p:nvSpPr>
            <p:cNvPr id="26644" name="Rectangle 20"/>
            <p:cNvSpPr>
              <a:spLocks noChangeArrowheads="1"/>
            </p:cNvSpPr>
            <p:nvPr/>
          </p:nvSpPr>
          <p:spPr bwMode="auto">
            <a:xfrm>
              <a:off x="5926058" y="2220403"/>
              <a:ext cx="584937" cy="275076"/>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350">
                  <a:solidFill>
                    <a:schemeClr val="accent2"/>
                  </a:solidFill>
                  <a:latin typeface="Times New Roman" pitchFamily="-65" charset="0"/>
                </a:rPr>
                <a:t>DATA</a:t>
              </a:r>
              <a:endParaRPr lang="en-US" sz="1350">
                <a:latin typeface="Times New Roman" pitchFamily="-65" charset="0"/>
              </a:endParaRPr>
            </a:p>
          </p:txBody>
        </p:sp>
      </p:grpSp>
      <p:grpSp>
        <p:nvGrpSpPr>
          <p:cNvPr id="14" name="Group 13">
            <a:extLst>
              <a:ext uri="{FF2B5EF4-FFF2-40B4-BE49-F238E27FC236}">
                <a16:creationId xmlns:a16="http://schemas.microsoft.com/office/drawing/2014/main" id="{511C0A70-5E0F-F6F0-1D73-F027EB73C0AD}"/>
              </a:ext>
            </a:extLst>
          </p:cNvPr>
          <p:cNvGrpSpPr/>
          <p:nvPr/>
        </p:nvGrpSpPr>
        <p:grpSpPr>
          <a:xfrm>
            <a:off x="4629643" y="1439418"/>
            <a:ext cx="2892565" cy="641060"/>
            <a:chOff x="4624167" y="2600213"/>
            <a:chExt cx="2892565" cy="641060"/>
          </a:xfrm>
        </p:grpSpPr>
        <p:sp>
          <p:nvSpPr>
            <p:cNvPr id="26630" name="Rectangle 6"/>
            <p:cNvSpPr>
              <a:spLocks noChangeArrowheads="1"/>
            </p:cNvSpPr>
            <p:nvPr/>
          </p:nvSpPr>
          <p:spPr bwMode="auto">
            <a:xfrm>
              <a:off x="4703285" y="2919300"/>
              <a:ext cx="2813447" cy="302419"/>
            </a:xfrm>
            <a:prstGeom prst="rect">
              <a:avLst/>
            </a:prstGeom>
            <a:noFill/>
            <a:ln w="28575">
              <a:solidFill>
                <a:srgbClr val="CC9900"/>
              </a:solidFill>
              <a:miter lim="800000"/>
              <a:headEnd/>
              <a:tailEnd/>
            </a:ln>
            <a:effectLst/>
          </p:spPr>
          <p:txBody>
            <a:bodyPr wrap="none" anchor="ctr">
              <a:prstTxWarp prst="textNoShape">
                <a:avLst/>
              </a:prstTxWarp>
            </a:bodyPr>
            <a:lstStyle/>
            <a:p>
              <a:endParaRPr lang="en-US" sz="1350"/>
            </a:p>
          </p:txBody>
        </p:sp>
        <p:sp>
          <p:nvSpPr>
            <p:cNvPr id="26634" name="Line 10"/>
            <p:cNvSpPr>
              <a:spLocks noChangeShapeType="1"/>
            </p:cNvSpPr>
            <p:nvPr/>
          </p:nvSpPr>
          <p:spPr bwMode="auto">
            <a:xfrm>
              <a:off x="5431000" y="2928824"/>
              <a:ext cx="0" cy="276225"/>
            </a:xfrm>
            <a:prstGeom prst="line">
              <a:avLst/>
            </a:prstGeom>
            <a:noFill/>
            <a:ln w="9525">
              <a:solidFill>
                <a:srgbClr val="CC9900"/>
              </a:solidFill>
              <a:round/>
              <a:headEnd/>
              <a:tailEnd/>
            </a:ln>
            <a:effectLst/>
          </p:spPr>
          <p:txBody>
            <a:bodyPr wrap="none" anchor="ctr">
              <a:prstTxWarp prst="textNoShape">
                <a:avLst/>
              </a:prstTxWarp>
            </a:bodyPr>
            <a:lstStyle/>
            <a:p>
              <a:endParaRPr lang="en-US" sz="1350"/>
            </a:p>
          </p:txBody>
        </p:sp>
        <p:sp>
          <p:nvSpPr>
            <p:cNvPr id="26637" name="Rectangle 13"/>
            <p:cNvSpPr>
              <a:spLocks noChangeArrowheads="1"/>
            </p:cNvSpPr>
            <p:nvPr/>
          </p:nvSpPr>
          <p:spPr bwMode="auto">
            <a:xfrm>
              <a:off x="4624167" y="2600213"/>
              <a:ext cx="1170289"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dirty="0">
                  <a:solidFill>
                    <a:srgbClr val="CC9900"/>
                  </a:solidFill>
                  <a:latin typeface="Times New Roman" pitchFamily="-65" charset="0"/>
                </a:rPr>
                <a:t>TCP segment</a:t>
              </a:r>
            </a:p>
          </p:txBody>
        </p:sp>
        <p:sp>
          <p:nvSpPr>
            <p:cNvPr id="26642" name="Rectangle 18"/>
            <p:cNvSpPr>
              <a:spLocks noChangeArrowheads="1"/>
            </p:cNvSpPr>
            <p:nvPr/>
          </p:nvSpPr>
          <p:spPr bwMode="auto">
            <a:xfrm>
              <a:off x="4627085" y="2943113"/>
              <a:ext cx="787172"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a:solidFill>
                    <a:srgbClr val="CC9900"/>
                  </a:solidFill>
                  <a:latin typeface="Times New Roman" pitchFamily="-65" charset="0"/>
                </a:rPr>
                <a:t>TCP hdr</a:t>
              </a:r>
            </a:p>
          </p:txBody>
        </p:sp>
        <p:sp>
          <p:nvSpPr>
            <p:cNvPr id="26645" name="Rectangle 21"/>
            <p:cNvSpPr>
              <a:spLocks noChangeArrowheads="1"/>
            </p:cNvSpPr>
            <p:nvPr/>
          </p:nvSpPr>
          <p:spPr bwMode="auto">
            <a:xfrm>
              <a:off x="5922486" y="2881200"/>
              <a:ext cx="584937" cy="275076"/>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350" dirty="0">
                  <a:solidFill>
                    <a:srgbClr val="CC9900"/>
                  </a:solidFill>
                  <a:latin typeface="Times New Roman" pitchFamily="-65" charset="0"/>
                </a:rPr>
                <a:t>DATA</a:t>
              </a:r>
              <a:endParaRPr lang="en-US" sz="1350" dirty="0">
                <a:latin typeface="Times New Roman" pitchFamily="-65" charset="0"/>
              </a:endParaRPr>
            </a:p>
          </p:txBody>
        </p:sp>
      </p:grpSp>
      <p:grpSp>
        <p:nvGrpSpPr>
          <p:cNvPr id="13" name="Group 12">
            <a:extLst>
              <a:ext uri="{FF2B5EF4-FFF2-40B4-BE49-F238E27FC236}">
                <a16:creationId xmlns:a16="http://schemas.microsoft.com/office/drawing/2014/main" id="{B69D5A01-CCA7-A9F8-A970-3CAD27B3B775}"/>
              </a:ext>
            </a:extLst>
          </p:cNvPr>
          <p:cNvGrpSpPr/>
          <p:nvPr/>
        </p:nvGrpSpPr>
        <p:grpSpPr>
          <a:xfrm>
            <a:off x="5006510" y="740914"/>
            <a:ext cx="2510724" cy="652791"/>
            <a:chOff x="4995559" y="2766830"/>
            <a:chExt cx="2510724" cy="652791"/>
          </a:xfrm>
        </p:grpSpPr>
        <p:sp>
          <p:nvSpPr>
            <p:cNvPr id="26646" name="Rectangle 22"/>
            <p:cNvSpPr>
              <a:spLocks noChangeArrowheads="1"/>
            </p:cNvSpPr>
            <p:nvPr/>
          </p:nvSpPr>
          <p:spPr bwMode="auto">
            <a:xfrm>
              <a:off x="5423879" y="3116044"/>
              <a:ext cx="2082404" cy="295275"/>
            </a:xfrm>
            <a:prstGeom prst="rect">
              <a:avLst/>
            </a:prstGeom>
            <a:noFill/>
            <a:ln w="28575">
              <a:solidFill>
                <a:srgbClr val="CC0099"/>
              </a:solidFill>
              <a:miter lim="800000"/>
              <a:headEnd/>
              <a:tailEnd/>
            </a:ln>
            <a:effectLst/>
          </p:spPr>
          <p:txBody>
            <a:bodyPr wrap="none" anchor="ctr">
              <a:prstTxWarp prst="textNoShape">
                <a:avLst/>
              </a:prstTxWarp>
            </a:bodyPr>
            <a:lstStyle/>
            <a:p>
              <a:endParaRPr lang="en-US" sz="1350"/>
            </a:p>
          </p:txBody>
        </p:sp>
        <p:sp>
          <p:nvSpPr>
            <p:cNvPr id="26647" name="Text Box 23"/>
            <p:cNvSpPr txBox="1">
              <a:spLocks noChangeArrowheads="1"/>
            </p:cNvSpPr>
            <p:nvPr/>
          </p:nvSpPr>
          <p:spPr bwMode="auto">
            <a:xfrm>
              <a:off x="6193010" y="3119539"/>
              <a:ext cx="632545" cy="300082"/>
            </a:xfrm>
            <a:prstGeom prst="rect">
              <a:avLst/>
            </a:prstGeom>
            <a:noFill/>
            <a:ln w="12700">
              <a:noFill/>
              <a:miter lim="800000"/>
              <a:headEnd/>
              <a:tailEnd/>
            </a:ln>
            <a:effectLst/>
          </p:spPr>
          <p:txBody>
            <a:bodyPr wrap="none" anchor="ctr">
              <a:prstTxWarp prst="textNoShape">
                <a:avLst/>
              </a:prstTxWarp>
              <a:spAutoFit/>
            </a:bodyPr>
            <a:lstStyle/>
            <a:p>
              <a:pPr algn="ctr"/>
              <a:r>
                <a:rPr lang="en-US" sz="1350" dirty="0">
                  <a:solidFill>
                    <a:srgbClr val="CC0099"/>
                  </a:solidFill>
                  <a:latin typeface="Times New Roman" pitchFamily="-65" charset="0"/>
                </a:rPr>
                <a:t>DATA</a:t>
              </a:r>
            </a:p>
          </p:txBody>
        </p:sp>
        <p:sp>
          <p:nvSpPr>
            <p:cNvPr id="26648" name="Line 24"/>
            <p:cNvSpPr>
              <a:spLocks noChangeShapeType="1"/>
            </p:cNvSpPr>
            <p:nvPr/>
          </p:nvSpPr>
          <p:spPr bwMode="auto">
            <a:xfrm>
              <a:off x="5863776" y="3142872"/>
              <a:ext cx="0" cy="276225"/>
            </a:xfrm>
            <a:prstGeom prst="line">
              <a:avLst/>
            </a:prstGeom>
            <a:noFill/>
            <a:ln w="9525" cap="rnd">
              <a:solidFill>
                <a:srgbClr val="CC0099"/>
              </a:solidFill>
              <a:prstDash val="solid"/>
              <a:round/>
              <a:headEnd/>
              <a:tailEnd/>
            </a:ln>
            <a:effectLst/>
          </p:spPr>
          <p:txBody>
            <a:bodyPr wrap="none" anchor="ctr">
              <a:prstTxWarp prst="textNoShape">
                <a:avLst/>
              </a:prstTxWarp>
            </a:bodyPr>
            <a:lstStyle/>
            <a:p>
              <a:endParaRPr lang="en-US" sz="1350"/>
            </a:p>
          </p:txBody>
        </p:sp>
        <p:sp>
          <p:nvSpPr>
            <p:cNvPr id="3" name="TextBox 2">
              <a:extLst>
                <a:ext uri="{FF2B5EF4-FFF2-40B4-BE49-F238E27FC236}">
                  <a16:creationId xmlns:a16="http://schemas.microsoft.com/office/drawing/2014/main" id="{8C3F81C1-1EEE-D14F-AA0B-39B825293C7A}"/>
                </a:ext>
              </a:extLst>
            </p:cNvPr>
            <p:cNvSpPr txBox="1"/>
            <p:nvPr/>
          </p:nvSpPr>
          <p:spPr>
            <a:xfrm>
              <a:off x="4995559" y="2766830"/>
              <a:ext cx="1454244" cy="261610"/>
            </a:xfrm>
            <a:prstGeom prst="rect">
              <a:avLst/>
            </a:prstGeom>
            <a:noFill/>
          </p:spPr>
          <p:txBody>
            <a:bodyPr wrap="none" rtlCol="0">
              <a:spAutoFit/>
            </a:bodyPr>
            <a:lstStyle/>
            <a:p>
              <a:r>
                <a:rPr lang="en-US" sz="1100" dirty="0">
                  <a:solidFill>
                    <a:srgbClr val="CC0099"/>
                  </a:solidFill>
                </a:rPr>
                <a:t>App protocol header</a:t>
              </a:r>
            </a:p>
          </p:txBody>
        </p:sp>
        <p:cxnSp>
          <p:nvCxnSpPr>
            <p:cNvPr id="5" name="Straight Arrow Connector 4">
              <a:extLst>
                <a:ext uri="{FF2B5EF4-FFF2-40B4-BE49-F238E27FC236}">
                  <a16:creationId xmlns:a16="http://schemas.microsoft.com/office/drawing/2014/main" id="{E5F8659A-3741-1C4A-A65A-9EC2B6DC3B53}"/>
                </a:ext>
              </a:extLst>
            </p:cNvPr>
            <p:cNvCxnSpPr>
              <a:cxnSpLocks/>
            </p:cNvCxnSpPr>
            <p:nvPr/>
          </p:nvCxnSpPr>
          <p:spPr bwMode="auto">
            <a:xfrm>
              <a:off x="5647679" y="2908120"/>
              <a:ext cx="0" cy="285750"/>
            </a:xfrm>
            <a:prstGeom prst="straightConnector1">
              <a:avLst/>
            </a:prstGeom>
            <a:noFill/>
            <a:ln w="12700" cap="flat" cmpd="sng" algn="ctr">
              <a:solidFill>
                <a:srgbClr val="CC0099"/>
              </a:solidFill>
              <a:prstDash val="solid"/>
              <a:round/>
              <a:headEnd type="none" w="med" len="med"/>
              <a:tailEnd type="triangle"/>
            </a:ln>
            <a:effectLst/>
          </p:spPr>
        </p:cxnSp>
      </p:grpSp>
      <p:grpSp>
        <p:nvGrpSpPr>
          <p:cNvPr id="23" name="Group 22">
            <a:extLst>
              <a:ext uri="{FF2B5EF4-FFF2-40B4-BE49-F238E27FC236}">
                <a16:creationId xmlns:a16="http://schemas.microsoft.com/office/drawing/2014/main" id="{1B3DBC1D-5966-DEC1-C035-B8BC10008360}"/>
              </a:ext>
            </a:extLst>
          </p:cNvPr>
          <p:cNvGrpSpPr/>
          <p:nvPr/>
        </p:nvGrpSpPr>
        <p:grpSpPr>
          <a:xfrm>
            <a:off x="3348741" y="2840888"/>
            <a:ext cx="5579455" cy="686420"/>
            <a:chOff x="3332315" y="754742"/>
            <a:chExt cx="5579455" cy="686420"/>
          </a:xfrm>
        </p:grpSpPr>
        <p:sp>
          <p:nvSpPr>
            <p:cNvPr id="24" name="Rectangle 4">
              <a:extLst>
                <a:ext uri="{FF2B5EF4-FFF2-40B4-BE49-F238E27FC236}">
                  <a16:creationId xmlns:a16="http://schemas.microsoft.com/office/drawing/2014/main" id="{69AD64D0-7801-8CC2-720D-31C40EF2971D}"/>
                </a:ext>
              </a:extLst>
            </p:cNvPr>
            <p:cNvSpPr>
              <a:spLocks noChangeArrowheads="1"/>
            </p:cNvSpPr>
            <p:nvPr/>
          </p:nvSpPr>
          <p:spPr bwMode="auto">
            <a:xfrm>
              <a:off x="3400030" y="1092994"/>
              <a:ext cx="4854178" cy="319088"/>
            </a:xfrm>
            <a:prstGeom prst="rect">
              <a:avLst/>
            </a:prstGeom>
            <a:noFill/>
            <a:ln w="28575">
              <a:solidFill>
                <a:srgbClr val="0000CC"/>
              </a:solidFill>
              <a:miter lim="800000"/>
              <a:headEnd/>
              <a:tailEnd/>
            </a:ln>
            <a:effectLst/>
          </p:spPr>
          <p:txBody>
            <a:bodyPr wrap="none" anchor="ctr">
              <a:prstTxWarp prst="textNoShape">
                <a:avLst/>
              </a:prstTxWarp>
            </a:bodyPr>
            <a:lstStyle/>
            <a:p>
              <a:endParaRPr lang="en-US" sz="1350"/>
            </a:p>
          </p:txBody>
        </p:sp>
        <p:sp>
          <p:nvSpPr>
            <p:cNvPr id="25" name="Line 7">
              <a:extLst>
                <a:ext uri="{FF2B5EF4-FFF2-40B4-BE49-F238E27FC236}">
                  <a16:creationId xmlns:a16="http://schemas.microsoft.com/office/drawing/2014/main" id="{643BBAB0-1D3E-3E51-B48B-257A209CA675}"/>
                </a:ext>
              </a:extLst>
            </p:cNvPr>
            <p:cNvSpPr>
              <a:spLocks noChangeShapeType="1"/>
            </p:cNvSpPr>
            <p:nvPr/>
          </p:nvSpPr>
          <p:spPr bwMode="auto">
            <a:xfrm>
              <a:off x="4063590" y="1119188"/>
              <a:ext cx="0" cy="276225"/>
            </a:xfrm>
            <a:prstGeom prst="line">
              <a:avLst/>
            </a:prstGeom>
            <a:noFill/>
            <a:ln w="9525">
              <a:solidFill>
                <a:schemeClr val="accent6"/>
              </a:solidFill>
              <a:round/>
              <a:headEnd/>
              <a:tailEnd/>
            </a:ln>
            <a:effectLst/>
          </p:spPr>
          <p:txBody>
            <a:bodyPr wrap="none" anchor="ctr">
              <a:prstTxWarp prst="textNoShape">
                <a:avLst/>
              </a:prstTxWarp>
            </a:bodyPr>
            <a:lstStyle/>
            <a:p>
              <a:endParaRPr lang="en-US" sz="1350"/>
            </a:p>
          </p:txBody>
        </p:sp>
        <p:sp>
          <p:nvSpPr>
            <p:cNvPr id="26" name="Line 8">
              <a:extLst>
                <a:ext uri="{FF2B5EF4-FFF2-40B4-BE49-F238E27FC236}">
                  <a16:creationId xmlns:a16="http://schemas.microsoft.com/office/drawing/2014/main" id="{AAC9A54B-7B8E-0B19-BC60-66DFB16C229D}"/>
                </a:ext>
              </a:extLst>
            </p:cNvPr>
            <p:cNvSpPr>
              <a:spLocks noChangeShapeType="1"/>
            </p:cNvSpPr>
            <p:nvPr/>
          </p:nvSpPr>
          <p:spPr bwMode="auto">
            <a:xfrm>
              <a:off x="7516019" y="1135857"/>
              <a:ext cx="0" cy="276225"/>
            </a:xfrm>
            <a:prstGeom prst="line">
              <a:avLst/>
            </a:prstGeom>
            <a:noFill/>
            <a:ln w="28575">
              <a:solidFill>
                <a:schemeClr val="tx1"/>
              </a:solidFill>
              <a:round/>
              <a:headEnd/>
              <a:tailEnd/>
            </a:ln>
            <a:effectLst/>
          </p:spPr>
          <p:txBody>
            <a:bodyPr wrap="none" anchor="ctr">
              <a:prstTxWarp prst="textNoShape">
                <a:avLst/>
              </a:prstTxWarp>
            </a:bodyPr>
            <a:lstStyle/>
            <a:p>
              <a:endParaRPr lang="en-US" sz="1350"/>
            </a:p>
          </p:txBody>
        </p:sp>
        <p:sp>
          <p:nvSpPr>
            <p:cNvPr id="27" name="Rectangle 11">
              <a:extLst>
                <a:ext uri="{FF2B5EF4-FFF2-40B4-BE49-F238E27FC236}">
                  <a16:creationId xmlns:a16="http://schemas.microsoft.com/office/drawing/2014/main" id="{D2905251-B0F2-5833-76C3-197320F0175C}"/>
                </a:ext>
              </a:extLst>
            </p:cNvPr>
            <p:cNvSpPr>
              <a:spLocks noChangeArrowheads="1"/>
            </p:cNvSpPr>
            <p:nvPr/>
          </p:nvSpPr>
          <p:spPr bwMode="auto">
            <a:xfrm>
              <a:off x="3332315" y="804071"/>
              <a:ext cx="1281602"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dirty="0">
                  <a:latin typeface="Times New Roman" pitchFamily="-65" charset="0"/>
                </a:rPr>
                <a:t>Ethernet frame</a:t>
              </a:r>
            </a:p>
          </p:txBody>
        </p:sp>
        <p:sp>
          <p:nvSpPr>
            <p:cNvPr id="28" name="Rectangle 15">
              <a:extLst>
                <a:ext uri="{FF2B5EF4-FFF2-40B4-BE49-F238E27FC236}">
                  <a16:creationId xmlns:a16="http://schemas.microsoft.com/office/drawing/2014/main" id="{36703DA6-5A30-ADE1-D32F-260A5FEEE6A4}"/>
                </a:ext>
              </a:extLst>
            </p:cNvPr>
            <p:cNvSpPr>
              <a:spLocks noChangeArrowheads="1"/>
            </p:cNvSpPr>
            <p:nvPr/>
          </p:nvSpPr>
          <p:spPr bwMode="auto">
            <a:xfrm>
              <a:off x="3373835" y="1108473"/>
              <a:ext cx="648416"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a:latin typeface="Times New Roman" pitchFamily="-65" charset="0"/>
                </a:rPr>
                <a:t>header</a:t>
              </a:r>
            </a:p>
          </p:txBody>
        </p:sp>
        <p:sp>
          <p:nvSpPr>
            <p:cNvPr id="31" name="Rectangle 16">
              <a:extLst>
                <a:ext uri="{FF2B5EF4-FFF2-40B4-BE49-F238E27FC236}">
                  <a16:creationId xmlns:a16="http://schemas.microsoft.com/office/drawing/2014/main" id="{9CF0319E-7BDE-D140-ABC4-A9E7E67B3188}"/>
                </a:ext>
              </a:extLst>
            </p:cNvPr>
            <p:cNvSpPr>
              <a:spLocks noChangeArrowheads="1"/>
            </p:cNvSpPr>
            <p:nvPr/>
          </p:nvSpPr>
          <p:spPr bwMode="auto">
            <a:xfrm>
              <a:off x="7660086" y="1143002"/>
              <a:ext cx="380714" cy="298160"/>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500">
                  <a:latin typeface="Times New Roman" pitchFamily="-65" charset="0"/>
                </a:rPr>
                <a:t>tail</a:t>
              </a:r>
            </a:p>
          </p:txBody>
        </p:sp>
        <p:sp>
          <p:nvSpPr>
            <p:cNvPr id="32" name="Rectangle 19">
              <a:extLst>
                <a:ext uri="{FF2B5EF4-FFF2-40B4-BE49-F238E27FC236}">
                  <a16:creationId xmlns:a16="http://schemas.microsoft.com/office/drawing/2014/main" id="{95286714-71F3-81EA-7F24-A17086FBB095}"/>
                </a:ext>
              </a:extLst>
            </p:cNvPr>
            <p:cNvSpPr>
              <a:spLocks noChangeArrowheads="1"/>
            </p:cNvSpPr>
            <p:nvPr/>
          </p:nvSpPr>
          <p:spPr bwMode="auto">
            <a:xfrm>
              <a:off x="5911058" y="1085852"/>
              <a:ext cx="584937" cy="275076"/>
            </a:xfrm>
            <a:prstGeom prst="rect">
              <a:avLst/>
            </a:prstGeom>
            <a:noFill/>
            <a:ln w="28575">
              <a:noFill/>
              <a:miter lim="800000"/>
              <a:headEnd/>
              <a:tailEnd/>
            </a:ln>
            <a:effectLst/>
          </p:spPr>
          <p:txBody>
            <a:bodyPr wrap="none" lIns="67866" tIns="33338" rIns="67866" bIns="33338">
              <a:prstTxWarp prst="textNoShape">
                <a:avLst/>
              </a:prstTxWarp>
              <a:spAutoFit/>
            </a:bodyPr>
            <a:lstStyle/>
            <a:p>
              <a:r>
                <a:rPr lang="en-US" sz="1350">
                  <a:latin typeface="Times New Roman" pitchFamily="-65" charset="0"/>
                </a:rPr>
                <a:t>DATA</a:t>
              </a:r>
            </a:p>
          </p:txBody>
        </p:sp>
        <p:sp>
          <p:nvSpPr>
            <p:cNvPr id="33" name="TextBox 32">
              <a:extLst>
                <a:ext uri="{FF2B5EF4-FFF2-40B4-BE49-F238E27FC236}">
                  <a16:creationId xmlns:a16="http://schemas.microsoft.com/office/drawing/2014/main" id="{6C5865A0-A735-54C5-2786-E32A8548636F}"/>
                </a:ext>
              </a:extLst>
            </p:cNvPr>
            <p:cNvSpPr txBox="1"/>
            <p:nvPr/>
          </p:nvSpPr>
          <p:spPr>
            <a:xfrm>
              <a:off x="7525657" y="754742"/>
              <a:ext cx="1386113" cy="363176"/>
            </a:xfrm>
            <a:prstGeom prst="rect">
              <a:avLst/>
            </a:prstGeom>
            <a:noFill/>
          </p:spPr>
          <p:txBody>
            <a:bodyPr wrap="square" rtlCol="0">
              <a:spAutoFit/>
            </a:bodyPr>
            <a:lstStyle/>
            <a:p>
              <a:pPr>
                <a:lnSpc>
                  <a:spcPct val="80000"/>
                </a:lnSpc>
              </a:pPr>
              <a:r>
                <a:rPr lang="en-US" sz="1100" dirty="0"/>
                <a:t>not all link protocols have tail</a:t>
              </a:r>
            </a:p>
          </p:txBody>
        </p:sp>
      </p:grpSp>
      <p:sp>
        <p:nvSpPr>
          <p:cNvPr id="37" name="Rectangle 36">
            <a:extLst>
              <a:ext uri="{FF2B5EF4-FFF2-40B4-BE49-F238E27FC236}">
                <a16:creationId xmlns:a16="http://schemas.microsoft.com/office/drawing/2014/main" id="{7365326A-92DE-BEA6-2B06-0BA83CC1B0C1}"/>
              </a:ext>
            </a:extLst>
          </p:cNvPr>
          <p:cNvSpPr/>
          <p:nvPr/>
        </p:nvSpPr>
        <p:spPr bwMode="auto">
          <a:xfrm>
            <a:off x="3172950" y="2899043"/>
            <a:ext cx="5565876" cy="616352"/>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8" name="Rectangle 37">
            <a:extLst>
              <a:ext uri="{FF2B5EF4-FFF2-40B4-BE49-F238E27FC236}">
                <a16:creationId xmlns:a16="http://schemas.microsoft.com/office/drawing/2014/main" id="{D6DE7218-6906-77F9-EA56-7BD5DBAFE64C}"/>
              </a:ext>
            </a:extLst>
          </p:cNvPr>
          <p:cNvSpPr/>
          <p:nvPr/>
        </p:nvSpPr>
        <p:spPr bwMode="auto">
          <a:xfrm>
            <a:off x="4069382" y="2218762"/>
            <a:ext cx="3578431" cy="672480"/>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39" name="Rectangle 38">
            <a:extLst>
              <a:ext uri="{FF2B5EF4-FFF2-40B4-BE49-F238E27FC236}">
                <a16:creationId xmlns:a16="http://schemas.microsoft.com/office/drawing/2014/main" id="{B9599652-5748-6593-EB1B-C6A213C4C4E0}"/>
              </a:ext>
            </a:extLst>
          </p:cNvPr>
          <p:cNvSpPr/>
          <p:nvPr/>
        </p:nvSpPr>
        <p:spPr bwMode="auto">
          <a:xfrm>
            <a:off x="4152829" y="1433691"/>
            <a:ext cx="3578431" cy="672480"/>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0" name="Rectangle 39">
            <a:extLst>
              <a:ext uri="{FF2B5EF4-FFF2-40B4-BE49-F238E27FC236}">
                <a16:creationId xmlns:a16="http://schemas.microsoft.com/office/drawing/2014/main" id="{27D96216-77C6-AE7C-165A-036947805CB1}"/>
              </a:ext>
            </a:extLst>
          </p:cNvPr>
          <p:cNvSpPr/>
          <p:nvPr/>
        </p:nvSpPr>
        <p:spPr bwMode="auto">
          <a:xfrm>
            <a:off x="4286319" y="754362"/>
            <a:ext cx="3578431" cy="916783"/>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388439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P spid="39" grpId="0" animBg="1"/>
      <p:bldP spid="39" grpId="1" animBg="1"/>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344D-61AF-9D2D-58A8-4C5369195026}"/>
              </a:ext>
            </a:extLst>
          </p:cNvPr>
          <p:cNvSpPr>
            <a:spLocks noGrp="1"/>
          </p:cNvSpPr>
          <p:nvPr>
            <p:ph type="title"/>
          </p:nvPr>
        </p:nvSpPr>
        <p:spPr/>
        <p:txBody>
          <a:bodyPr/>
          <a:lstStyle/>
          <a:p>
            <a:r>
              <a:rPr lang="en-US" dirty="0"/>
              <a:t>One more question: why 5 layers?</a:t>
            </a:r>
          </a:p>
        </p:txBody>
      </p:sp>
      <p:sp>
        <p:nvSpPr>
          <p:cNvPr id="14" name="Content Placeholder 13">
            <a:extLst>
              <a:ext uri="{FF2B5EF4-FFF2-40B4-BE49-F238E27FC236}">
                <a16:creationId xmlns:a16="http://schemas.microsoft.com/office/drawing/2014/main" id="{D78F658F-0D2A-99F7-489A-D75974ED4811}"/>
              </a:ext>
            </a:extLst>
          </p:cNvPr>
          <p:cNvSpPr>
            <a:spLocks noGrp="1"/>
          </p:cNvSpPr>
          <p:nvPr>
            <p:ph idx="1"/>
          </p:nvPr>
        </p:nvSpPr>
        <p:spPr>
          <a:xfrm>
            <a:off x="163037" y="935279"/>
            <a:ext cx="5744277" cy="5733808"/>
          </a:xfrm>
        </p:spPr>
        <p:txBody>
          <a:bodyPr>
            <a:normAutofit fontScale="92500"/>
          </a:bodyPr>
          <a:lstStyle/>
          <a:p>
            <a:r>
              <a:rPr lang="en-US" dirty="0"/>
              <a:t>Two layers are taken as given</a:t>
            </a:r>
          </a:p>
          <a:p>
            <a:pPr lvl="1">
              <a:spcBef>
                <a:spcPts val="0"/>
              </a:spcBef>
            </a:pPr>
            <a:r>
              <a:rPr lang="en-US" dirty="0"/>
              <a:t>Multiple different </a:t>
            </a:r>
            <a:r>
              <a:rPr lang="en-US" b="1" dirty="0"/>
              <a:t>application protocols</a:t>
            </a:r>
          </a:p>
          <a:p>
            <a:pPr lvl="1">
              <a:spcBef>
                <a:spcPts val="0"/>
              </a:spcBef>
            </a:pPr>
            <a:r>
              <a:rPr lang="en-US" dirty="0"/>
              <a:t>Multiple different </a:t>
            </a:r>
            <a:r>
              <a:rPr lang="en-US" b="1" dirty="0"/>
              <a:t>physical communication media types</a:t>
            </a:r>
          </a:p>
          <a:p>
            <a:r>
              <a:rPr lang="en-US" b="1" dirty="0"/>
              <a:t>IP</a:t>
            </a:r>
            <a:r>
              <a:rPr lang="en-US" dirty="0"/>
              <a:t>: the span layer</a:t>
            </a:r>
          </a:p>
          <a:p>
            <a:pPr lvl="1">
              <a:spcBef>
                <a:spcPts val="0"/>
              </a:spcBef>
            </a:pPr>
            <a:r>
              <a:rPr lang="en-US" dirty="0"/>
              <a:t>Connecting up all nodes</a:t>
            </a:r>
          </a:p>
          <a:p>
            <a:pPr>
              <a:spcBef>
                <a:spcPts val="600"/>
              </a:spcBef>
              <a:spcAft>
                <a:spcPts val="0"/>
              </a:spcAft>
            </a:pPr>
            <a:r>
              <a:rPr lang="en-US" b="1" dirty="0"/>
              <a:t>Link layer</a:t>
            </a:r>
            <a:r>
              <a:rPr lang="en-US" dirty="0"/>
              <a:t>: adaptation between IP and physical media</a:t>
            </a:r>
          </a:p>
          <a:p>
            <a:pPr>
              <a:spcBef>
                <a:spcPts val="600"/>
              </a:spcBef>
              <a:spcAft>
                <a:spcPts val="0"/>
              </a:spcAft>
            </a:pPr>
            <a:r>
              <a:rPr lang="en-US" b="1" dirty="0"/>
              <a:t>Transport</a:t>
            </a:r>
            <a:r>
              <a:rPr lang="en-US" dirty="0"/>
              <a:t>: adaptation between what apps want and what IP offers</a:t>
            </a:r>
          </a:p>
          <a:p>
            <a:endParaRPr lang="en-US" dirty="0"/>
          </a:p>
        </p:txBody>
      </p:sp>
      <p:sp>
        <p:nvSpPr>
          <p:cNvPr id="4" name="Slide Number Placeholder 3">
            <a:extLst>
              <a:ext uri="{FF2B5EF4-FFF2-40B4-BE49-F238E27FC236}">
                <a16:creationId xmlns:a16="http://schemas.microsoft.com/office/drawing/2014/main" id="{B92152F3-2328-D574-9E45-10D736A9BDA7}"/>
              </a:ext>
            </a:extLst>
          </p:cNvPr>
          <p:cNvSpPr>
            <a:spLocks noGrp="1"/>
          </p:cNvSpPr>
          <p:nvPr>
            <p:ph type="sldNum" sz="quarter" idx="12"/>
          </p:nvPr>
        </p:nvSpPr>
        <p:spPr/>
        <p:txBody>
          <a:bodyPr/>
          <a:lstStyle/>
          <a:p>
            <a:pPr>
              <a:defRPr/>
            </a:pPr>
            <a:fld id="{B846B7D9-7BDB-7541-8325-00A37CD224A3}" type="slidenum">
              <a:rPr lang="en-US" smtClean="0"/>
              <a:pPr>
                <a:defRPr/>
              </a:pPr>
              <a:t>44</a:t>
            </a:fld>
            <a:endParaRPr lang="en-US"/>
          </a:p>
        </p:txBody>
      </p:sp>
      <p:grpSp>
        <p:nvGrpSpPr>
          <p:cNvPr id="6" name="Group 5">
            <a:extLst>
              <a:ext uri="{FF2B5EF4-FFF2-40B4-BE49-F238E27FC236}">
                <a16:creationId xmlns:a16="http://schemas.microsoft.com/office/drawing/2014/main" id="{7B2BC4F4-381F-B3BB-457E-DEA633D54E27}"/>
              </a:ext>
            </a:extLst>
          </p:cNvPr>
          <p:cNvGrpSpPr/>
          <p:nvPr/>
        </p:nvGrpSpPr>
        <p:grpSpPr>
          <a:xfrm>
            <a:off x="5105400" y="1066800"/>
            <a:ext cx="4348604" cy="5480673"/>
            <a:chOff x="2433196" y="832206"/>
            <a:chExt cx="4348604" cy="5480673"/>
          </a:xfrm>
        </p:grpSpPr>
        <p:pic>
          <p:nvPicPr>
            <p:cNvPr id="10" name="Picture 9">
              <a:extLst>
                <a:ext uri="{FF2B5EF4-FFF2-40B4-BE49-F238E27FC236}">
                  <a16:creationId xmlns:a16="http://schemas.microsoft.com/office/drawing/2014/main" id="{D6544EDC-1C3D-AF06-D67B-B0D4E1C5E440}"/>
                </a:ext>
              </a:extLst>
            </p:cNvPr>
            <p:cNvPicPr>
              <a:picLocks noChangeAspect="1"/>
            </p:cNvPicPr>
            <p:nvPr/>
          </p:nvPicPr>
          <p:blipFill>
            <a:blip r:embed="rId3"/>
            <a:stretch>
              <a:fillRect/>
            </a:stretch>
          </p:blipFill>
          <p:spPr>
            <a:xfrm>
              <a:off x="2433196" y="832206"/>
              <a:ext cx="4348604" cy="5480673"/>
            </a:xfrm>
            <a:prstGeom prst="rect">
              <a:avLst/>
            </a:prstGeom>
          </p:spPr>
        </p:pic>
        <p:sp>
          <p:nvSpPr>
            <p:cNvPr id="11" name="TextBox 10">
              <a:extLst>
                <a:ext uri="{FF2B5EF4-FFF2-40B4-BE49-F238E27FC236}">
                  <a16:creationId xmlns:a16="http://schemas.microsoft.com/office/drawing/2014/main" id="{0FA29241-2284-3AF8-7F96-315AC88C6126}"/>
                </a:ext>
              </a:extLst>
            </p:cNvPr>
            <p:cNvSpPr txBox="1"/>
            <p:nvPr/>
          </p:nvSpPr>
          <p:spPr>
            <a:xfrm>
              <a:off x="3200400" y="1752600"/>
              <a:ext cx="2800959" cy="646331"/>
            </a:xfrm>
            <a:prstGeom prst="rect">
              <a:avLst/>
            </a:prstGeom>
            <a:noFill/>
          </p:spPr>
          <p:txBody>
            <a:bodyPr wrap="none" rtlCol="0">
              <a:spAutoFit/>
            </a:bodyPr>
            <a:lstStyle/>
            <a:p>
              <a:pPr algn="ctr"/>
              <a:r>
                <a:rPr lang="en-US" sz="20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Application protocols</a:t>
              </a:r>
            </a:p>
            <a:p>
              <a:pPr algn="ctr"/>
              <a:r>
                <a:rPr lang="en-US" sz="1600" dirty="0"/>
                <a:t>(HTTP, SMTP, FTP...)</a:t>
              </a:r>
            </a:p>
          </p:txBody>
        </p:sp>
        <p:sp>
          <p:nvSpPr>
            <p:cNvPr id="12" name="TextBox 11">
              <a:extLst>
                <a:ext uri="{FF2B5EF4-FFF2-40B4-BE49-F238E27FC236}">
                  <a16:creationId xmlns:a16="http://schemas.microsoft.com/office/drawing/2014/main" id="{738C25C6-FFFE-96DF-2BD7-667F8509F6BA}"/>
                </a:ext>
              </a:extLst>
            </p:cNvPr>
            <p:cNvSpPr txBox="1"/>
            <p:nvPr/>
          </p:nvSpPr>
          <p:spPr>
            <a:xfrm>
              <a:off x="4319098" y="3157675"/>
              <a:ext cx="628698" cy="646331"/>
            </a:xfrm>
            <a:prstGeom prst="rect">
              <a:avLst/>
            </a:prstGeom>
            <a:noFill/>
          </p:spPr>
          <p:txBody>
            <a:bodyPr wrap="non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IP</a:t>
              </a:r>
              <a:endParaRPr lang="en-US" sz="3600" dirty="0"/>
            </a:p>
          </p:txBody>
        </p:sp>
        <p:sp>
          <p:nvSpPr>
            <p:cNvPr id="13" name="TextBox 12">
              <a:extLst>
                <a:ext uri="{FF2B5EF4-FFF2-40B4-BE49-F238E27FC236}">
                  <a16:creationId xmlns:a16="http://schemas.microsoft.com/office/drawing/2014/main" id="{84751059-013C-E189-0479-A6FE919C2F14}"/>
                </a:ext>
              </a:extLst>
            </p:cNvPr>
            <p:cNvSpPr txBox="1"/>
            <p:nvPr/>
          </p:nvSpPr>
          <p:spPr>
            <a:xfrm>
              <a:off x="3294581" y="4509869"/>
              <a:ext cx="2725219" cy="929485"/>
            </a:xfrm>
            <a:prstGeom prst="rect">
              <a:avLst/>
            </a:prstGeom>
            <a:noFill/>
          </p:spPr>
          <p:txBody>
            <a:bodyPr wrap="square" rtlCol="0">
              <a:spAutoFit/>
            </a:bodyPr>
            <a:lstStyle/>
            <a:p>
              <a:pPr>
                <a:lnSpc>
                  <a:spcPct val="80000"/>
                </a:lnSpc>
              </a:pPr>
              <a:r>
                <a:rPr lang="en-US"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Communication media</a:t>
              </a:r>
            </a:p>
            <a:p>
              <a:r>
                <a:rPr lang="en-US" sz="1600" dirty="0">
                  <a:ea typeface="Helvetica Neue" panose="02000503000000020004" pitchFamily="2" charset="0"/>
                  <a:cs typeface="Helvetica Neue" panose="02000503000000020004" pitchFamily="2" charset="0"/>
                </a:rPr>
                <a:t>Wireless, fiber, satellite. ...</a:t>
              </a:r>
              <a:endParaRPr lang="en-US" sz="1600" dirty="0"/>
            </a:p>
          </p:txBody>
        </p:sp>
      </p:grpSp>
      <p:sp>
        <p:nvSpPr>
          <p:cNvPr id="7" name="TextBox 6">
            <a:extLst>
              <a:ext uri="{FF2B5EF4-FFF2-40B4-BE49-F238E27FC236}">
                <a16:creationId xmlns:a16="http://schemas.microsoft.com/office/drawing/2014/main" id="{7EB7C442-3874-423B-15CC-C5FA6500947D}"/>
              </a:ext>
            </a:extLst>
          </p:cNvPr>
          <p:cNvSpPr txBox="1"/>
          <p:nvPr/>
        </p:nvSpPr>
        <p:spPr>
          <a:xfrm>
            <a:off x="6101204" y="2667000"/>
            <a:ext cx="2326919" cy="461665"/>
          </a:xfrm>
          <a:prstGeom prst="rect">
            <a:avLst/>
          </a:prstGeom>
          <a:noFill/>
        </p:spPr>
        <p:txBody>
          <a:bodyPr wrap="none" rtlCol="0">
            <a:spAutoFit/>
          </a:bodyPr>
          <a:lstStyle/>
          <a:p>
            <a:r>
              <a:rPr lang="en-US" sz="2400" b="1" dirty="0">
                <a:solidFill>
                  <a:srgbClr val="C00000"/>
                </a:solidFill>
                <a:latin typeface="Gill Sans MT" panose="020B0502020104020203" pitchFamily="34" charset="77"/>
              </a:rPr>
              <a:t>transport layer</a:t>
            </a:r>
          </a:p>
        </p:txBody>
      </p:sp>
      <p:sp>
        <p:nvSpPr>
          <p:cNvPr id="8" name="TextBox 7">
            <a:extLst>
              <a:ext uri="{FF2B5EF4-FFF2-40B4-BE49-F238E27FC236}">
                <a16:creationId xmlns:a16="http://schemas.microsoft.com/office/drawing/2014/main" id="{83D7DCE3-A74F-E79E-D16D-36C0A3E7A64A}"/>
              </a:ext>
            </a:extLst>
          </p:cNvPr>
          <p:cNvSpPr txBox="1"/>
          <p:nvPr/>
        </p:nvSpPr>
        <p:spPr>
          <a:xfrm>
            <a:off x="6482204" y="4267200"/>
            <a:ext cx="1474378" cy="461665"/>
          </a:xfrm>
          <a:prstGeom prst="rect">
            <a:avLst/>
          </a:prstGeom>
          <a:noFill/>
        </p:spPr>
        <p:txBody>
          <a:bodyPr wrap="none" rtlCol="0">
            <a:spAutoFit/>
          </a:bodyPr>
          <a:lstStyle/>
          <a:p>
            <a:r>
              <a:rPr lang="en-US" sz="2400" b="1" dirty="0">
                <a:solidFill>
                  <a:srgbClr val="C00000"/>
                </a:solidFill>
                <a:latin typeface="Gill Sans MT" panose="020B0502020104020203" pitchFamily="34" charset="77"/>
              </a:rPr>
              <a:t>link layer</a:t>
            </a:r>
          </a:p>
        </p:txBody>
      </p:sp>
      <p:sp>
        <p:nvSpPr>
          <p:cNvPr id="9" name="Content Placeholder 1">
            <a:extLst>
              <a:ext uri="{FF2B5EF4-FFF2-40B4-BE49-F238E27FC236}">
                <a16:creationId xmlns:a16="http://schemas.microsoft.com/office/drawing/2014/main" id="{69585B92-4BFA-4AC8-8BD8-4D65BA964287}"/>
              </a:ext>
            </a:extLst>
          </p:cNvPr>
          <p:cNvSpPr txBox="1">
            <a:spLocks/>
          </p:cNvSpPr>
          <p:nvPr/>
        </p:nvSpPr>
        <p:spPr bwMode="auto">
          <a:xfrm>
            <a:off x="5965371" y="1219200"/>
            <a:ext cx="3078523" cy="473991"/>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fontScale="92500"/>
          </a:bodyPr>
          <a:lstStyle>
            <a:lvl1pPr marL="342900" indent="-342900" algn="l" rtl="0" eaLnBrk="1" fontAlgn="base" hangingPunct="1">
              <a:spcBef>
                <a:spcPts val="1200"/>
              </a:spcBef>
              <a:spcAft>
                <a:spcPts val="300"/>
              </a:spcAft>
              <a:buClr>
                <a:srgbClr val="000099"/>
              </a:buClr>
              <a:buFont typeface="Wingdings" pitchFamily="-65" charset="2"/>
              <a:buChar char="w"/>
              <a:defRPr sz="3200">
                <a:solidFill>
                  <a:schemeClr val="tx1"/>
                </a:solidFill>
                <a:latin typeface="Helvetica Neue"/>
                <a:ea typeface="+mn-ea"/>
                <a:cs typeface="Helvetica Neue"/>
              </a:defRPr>
            </a:lvl1pPr>
            <a:lvl2pPr marL="742950" indent="-285750" algn="l" rtl="0" eaLnBrk="1" fontAlgn="base" hangingPunct="1">
              <a:spcBef>
                <a:spcPts val="300"/>
              </a:spcBef>
              <a:spcAft>
                <a:spcPts val="0"/>
              </a:spcAft>
              <a:buClr>
                <a:srgbClr val="000099"/>
              </a:buClr>
              <a:buSzPct val="50000"/>
              <a:buFont typeface="Wingdings" pitchFamily="-65" charset="2"/>
              <a:buChar char="n"/>
              <a:defRPr sz="2800">
                <a:solidFill>
                  <a:schemeClr val="tx1"/>
                </a:solidFill>
                <a:latin typeface="Helvetica Neue"/>
                <a:ea typeface="ＭＳ Ｐゴシック" pitchFamily="-65" charset="-128"/>
                <a:cs typeface="Helvetica Neue"/>
              </a:defRPr>
            </a:lvl2pPr>
            <a:lvl3pPr marL="1143000" indent="-228600" algn="l" rtl="0" eaLnBrk="1" fontAlgn="base" hangingPunct="1">
              <a:spcBef>
                <a:spcPts val="600"/>
              </a:spcBef>
              <a:spcAft>
                <a:spcPct val="0"/>
              </a:spcAft>
              <a:buClr>
                <a:srgbClr val="000099"/>
              </a:buClr>
              <a:buSzPct val="60000"/>
              <a:buFont typeface="Wingdings" pitchFamily="-65" charset="2"/>
              <a:buChar char="l"/>
              <a:defRPr sz="24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20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9pPr>
          </a:lstStyle>
          <a:p>
            <a:pPr marL="0" indent="0" defTabSz="914400">
              <a:buFont typeface="Wingdings" pitchFamily="-65" charset="2"/>
              <a:buNone/>
            </a:pPr>
            <a:r>
              <a:rPr lang="en-US" sz="2400" b="1" kern="0" dirty="0"/>
              <a:t>5-year protocol stack </a:t>
            </a:r>
          </a:p>
        </p:txBody>
      </p:sp>
    </p:spTree>
    <p:extLst>
      <p:ext uri="{BB962C8B-B14F-4D97-AF65-F5344CB8AC3E}">
        <p14:creationId xmlns:p14="http://schemas.microsoft.com/office/powerpoint/2010/main" val="337261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BDDC3C-AB0B-D74F-8580-B3F676CD2D67}"/>
              </a:ext>
            </a:extLst>
          </p:cNvPr>
          <p:cNvSpPr>
            <a:spLocks noGrp="1"/>
          </p:cNvSpPr>
          <p:nvPr>
            <p:ph type="ctrTitle"/>
          </p:nvPr>
        </p:nvSpPr>
        <p:spPr>
          <a:xfrm>
            <a:off x="283779" y="1839312"/>
            <a:ext cx="8594835" cy="1771650"/>
          </a:xfrm>
        </p:spPr>
        <p:txBody>
          <a:bodyPr>
            <a:normAutofit/>
          </a:bodyPr>
          <a:lstStyle/>
          <a:p>
            <a:r>
              <a:rPr lang="en-US" dirty="0"/>
              <a:t>Network applications:</a:t>
            </a:r>
            <a:br>
              <a:rPr lang="en-US" dirty="0"/>
            </a:br>
            <a:r>
              <a:rPr lang="en-US" dirty="0"/>
              <a:t>how different parties reach each other</a:t>
            </a:r>
          </a:p>
        </p:txBody>
      </p:sp>
      <p:sp>
        <p:nvSpPr>
          <p:cNvPr id="7" name="Subtitle 6">
            <a:extLst>
              <a:ext uri="{FF2B5EF4-FFF2-40B4-BE49-F238E27FC236}">
                <a16:creationId xmlns:a16="http://schemas.microsoft.com/office/drawing/2014/main" id="{BBDFEA28-9366-1043-9796-A799D88892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697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p:nvPr>
        </p:nvSpPr>
        <p:spPr/>
        <p:txBody>
          <a:bodyPr/>
          <a:lstStyle/>
          <a:p>
            <a:r>
              <a:rPr lang="en-US" dirty="0"/>
              <a:t>Some popular network applications</a:t>
            </a:r>
          </a:p>
        </p:txBody>
      </p:sp>
      <p:sp>
        <p:nvSpPr>
          <p:cNvPr id="36869" name="Rectangle 5"/>
          <p:cNvSpPr>
            <a:spLocks noGrp="1" noChangeArrowheads="1"/>
          </p:cNvSpPr>
          <p:nvPr>
            <p:ph sz="half" idx="1"/>
          </p:nvPr>
        </p:nvSpPr>
        <p:spPr>
          <a:xfrm>
            <a:off x="250825" y="984250"/>
            <a:ext cx="5071080" cy="4845655"/>
          </a:xfrm>
        </p:spPr>
        <p:txBody>
          <a:bodyPr>
            <a:normAutofit/>
          </a:bodyPr>
          <a:lstStyle/>
          <a:p>
            <a:pPr>
              <a:spcBef>
                <a:spcPts val="600"/>
              </a:spcBef>
              <a:spcAft>
                <a:spcPts val="0"/>
              </a:spcAft>
            </a:pPr>
            <a:r>
              <a:rPr lang="en-US" dirty="0"/>
              <a:t>Email</a:t>
            </a:r>
          </a:p>
          <a:p>
            <a:pPr>
              <a:spcBef>
                <a:spcPts val="600"/>
              </a:spcBef>
              <a:spcAft>
                <a:spcPts val="0"/>
              </a:spcAft>
            </a:pPr>
            <a:r>
              <a:rPr lang="en-US" dirty="0"/>
              <a:t>Web</a:t>
            </a:r>
          </a:p>
          <a:p>
            <a:pPr>
              <a:spcBef>
                <a:spcPts val="600"/>
              </a:spcBef>
              <a:spcAft>
                <a:spcPts val="0"/>
              </a:spcAft>
            </a:pPr>
            <a:r>
              <a:rPr lang="en-US" dirty="0"/>
              <a:t>WhatsApp</a:t>
            </a:r>
          </a:p>
          <a:p>
            <a:pPr>
              <a:spcBef>
                <a:spcPts val="600"/>
              </a:spcBef>
              <a:spcAft>
                <a:spcPts val="0"/>
              </a:spcAft>
            </a:pPr>
            <a:r>
              <a:rPr lang="en-US" dirty="0"/>
              <a:t>BitTorrent (P2P file sharing)</a:t>
            </a:r>
          </a:p>
          <a:p>
            <a:pPr>
              <a:spcBef>
                <a:spcPts val="600"/>
              </a:spcBef>
              <a:spcAft>
                <a:spcPts val="0"/>
              </a:spcAft>
            </a:pPr>
            <a:r>
              <a:rPr lang="en-US" dirty="0"/>
              <a:t>Online Games</a:t>
            </a:r>
          </a:p>
          <a:p>
            <a:pPr>
              <a:spcBef>
                <a:spcPts val="600"/>
              </a:spcBef>
              <a:spcAft>
                <a:spcPts val="0"/>
              </a:spcAft>
            </a:pPr>
            <a:r>
              <a:rPr lang="en-US" dirty="0"/>
              <a:t>YouTube</a:t>
            </a:r>
          </a:p>
          <a:p>
            <a:pPr>
              <a:spcBef>
                <a:spcPts val="600"/>
              </a:spcBef>
              <a:spcAft>
                <a:spcPts val="0"/>
              </a:spcAft>
            </a:pPr>
            <a:r>
              <a:rPr lang="en-US" dirty="0"/>
              <a:t>Virtual Conferencing</a:t>
            </a:r>
          </a:p>
        </p:txBody>
      </p:sp>
      <p:sp>
        <p:nvSpPr>
          <p:cNvPr id="378" name="Slide Number Placeholder 377"/>
          <p:cNvSpPr>
            <a:spLocks noGrp="1"/>
          </p:cNvSpPr>
          <p:nvPr>
            <p:ph type="sldNum" sz="quarter" idx="12"/>
          </p:nvPr>
        </p:nvSpPr>
        <p:spPr/>
        <p:txBody>
          <a:bodyPr/>
          <a:lstStyle/>
          <a:p>
            <a:pPr>
              <a:defRPr/>
            </a:pPr>
            <a:fld id="{2BB3E398-9B09-D048-8AEE-D2E409042061}" type="slidenum">
              <a:rPr lang="en-US" smtClean="0"/>
              <a:pPr>
                <a:defRPr/>
              </a:pPr>
              <a:t>46</a:t>
            </a:fld>
            <a:endParaRPr lang="en-US" dirty="0"/>
          </a:p>
        </p:txBody>
      </p:sp>
      <p:grpSp>
        <p:nvGrpSpPr>
          <p:cNvPr id="4" name="Group 3"/>
          <p:cNvGrpSpPr/>
          <p:nvPr/>
        </p:nvGrpSpPr>
        <p:grpSpPr>
          <a:xfrm>
            <a:off x="5040690" y="1330325"/>
            <a:ext cx="3694113" cy="4959350"/>
            <a:chOff x="5040690" y="1330325"/>
            <a:chExt cx="3694113" cy="4959350"/>
          </a:xfrm>
        </p:grpSpPr>
        <p:sp>
          <p:nvSpPr>
            <p:cNvPr id="8" name="Freeform 573"/>
            <p:cNvSpPr>
              <a:spLocks/>
            </p:cNvSpPr>
            <p:nvPr/>
          </p:nvSpPr>
          <p:spPr bwMode="auto">
            <a:xfrm>
              <a:off x="6761540" y="3938588"/>
              <a:ext cx="1314450" cy="674687"/>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 name="Freeform 574"/>
            <p:cNvSpPr>
              <a:spLocks/>
            </p:cNvSpPr>
            <p:nvPr/>
          </p:nvSpPr>
          <p:spPr bwMode="auto">
            <a:xfrm>
              <a:off x="6780590" y="2413000"/>
              <a:ext cx="1730375" cy="1044575"/>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 name="Freeform 575"/>
            <p:cNvSpPr>
              <a:spLocks/>
            </p:cNvSpPr>
            <p:nvPr/>
          </p:nvSpPr>
          <p:spPr bwMode="auto">
            <a:xfrm>
              <a:off x="5040690" y="2120900"/>
              <a:ext cx="1644650" cy="1071563"/>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11" name="Group 576"/>
            <p:cNvGrpSpPr>
              <a:grpSpLocks/>
            </p:cNvGrpSpPr>
            <p:nvPr/>
          </p:nvGrpSpPr>
          <p:grpSpPr bwMode="auto">
            <a:xfrm>
              <a:off x="5128003" y="3455988"/>
              <a:ext cx="1458912" cy="933450"/>
              <a:chOff x="2889" y="1631"/>
              <a:chExt cx="980" cy="743"/>
            </a:xfrm>
          </p:grpSpPr>
          <p:sp>
            <p:nvSpPr>
              <p:cNvPr id="12" name="Rectangle 577"/>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13" name="AutoShape 578"/>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spcBef>
                    <a:spcPct val="0"/>
                  </a:spcBef>
                  <a:buClrTx/>
                  <a:buSzTx/>
                  <a:buFontTx/>
                  <a:buNone/>
                </a:pPr>
                <a:endParaRPr lang="en-US" dirty="0">
                  <a:solidFill>
                    <a:srgbClr val="00CCFF"/>
                  </a:solidFill>
                  <a:latin typeface="Times New Roman" charset="0"/>
                </a:endParaRPr>
              </a:p>
            </p:txBody>
          </p:sp>
        </p:grpSp>
        <p:grpSp>
          <p:nvGrpSpPr>
            <p:cNvPr id="14" name="Group 579"/>
            <p:cNvGrpSpPr>
              <a:grpSpLocks/>
            </p:cNvGrpSpPr>
            <p:nvPr/>
          </p:nvGrpSpPr>
          <p:grpSpPr bwMode="auto">
            <a:xfrm>
              <a:off x="5829678" y="2312988"/>
              <a:ext cx="336550" cy="531812"/>
              <a:chOff x="3796" y="1043"/>
              <a:chExt cx="865" cy="1237"/>
            </a:xfrm>
          </p:grpSpPr>
          <p:sp>
            <p:nvSpPr>
              <p:cNvPr id="15" name="Line 580"/>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6" name="Line 581"/>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7" name="Line 582"/>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8" name="Line 583"/>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9" name="Line 584"/>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0" name="Line 585"/>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1" name="Line 586"/>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2" name="Line 587"/>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 name="Line 588"/>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4" name="Line 589"/>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5" name="Line 590"/>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6" name="Line 591"/>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7" name="Line 592"/>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8" name="Line 593"/>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9" name="Line 594"/>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nvGrpSpPr>
              <p:cNvPr id="30" name="Group 595"/>
              <p:cNvGrpSpPr>
                <a:grpSpLocks/>
              </p:cNvGrpSpPr>
              <p:nvPr/>
            </p:nvGrpSpPr>
            <p:grpSpPr bwMode="auto">
              <a:xfrm>
                <a:off x="4269" y="1415"/>
                <a:ext cx="392" cy="137"/>
                <a:chOff x="4227" y="1360"/>
                <a:chExt cx="863" cy="270"/>
              </a:xfrm>
            </p:grpSpPr>
            <p:sp>
              <p:nvSpPr>
                <p:cNvPr id="41" name="Line 596"/>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42" name="Line 597"/>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43" name="Line 598"/>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44" name="Line 599"/>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nvGrpSpPr>
              <p:cNvPr id="31" name="Group 600"/>
              <p:cNvGrpSpPr>
                <a:grpSpLocks/>
              </p:cNvGrpSpPr>
              <p:nvPr/>
            </p:nvGrpSpPr>
            <p:grpSpPr bwMode="auto">
              <a:xfrm rot="5700496">
                <a:off x="4053" y="1170"/>
                <a:ext cx="392" cy="137"/>
                <a:chOff x="4227" y="1360"/>
                <a:chExt cx="863" cy="270"/>
              </a:xfrm>
            </p:grpSpPr>
            <p:sp>
              <p:nvSpPr>
                <p:cNvPr id="37" name="Line 601"/>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38" name="Line 602"/>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39" name="Line 603"/>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40" name="Line 604"/>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nvGrpSpPr>
              <p:cNvPr id="32" name="Group 605"/>
              <p:cNvGrpSpPr>
                <a:grpSpLocks/>
              </p:cNvGrpSpPr>
              <p:nvPr/>
            </p:nvGrpSpPr>
            <p:grpSpPr bwMode="auto">
              <a:xfrm rot="10800000">
                <a:off x="3796" y="1402"/>
                <a:ext cx="392" cy="137"/>
                <a:chOff x="4227" y="1360"/>
                <a:chExt cx="863" cy="270"/>
              </a:xfrm>
            </p:grpSpPr>
            <p:sp>
              <p:nvSpPr>
                <p:cNvPr id="33" name="Line 606"/>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34" name="Line 607"/>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35" name="Line 608"/>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36" name="Line 609"/>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sp>
          <p:nvSpPr>
            <p:cNvPr id="45" name="Oval 610"/>
            <p:cNvSpPr>
              <a:spLocks noChangeArrowheads="1"/>
            </p:cNvSpPr>
            <p:nvPr/>
          </p:nvSpPr>
          <p:spPr bwMode="auto">
            <a:xfrm>
              <a:off x="6886953" y="4133850"/>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46" name="Line 611"/>
            <p:cNvSpPr>
              <a:spLocks noChangeShapeType="1"/>
            </p:cNvSpPr>
            <p:nvPr/>
          </p:nvSpPr>
          <p:spPr bwMode="auto">
            <a:xfrm>
              <a:off x="6886953" y="4125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 name="Line 612"/>
            <p:cNvSpPr>
              <a:spLocks noChangeShapeType="1"/>
            </p:cNvSpPr>
            <p:nvPr/>
          </p:nvSpPr>
          <p:spPr bwMode="auto">
            <a:xfrm>
              <a:off x="7245728" y="4125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8" name="Rectangle 613"/>
            <p:cNvSpPr>
              <a:spLocks noChangeArrowheads="1"/>
            </p:cNvSpPr>
            <p:nvPr/>
          </p:nvSpPr>
          <p:spPr bwMode="auto">
            <a:xfrm>
              <a:off x="6886953" y="4125913"/>
              <a:ext cx="355600" cy="5873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49" name="Oval 614"/>
            <p:cNvSpPr>
              <a:spLocks noChangeArrowheads="1"/>
            </p:cNvSpPr>
            <p:nvPr/>
          </p:nvSpPr>
          <p:spPr bwMode="auto">
            <a:xfrm>
              <a:off x="6883778" y="4057650"/>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50" name="Group 615"/>
            <p:cNvGrpSpPr>
              <a:grpSpLocks/>
            </p:cNvGrpSpPr>
            <p:nvPr/>
          </p:nvGrpSpPr>
          <p:grpSpPr bwMode="auto">
            <a:xfrm>
              <a:off x="6969503" y="4081463"/>
              <a:ext cx="179387" cy="65087"/>
              <a:chOff x="2848" y="848"/>
              <a:chExt cx="140" cy="98"/>
            </a:xfrm>
          </p:grpSpPr>
          <p:sp>
            <p:nvSpPr>
              <p:cNvPr id="51" name="Line 6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2" name="Line 6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3" name="Line 6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54" name="Group 619"/>
            <p:cNvGrpSpPr>
              <a:grpSpLocks/>
            </p:cNvGrpSpPr>
            <p:nvPr/>
          </p:nvGrpSpPr>
          <p:grpSpPr bwMode="auto">
            <a:xfrm flipV="1">
              <a:off x="6969503" y="4081463"/>
              <a:ext cx="179387" cy="65087"/>
              <a:chOff x="2848" y="848"/>
              <a:chExt cx="140" cy="98"/>
            </a:xfrm>
          </p:grpSpPr>
          <p:sp>
            <p:nvSpPr>
              <p:cNvPr id="55" name="Line 62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6" name="Line 62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57" name="Line 62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58" name="Oval 623"/>
            <p:cNvSpPr>
              <a:spLocks noChangeArrowheads="1"/>
            </p:cNvSpPr>
            <p:nvPr/>
          </p:nvSpPr>
          <p:spPr bwMode="auto">
            <a:xfrm>
              <a:off x="7242553" y="4413250"/>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59" name="Line 624"/>
            <p:cNvSpPr>
              <a:spLocks noChangeShapeType="1"/>
            </p:cNvSpPr>
            <p:nvPr/>
          </p:nvSpPr>
          <p:spPr bwMode="auto">
            <a:xfrm>
              <a:off x="7242553" y="44053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0" name="Line 625"/>
            <p:cNvSpPr>
              <a:spLocks noChangeShapeType="1"/>
            </p:cNvSpPr>
            <p:nvPr/>
          </p:nvSpPr>
          <p:spPr bwMode="auto">
            <a:xfrm>
              <a:off x="7601328" y="44053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1" name="Rectangle 626"/>
            <p:cNvSpPr>
              <a:spLocks noChangeArrowheads="1"/>
            </p:cNvSpPr>
            <p:nvPr/>
          </p:nvSpPr>
          <p:spPr bwMode="auto">
            <a:xfrm>
              <a:off x="7242553" y="4405313"/>
              <a:ext cx="355600" cy="5873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62" name="Oval 627"/>
            <p:cNvSpPr>
              <a:spLocks noChangeArrowheads="1"/>
            </p:cNvSpPr>
            <p:nvPr/>
          </p:nvSpPr>
          <p:spPr bwMode="auto">
            <a:xfrm>
              <a:off x="7239378" y="4337050"/>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63" name="Group 628"/>
            <p:cNvGrpSpPr>
              <a:grpSpLocks/>
            </p:cNvGrpSpPr>
            <p:nvPr/>
          </p:nvGrpSpPr>
          <p:grpSpPr bwMode="auto">
            <a:xfrm>
              <a:off x="7325103" y="4360863"/>
              <a:ext cx="179387" cy="65087"/>
              <a:chOff x="2848" y="848"/>
              <a:chExt cx="140" cy="98"/>
            </a:xfrm>
          </p:grpSpPr>
          <p:sp>
            <p:nvSpPr>
              <p:cNvPr id="64" name="Line 6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5" name="Line 6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6" name="Line 6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67" name="Group 632"/>
            <p:cNvGrpSpPr>
              <a:grpSpLocks/>
            </p:cNvGrpSpPr>
            <p:nvPr/>
          </p:nvGrpSpPr>
          <p:grpSpPr bwMode="auto">
            <a:xfrm flipV="1">
              <a:off x="7325103" y="4360863"/>
              <a:ext cx="179387" cy="65087"/>
              <a:chOff x="2848" y="848"/>
              <a:chExt cx="140" cy="98"/>
            </a:xfrm>
          </p:grpSpPr>
          <p:sp>
            <p:nvSpPr>
              <p:cNvPr id="68" name="Line 63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69" name="Line 63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70" name="Line 63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71" name="Oval 636"/>
            <p:cNvSpPr>
              <a:spLocks noChangeArrowheads="1"/>
            </p:cNvSpPr>
            <p:nvPr/>
          </p:nvSpPr>
          <p:spPr bwMode="auto">
            <a:xfrm>
              <a:off x="7521953" y="4146550"/>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72" name="Line 637"/>
            <p:cNvSpPr>
              <a:spLocks noChangeShapeType="1"/>
            </p:cNvSpPr>
            <p:nvPr/>
          </p:nvSpPr>
          <p:spPr bwMode="auto">
            <a:xfrm>
              <a:off x="7521953" y="41386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73" name="Line 638"/>
            <p:cNvSpPr>
              <a:spLocks noChangeShapeType="1"/>
            </p:cNvSpPr>
            <p:nvPr/>
          </p:nvSpPr>
          <p:spPr bwMode="auto">
            <a:xfrm>
              <a:off x="7880728" y="41386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74" name="Rectangle 639"/>
            <p:cNvSpPr>
              <a:spLocks noChangeArrowheads="1"/>
            </p:cNvSpPr>
            <p:nvPr/>
          </p:nvSpPr>
          <p:spPr bwMode="auto">
            <a:xfrm>
              <a:off x="7521953" y="4138613"/>
              <a:ext cx="355600" cy="5873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75" name="Oval 640"/>
            <p:cNvSpPr>
              <a:spLocks noChangeArrowheads="1"/>
            </p:cNvSpPr>
            <p:nvPr/>
          </p:nvSpPr>
          <p:spPr bwMode="auto">
            <a:xfrm>
              <a:off x="7518778" y="4070350"/>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76" name="Group 641"/>
            <p:cNvGrpSpPr>
              <a:grpSpLocks/>
            </p:cNvGrpSpPr>
            <p:nvPr/>
          </p:nvGrpSpPr>
          <p:grpSpPr bwMode="auto">
            <a:xfrm>
              <a:off x="7604503" y="4094163"/>
              <a:ext cx="179387" cy="65087"/>
              <a:chOff x="2848" y="848"/>
              <a:chExt cx="140" cy="98"/>
            </a:xfrm>
          </p:grpSpPr>
          <p:sp>
            <p:nvSpPr>
              <p:cNvPr id="77" name="Line 6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78" name="Line 6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79" name="Line 6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80" name="Group 645"/>
            <p:cNvGrpSpPr>
              <a:grpSpLocks/>
            </p:cNvGrpSpPr>
            <p:nvPr/>
          </p:nvGrpSpPr>
          <p:grpSpPr bwMode="auto">
            <a:xfrm flipV="1">
              <a:off x="7604503" y="4094163"/>
              <a:ext cx="179387" cy="65087"/>
              <a:chOff x="2848" y="848"/>
              <a:chExt cx="140" cy="98"/>
            </a:xfrm>
          </p:grpSpPr>
          <p:sp>
            <p:nvSpPr>
              <p:cNvPr id="81" name="Line 64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82" name="Line 64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83" name="Line 64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84" name="Oval 649"/>
            <p:cNvSpPr>
              <a:spLocks noChangeArrowheads="1"/>
            </p:cNvSpPr>
            <p:nvPr/>
          </p:nvSpPr>
          <p:spPr bwMode="auto">
            <a:xfrm>
              <a:off x="6986965" y="2984500"/>
              <a:ext cx="347663" cy="8890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85" name="Line 650"/>
            <p:cNvSpPr>
              <a:spLocks noChangeShapeType="1"/>
            </p:cNvSpPr>
            <p:nvPr/>
          </p:nvSpPr>
          <p:spPr bwMode="auto">
            <a:xfrm>
              <a:off x="6986965" y="2976563"/>
              <a:ext cx="0" cy="55562"/>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86" name="Line 651"/>
            <p:cNvSpPr>
              <a:spLocks noChangeShapeType="1"/>
            </p:cNvSpPr>
            <p:nvPr/>
          </p:nvSpPr>
          <p:spPr bwMode="auto">
            <a:xfrm>
              <a:off x="7334628" y="2976563"/>
              <a:ext cx="0" cy="55562"/>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87" name="Rectangle 652"/>
            <p:cNvSpPr>
              <a:spLocks noChangeArrowheads="1"/>
            </p:cNvSpPr>
            <p:nvPr/>
          </p:nvSpPr>
          <p:spPr bwMode="auto">
            <a:xfrm>
              <a:off x="6986965" y="2976563"/>
              <a:ext cx="344488"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88" name="Oval 653"/>
            <p:cNvSpPr>
              <a:spLocks noChangeArrowheads="1"/>
            </p:cNvSpPr>
            <p:nvPr/>
          </p:nvSpPr>
          <p:spPr bwMode="auto">
            <a:xfrm>
              <a:off x="6983790" y="2913063"/>
              <a:ext cx="347663" cy="103187"/>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89" name="Group 654"/>
            <p:cNvGrpSpPr>
              <a:grpSpLocks/>
            </p:cNvGrpSpPr>
            <p:nvPr/>
          </p:nvGrpSpPr>
          <p:grpSpPr bwMode="auto">
            <a:xfrm>
              <a:off x="7067928" y="2935288"/>
              <a:ext cx="171450" cy="61912"/>
              <a:chOff x="2848" y="848"/>
              <a:chExt cx="140" cy="98"/>
            </a:xfrm>
          </p:grpSpPr>
          <p:sp>
            <p:nvSpPr>
              <p:cNvPr id="90" name="Line 6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91" name="Line 6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92" name="Line 6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93" name="Group 658"/>
            <p:cNvGrpSpPr>
              <a:grpSpLocks/>
            </p:cNvGrpSpPr>
            <p:nvPr/>
          </p:nvGrpSpPr>
          <p:grpSpPr bwMode="auto">
            <a:xfrm flipV="1">
              <a:off x="7067928" y="2935288"/>
              <a:ext cx="171450" cy="60325"/>
              <a:chOff x="2848" y="848"/>
              <a:chExt cx="140" cy="98"/>
            </a:xfrm>
          </p:grpSpPr>
          <p:sp>
            <p:nvSpPr>
              <p:cNvPr id="94" name="Line 65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95" name="Line 66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96" name="Line 66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97" name="Oval 662"/>
            <p:cNvSpPr>
              <a:spLocks noChangeArrowheads="1"/>
            </p:cNvSpPr>
            <p:nvPr/>
          </p:nvSpPr>
          <p:spPr bwMode="auto">
            <a:xfrm>
              <a:off x="6985378" y="3244850"/>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98" name="Line 663"/>
            <p:cNvSpPr>
              <a:spLocks noChangeShapeType="1"/>
            </p:cNvSpPr>
            <p:nvPr/>
          </p:nvSpPr>
          <p:spPr bwMode="auto">
            <a:xfrm>
              <a:off x="6985378" y="3236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99" name="Line 664"/>
            <p:cNvSpPr>
              <a:spLocks noChangeShapeType="1"/>
            </p:cNvSpPr>
            <p:nvPr/>
          </p:nvSpPr>
          <p:spPr bwMode="auto">
            <a:xfrm>
              <a:off x="7344153" y="3236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00" name="Rectangle 665"/>
            <p:cNvSpPr>
              <a:spLocks noChangeArrowheads="1"/>
            </p:cNvSpPr>
            <p:nvPr/>
          </p:nvSpPr>
          <p:spPr bwMode="auto">
            <a:xfrm>
              <a:off x="6985378" y="3236913"/>
              <a:ext cx="355600" cy="5873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01" name="Oval 666"/>
            <p:cNvSpPr>
              <a:spLocks noChangeArrowheads="1"/>
            </p:cNvSpPr>
            <p:nvPr/>
          </p:nvSpPr>
          <p:spPr bwMode="auto">
            <a:xfrm>
              <a:off x="6982203" y="3168650"/>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02" name="Group 667"/>
            <p:cNvGrpSpPr>
              <a:grpSpLocks/>
            </p:cNvGrpSpPr>
            <p:nvPr/>
          </p:nvGrpSpPr>
          <p:grpSpPr bwMode="auto">
            <a:xfrm>
              <a:off x="7067928" y="3192463"/>
              <a:ext cx="179387" cy="65087"/>
              <a:chOff x="2848" y="848"/>
              <a:chExt cx="140" cy="98"/>
            </a:xfrm>
          </p:grpSpPr>
          <p:sp>
            <p:nvSpPr>
              <p:cNvPr id="103" name="Line 66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04" name="Line 66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05" name="Line 67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06" name="Group 671"/>
            <p:cNvGrpSpPr>
              <a:grpSpLocks/>
            </p:cNvGrpSpPr>
            <p:nvPr/>
          </p:nvGrpSpPr>
          <p:grpSpPr bwMode="auto">
            <a:xfrm flipV="1">
              <a:off x="7067928" y="3192463"/>
              <a:ext cx="179387" cy="65087"/>
              <a:chOff x="2848" y="848"/>
              <a:chExt cx="140" cy="98"/>
            </a:xfrm>
          </p:grpSpPr>
          <p:sp>
            <p:nvSpPr>
              <p:cNvPr id="107" name="Line 67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08" name="Line 67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09" name="Line 67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110" name="Oval 675"/>
            <p:cNvSpPr>
              <a:spLocks noChangeArrowheads="1"/>
            </p:cNvSpPr>
            <p:nvPr/>
          </p:nvSpPr>
          <p:spPr bwMode="auto">
            <a:xfrm>
              <a:off x="7461628" y="2886075"/>
              <a:ext cx="330200" cy="85725"/>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111" name="Line 676"/>
            <p:cNvSpPr>
              <a:spLocks noChangeShapeType="1"/>
            </p:cNvSpPr>
            <p:nvPr/>
          </p:nvSpPr>
          <p:spPr bwMode="auto">
            <a:xfrm>
              <a:off x="7461628" y="2879725"/>
              <a:ext cx="0" cy="5238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12" name="Line 677"/>
            <p:cNvSpPr>
              <a:spLocks noChangeShapeType="1"/>
            </p:cNvSpPr>
            <p:nvPr/>
          </p:nvSpPr>
          <p:spPr bwMode="auto">
            <a:xfrm>
              <a:off x="7791828" y="2879725"/>
              <a:ext cx="0" cy="5238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13" name="Rectangle 678"/>
            <p:cNvSpPr>
              <a:spLocks noChangeArrowheads="1"/>
            </p:cNvSpPr>
            <p:nvPr/>
          </p:nvSpPr>
          <p:spPr bwMode="auto">
            <a:xfrm>
              <a:off x="7461628" y="2879725"/>
              <a:ext cx="327025" cy="5238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solidFill>
                  <a:schemeClr val="bg2"/>
                </a:solidFill>
                <a:latin typeface="Times New Roman" charset="0"/>
              </a:endParaRPr>
            </a:p>
          </p:txBody>
        </p:sp>
        <p:sp>
          <p:nvSpPr>
            <p:cNvPr id="114" name="Oval 679"/>
            <p:cNvSpPr>
              <a:spLocks noChangeArrowheads="1"/>
            </p:cNvSpPr>
            <p:nvPr/>
          </p:nvSpPr>
          <p:spPr bwMode="auto">
            <a:xfrm>
              <a:off x="7458453" y="2817813"/>
              <a:ext cx="330200" cy="100012"/>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15" name="Group 680"/>
            <p:cNvGrpSpPr>
              <a:grpSpLocks/>
            </p:cNvGrpSpPr>
            <p:nvPr/>
          </p:nvGrpSpPr>
          <p:grpSpPr bwMode="auto">
            <a:xfrm>
              <a:off x="7537828" y="2840038"/>
              <a:ext cx="163512" cy="57150"/>
              <a:chOff x="2848" y="848"/>
              <a:chExt cx="140" cy="98"/>
            </a:xfrm>
          </p:grpSpPr>
          <p:sp>
            <p:nvSpPr>
              <p:cNvPr id="116" name="Line 68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17" name="Line 68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18" name="Line 68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19" name="Group 684"/>
            <p:cNvGrpSpPr>
              <a:grpSpLocks/>
            </p:cNvGrpSpPr>
            <p:nvPr/>
          </p:nvGrpSpPr>
          <p:grpSpPr bwMode="auto">
            <a:xfrm flipV="1">
              <a:off x="7537828" y="2838450"/>
              <a:ext cx="163512" cy="58738"/>
              <a:chOff x="2848" y="848"/>
              <a:chExt cx="140" cy="98"/>
            </a:xfrm>
          </p:grpSpPr>
          <p:sp>
            <p:nvSpPr>
              <p:cNvPr id="120" name="Line 68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21" name="Line 68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22" name="Line 68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123" name="Oval 688"/>
            <p:cNvSpPr>
              <a:spLocks noChangeArrowheads="1"/>
            </p:cNvSpPr>
            <p:nvPr/>
          </p:nvSpPr>
          <p:spPr bwMode="auto">
            <a:xfrm>
              <a:off x="7547353" y="3244850"/>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124" name="Line 689"/>
            <p:cNvSpPr>
              <a:spLocks noChangeShapeType="1"/>
            </p:cNvSpPr>
            <p:nvPr/>
          </p:nvSpPr>
          <p:spPr bwMode="auto">
            <a:xfrm>
              <a:off x="7547353" y="3236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25" name="Line 690"/>
            <p:cNvSpPr>
              <a:spLocks noChangeShapeType="1"/>
            </p:cNvSpPr>
            <p:nvPr/>
          </p:nvSpPr>
          <p:spPr bwMode="auto">
            <a:xfrm>
              <a:off x="7906128" y="3236913"/>
              <a:ext cx="0" cy="5873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26" name="Rectangle 691"/>
            <p:cNvSpPr>
              <a:spLocks noChangeArrowheads="1"/>
            </p:cNvSpPr>
            <p:nvPr/>
          </p:nvSpPr>
          <p:spPr bwMode="auto">
            <a:xfrm>
              <a:off x="7547353" y="3236913"/>
              <a:ext cx="355600" cy="5873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27" name="Oval 692"/>
            <p:cNvSpPr>
              <a:spLocks noChangeArrowheads="1"/>
            </p:cNvSpPr>
            <p:nvPr/>
          </p:nvSpPr>
          <p:spPr bwMode="auto">
            <a:xfrm>
              <a:off x="7544178" y="3168650"/>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28" name="Group 693"/>
            <p:cNvGrpSpPr>
              <a:grpSpLocks/>
            </p:cNvGrpSpPr>
            <p:nvPr/>
          </p:nvGrpSpPr>
          <p:grpSpPr bwMode="auto">
            <a:xfrm>
              <a:off x="7629903" y="3192463"/>
              <a:ext cx="179387" cy="65087"/>
              <a:chOff x="2848" y="848"/>
              <a:chExt cx="140" cy="98"/>
            </a:xfrm>
          </p:grpSpPr>
          <p:sp>
            <p:nvSpPr>
              <p:cNvPr id="129" name="Line 69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0" name="Line 69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1" name="Line 69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32" name="Group 697"/>
            <p:cNvGrpSpPr>
              <a:grpSpLocks/>
            </p:cNvGrpSpPr>
            <p:nvPr/>
          </p:nvGrpSpPr>
          <p:grpSpPr bwMode="auto">
            <a:xfrm flipV="1">
              <a:off x="7629903" y="3192463"/>
              <a:ext cx="179387" cy="65087"/>
              <a:chOff x="2848" y="848"/>
              <a:chExt cx="140" cy="98"/>
            </a:xfrm>
          </p:grpSpPr>
          <p:sp>
            <p:nvSpPr>
              <p:cNvPr id="133" name="Line 69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4" name="Line 69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5" name="Line 70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136" name="Oval 701"/>
            <p:cNvSpPr>
              <a:spLocks noChangeArrowheads="1"/>
            </p:cNvSpPr>
            <p:nvPr/>
          </p:nvSpPr>
          <p:spPr bwMode="auto">
            <a:xfrm>
              <a:off x="6137653" y="2979738"/>
              <a:ext cx="346075" cy="8731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137" name="Line 702"/>
            <p:cNvSpPr>
              <a:spLocks noChangeShapeType="1"/>
            </p:cNvSpPr>
            <p:nvPr/>
          </p:nvSpPr>
          <p:spPr bwMode="auto">
            <a:xfrm>
              <a:off x="6137653" y="2971800"/>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8" name="Line 703"/>
            <p:cNvSpPr>
              <a:spLocks noChangeShapeType="1"/>
            </p:cNvSpPr>
            <p:nvPr/>
          </p:nvSpPr>
          <p:spPr bwMode="auto">
            <a:xfrm>
              <a:off x="6483728" y="2971800"/>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39" name="Rectangle 704"/>
            <p:cNvSpPr>
              <a:spLocks noChangeArrowheads="1"/>
            </p:cNvSpPr>
            <p:nvPr/>
          </p:nvSpPr>
          <p:spPr bwMode="auto">
            <a:xfrm>
              <a:off x="6137653" y="2971800"/>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40" name="Oval 705"/>
            <p:cNvSpPr>
              <a:spLocks noChangeArrowheads="1"/>
            </p:cNvSpPr>
            <p:nvPr/>
          </p:nvSpPr>
          <p:spPr bwMode="auto">
            <a:xfrm>
              <a:off x="6134478" y="2908300"/>
              <a:ext cx="346075" cy="103188"/>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41" name="Group 706"/>
            <p:cNvGrpSpPr>
              <a:grpSpLocks/>
            </p:cNvGrpSpPr>
            <p:nvPr/>
          </p:nvGrpSpPr>
          <p:grpSpPr bwMode="auto">
            <a:xfrm>
              <a:off x="6218615" y="2930525"/>
              <a:ext cx="171450" cy="60325"/>
              <a:chOff x="2848" y="848"/>
              <a:chExt cx="140" cy="98"/>
            </a:xfrm>
          </p:grpSpPr>
          <p:sp>
            <p:nvSpPr>
              <p:cNvPr id="142" name="Line 70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43" name="Line 70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44" name="Line 70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45" name="Group 710"/>
            <p:cNvGrpSpPr>
              <a:grpSpLocks/>
            </p:cNvGrpSpPr>
            <p:nvPr/>
          </p:nvGrpSpPr>
          <p:grpSpPr bwMode="auto">
            <a:xfrm flipV="1">
              <a:off x="6218615" y="2930525"/>
              <a:ext cx="171450" cy="58738"/>
              <a:chOff x="2848" y="848"/>
              <a:chExt cx="140" cy="98"/>
            </a:xfrm>
          </p:grpSpPr>
          <p:sp>
            <p:nvSpPr>
              <p:cNvPr id="146" name="Line 71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47" name="Line 71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48" name="Line 71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149" name="Oval 714"/>
            <p:cNvSpPr>
              <a:spLocks noChangeArrowheads="1"/>
            </p:cNvSpPr>
            <p:nvPr/>
          </p:nvSpPr>
          <p:spPr bwMode="auto">
            <a:xfrm>
              <a:off x="5831265" y="4129088"/>
              <a:ext cx="346075" cy="8731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150" name="Line 715"/>
            <p:cNvSpPr>
              <a:spLocks noChangeShapeType="1"/>
            </p:cNvSpPr>
            <p:nvPr/>
          </p:nvSpPr>
          <p:spPr bwMode="auto">
            <a:xfrm>
              <a:off x="5831265" y="4121150"/>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51" name="Line 716"/>
            <p:cNvSpPr>
              <a:spLocks noChangeShapeType="1"/>
            </p:cNvSpPr>
            <p:nvPr/>
          </p:nvSpPr>
          <p:spPr bwMode="auto">
            <a:xfrm>
              <a:off x="6177340" y="4121150"/>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52" name="Rectangle 717"/>
            <p:cNvSpPr>
              <a:spLocks noChangeArrowheads="1"/>
            </p:cNvSpPr>
            <p:nvPr/>
          </p:nvSpPr>
          <p:spPr bwMode="auto">
            <a:xfrm>
              <a:off x="5831265" y="4121150"/>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53" name="Oval 718"/>
            <p:cNvSpPr>
              <a:spLocks noChangeArrowheads="1"/>
            </p:cNvSpPr>
            <p:nvPr/>
          </p:nvSpPr>
          <p:spPr bwMode="auto">
            <a:xfrm>
              <a:off x="5828090" y="4057650"/>
              <a:ext cx="346075" cy="103188"/>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54" name="Group 719"/>
            <p:cNvGrpSpPr>
              <a:grpSpLocks/>
            </p:cNvGrpSpPr>
            <p:nvPr/>
          </p:nvGrpSpPr>
          <p:grpSpPr bwMode="auto">
            <a:xfrm>
              <a:off x="5912228" y="4079875"/>
              <a:ext cx="171450" cy="60325"/>
              <a:chOff x="2848" y="848"/>
              <a:chExt cx="140" cy="98"/>
            </a:xfrm>
          </p:grpSpPr>
          <p:sp>
            <p:nvSpPr>
              <p:cNvPr id="155" name="Line 72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56" name="Line 72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57" name="Line 72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58" name="Group 723"/>
            <p:cNvGrpSpPr>
              <a:grpSpLocks/>
            </p:cNvGrpSpPr>
            <p:nvPr/>
          </p:nvGrpSpPr>
          <p:grpSpPr bwMode="auto">
            <a:xfrm flipV="1">
              <a:off x="5912228" y="4079875"/>
              <a:ext cx="171450" cy="58738"/>
              <a:chOff x="2848" y="848"/>
              <a:chExt cx="140" cy="98"/>
            </a:xfrm>
          </p:grpSpPr>
          <p:sp>
            <p:nvSpPr>
              <p:cNvPr id="159" name="Line 72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60" name="Line 72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61" name="Line 72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162" name="Line 727"/>
            <p:cNvSpPr>
              <a:spLocks noChangeShapeType="1"/>
            </p:cNvSpPr>
            <p:nvPr/>
          </p:nvSpPr>
          <p:spPr bwMode="auto">
            <a:xfrm flipV="1">
              <a:off x="7029828" y="4486275"/>
              <a:ext cx="227012" cy="43656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3" name="Line 728"/>
            <p:cNvSpPr>
              <a:spLocks noChangeShapeType="1"/>
            </p:cNvSpPr>
            <p:nvPr/>
          </p:nvSpPr>
          <p:spPr bwMode="auto">
            <a:xfrm>
              <a:off x="7153653" y="4224338"/>
              <a:ext cx="163512"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4" name="Line 729"/>
            <p:cNvSpPr>
              <a:spLocks noChangeShapeType="1"/>
            </p:cNvSpPr>
            <p:nvPr/>
          </p:nvSpPr>
          <p:spPr bwMode="auto">
            <a:xfrm>
              <a:off x="7250490" y="4144963"/>
              <a:ext cx="2794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5" name="Line 730"/>
            <p:cNvSpPr>
              <a:spLocks noChangeShapeType="1"/>
            </p:cNvSpPr>
            <p:nvPr/>
          </p:nvSpPr>
          <p:spPr bwMode="auto">
            <a:xfrm flipV="1">
              <a:off x="7487028" y="4230688"/>
              <a:ext cx="134937" cy="1047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6" name="Line 731"/>
            <p:cNvSpPr>
              <a:spLocks noChangeShapeType="1"/>
            </p:cNvSpPr>
            <p:nvPr/>
          </p:nvSpPr>
          <p:spPr bwMode="auto">
            <a:xfrm>
              <a:off x="6185278" y="4151313"/>
              <a:ext cx="6794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7" name="Line 732"/>
            <p:cNvSpPr>
              <a:spLocks noChangeShapeType="1"/>
            </p:cNvSpPr>
            <p:nvPr/>
          </p:nvSpPr>
          <p:spPr bwMode="auto">
            <a:xfrm>
              <a:off x="6480553" y="2998788"/>
              <a:ext cx="509587"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8" name="Line 733"/>
            <p:cNvSpPr>
              <a:spLocks noChangeShapeType="1"/>
            </p:cNvSpPr>
            <p:nvPr/>
          </p:nvSpPr>
          <p:spPr bwMode="auto">
            <a:xfrm>
              <a:off x="6047165" y="2827338"/>
              <a:ext cx="15240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69" name="Freeform 734"/>
            <p:cNvSpPr>
              <a:spLocks/>
            </p:cNvSpPr>
            <p:nvPr/>
          </p:nvSpPr>
          <p:spPr bwMode="auto">
            <a:xfrm>
              <a:off x="5367715" y="4833938"/>
              <a:ext cx="2979738" cy="145573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0" name="Line 735"/>
            <p:cNvSpPr>
              <a:spLocks noChangeShapeType="1"/>
            </p:cNvSpPr>
            <p:nvPr/>
          </p:nvSpPr>
          <p:spPr bwMode="auto">
            <a:xfrm rot="16200000">
              <a:off x="7602915" y="5570538"/>
              <a:ext cx="523875" cy="1397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1" name="Line 736"/>
            <p:cNvSpPr>
              <a:spLocks noChangeShapeType="1"/>
            </p:cNvSpPr>
            <p:nvPr/>
          </p:nvSpPr>
          <p:spPr bwMode="auto">
            <a:xfrm rot="5400000" flipV="1">
              <a:off x="7748965" y="5851525"/>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2" name="Line 737"/>
            <p:cNvSpPr>
              <a:spLocks noChangeShapeType="1"/>
            </p:cNvSpPr>
            <p:nvPr/>
          </p:nvSpPr>
          <p:spPr bwMode="auto">
            <a:xfrm rot="16200000">
              <a:off x="7934703" y="5527675"/>
              <a:ext cx="0" cy="1143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173" name="Group 738"/>
            <p:cNvGrpSpPr>
              <a:grpSpLocks/>
            </p:cNvGrpSpPr>
            <p:nvPr/>
          </p:nvGrpSpPr>
          <p:grpSpPr bwMode="auto">
            <a:xfrm>
              <a:off x="7514015" y="5237163"/>
              <a:ext cx="501650" cy="234950"/>
              <a:chOff x="4701" y="2996"/>
              <a:chExt cx="316" cy="148"/>
            </a:xfrm>
          </p:grpSpPr>
          <p:sp>
            <p:nvSpPr>
              <p:cNvPr id="174" name="Oval 739"/>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175" name="Line 740"/>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6" name="Line 741"/>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7" name="Rectangle 742"/>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78" name="Oval 743"/>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179" name="Group 744"/>
              <p:cNvGrpSpPr>
                <a:grpSpLocks/>
              </p:cNvGrpSpPr>
              <p:nvPr/>
            </p:nvGrpSpPr>
            <p:grpSpPr bwMode="auto">
              <a:xfrm>
                <a:off x="4776" y="3017"/>
                <a:ext cx="156" cy="56"/>
                <a:chOff x="2848" y="848"/>
                <a:chExt cx="140" cy="98"/>
              </a:xfrm>
            </p:grpSpPr>
            <p:sp>
              <p:nvSpPr>
                <p:cNvPr id="184" name="Line 74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5" name="Line 74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6" name="Line 74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80" name="Group 748"/>
              <p:cNvGrpSpPr>
                <a:grpSpLocks/>
              </p:cNvGrpSpPr>
              <p:nvPr/>
            </p:nvGrpSpPr>
            <p:grpSpPr bwMode="auto">
              <a:xfrm flipV="1">
                <a:off x="4776" y="3016"/>
                <a:ext cx="156" cy="56"/>
                <a:chOff x="2848" y="848"/>
                <a:chExt cx="140" cy="98"/>
              </a:xfrm>
            </p:grpSpPr>
            <p:sp>
              <p:nvSpPr>
                <p:cNvPr id="181" name="Line 74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2" name="Line 75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3" name="Line 75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187" name="Group 752"/>
            <p:cNvGrpSpPr>
              <a:grpSpLocks/>
            </p:cNvGrpSpPr>
            <p:nvPr/>
          </p:nvGrpSpPr>
          <p:grpSpPr bwMode="auto">
            <a:xfrm>
              <a:off x="6698040" y="4960938"/>
              <a:ext cx="501650" cy="234950"/>
              <a:chOff x="3600" y="219"/>
              <a:chExt cx="360" cy="175"/>
            </a:xfrm>
          </p:grpSpPr>
          <p:sp>
            <p:nvSpPr>
              <p:cNvPr id="188" name="Oval 753"/>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p>
            </p:txBody>
          </p:sp>
          <p:sp>
            <p:nvSpPr>
              <p:cNvPr id="189" name="Line 75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90" name="Line 75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91" name="Rectangle 756"/>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192" name="Oval 757"/>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p>
            </p:txBody>
          </p:sp>
          <p:grpSp>
            <p:nvGrpSpPr>
              <p:cNvPr id="193" name="Group 758"/>
              <p:cNvGrpSpPr>
                <a:grpSpLocks/>
              </p:cNvGrpSpPr>
              <p:nvPr/>
            </p:nvGrpSpPr>
            <p:grpSpPr bwMode="auto">
              <a:xfrm>
                <a:off x="3686" y="244"/>
                <a:ext cx="177" cy="66"/>
                <a:chOff x="2848" y="848"/>
                <a:chExt cx="140" cy="98"/>
              </a:xfrm>
            </p:grpSpPr>
            <p:sp>
              <p:nvSpPr>
                <p:cNvPr id="198" name="Line 7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99" name="Line 7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0" name="Line 7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94" name="Group 762"/>
              <p:cNvGrpSpPr>
                <a:grpSpLocks/>
              </p:cNvGrpSpPr>
              <p:nvPr/>
            </p:nvGrpSpPr>
            <p:grpSpPr bwMode="auto">
              <a:xfrm flipV="1">
                <a:off x="3686" y="243"/>
                <a:ext cx="177" cy="66"/>
                <a:chOff x="2848" y="848"/>
                <a:chExt cx="140" cy="98"/>
              </a:xfrm>
            </p:grpSpPr>
            <p:sp>
              <p:nvSpPr>
                <p:cNvPr id="195" name="Line 76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96" name="Line 76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97" name="Line 76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01" name="Group 766"/>
            <p:cNvGrpSpPr>
              <a:grpSpLocks/>
            </p:cNvGrpSpPr>
            <p:nvPr/>
          </p:nvGrpSpPr>
          <p:grpSpPr bwMode="auto">
            <a:xfrm>
              <a:off x="6032878" y="5265738"/>
              <a:ext cx="501650" cy="234950"/>
              <a:chOff x="3600" y="219"/>
              <a:chExt cx="360" cy="175"/>
            </a:xfrm>
          </p:grpSpPr>
          <p:sp>
            <p:nvSpPr>
              <p:cNvPr id="202" name="Oval 76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p>
            </p:txBody>
          </p:sp>
          <p:sp>
            <p:nvSpPr>
              <p:cNvPr id="203" name="Line 76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4" name="Line 76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5" name="Rectangle 770"/>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06" name="Oval 77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p>
            </p:txBody>
          </p:sp>
          <p:grpSp>
            <p:nvGrpSpPr>
              <p:cNvPr id="207" name="Group 772"/>
              <p:cNvGrpSpPr>
                <a:grpSpLocks/>
              </p:cNvGrpSpPr>
              <p:nvPr/>
            </p:nvGrpSpPr>
            <p:grpSpPr bwMode="auto">
              <a:xfrm>
                <a:off x="3686" y="244"/>
                <a:ext cx="177" cy="66"/>
                <a:chOff x="2848" y="848"/>
                <a:chExt cx="140" cy="98"/>
              </a:xfrm>
            </p:grpSpPr>
            <p:sp>
              <p:nvSpPr>
                <p:cNvPr id="212" name="Line 7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3" name="Line 7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 name="Line 7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8" name="Group 776"/>
              <p:cNvGrpSpPr>
                <a:grpSpLocks/>
              </p:cNvGrpSpPr>
              <p:nvPr/>
            </p:nvGrpSpPr>
            <p:grpSpPr bwMode="auto">
              <a:xfrm flipV="1">
                <a:off x="3686" y="243"/>
                <a:ext cx="177" cy="66"/>
                <a:chOff x="2848" y="848"/>
                <a:chExt cx="140" cy="98"/>
              </a:xfrm>
            </p:grpSpPr>
            <p:sp>
              <p:nvSpPr>
                <p:cNvPr id="209" name="Line 7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 name="Line 7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1" name="Line 7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sp>
          <p:nvSpPr>
            <p:cNvPr id="215" name="Line 780"/>
            <p:cNvSpPr>
              <a:spLocks noChangeShapeType="1"/>
            </p:cNvSpPr>
            <p:nvPr/>
          </p:nvSpPr>
          <p:spPr bwMode="auto">
            <a:xfrm>
              <a:off x="7147303" y="5172075"/>
              <a:ext cx="358775"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 name="Line 781"/>
            <p:cNvSpPr>
              <a:spLocks noChangeShapeType="1"/>
            </p:cNvSpPr>
            <p:nvPr/>
          </p:nvSpPr>
          <p:spPr bwMode="auto">
            <a:xfrm flipV="1">
              <a:off x="6494840" y="5184775"/>
              <a:ext cx="277813" cy="109538"/>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7" name="Line 782"/>
            <p:cNvSpPr>
              <a:spLocks noChangeShapeType="1"/>
            </p:cNvSpPr>
            <p:nvPr/>
          </p:nvSpPr>
          <p:spPr bwMode="auto">
            <a:xfrm flipV="1">
              <a:off x="6537703" y="5387975"/>
              <a:ext cx="9715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8" name="Line 783"/>
            <p:cNvSpPr>
              <a:spLocks noChangeShapeType="1"/>
            </p:cNvSpPr>
            <p:nvPr/>
          </p:nvSpPr>
          <p:spPr bwMode="auto">
            <a:xfrm flipH="1">
              <a:off x="5832853" y="5133975"/>
              <a:ext cx="254000" cy="4699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9" name="Line 784"/>
            <p:cNvSpPr>
              <a:spLocks noChangeShapeType="1"/>
            </p:cNvSpPr>
            <p:nvPr/>
          </p:nvSpPr>
          <p:spPr bwMode="auto">
            <a:xfrm>
              <a:off x="5858253" y="5184775"/>
              <a:ext cx="1968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0" name="Line 785"/>
            <p:cNvSpPr>
              <a:spLocks noChangeShapeType="1"/>
            </p:cNvSpPr>
            <p:nvPr/>
          </p:nvSpPr>
          <p:spPr bwMode="auto">
            <a:xfrm>
              <a:off x="5718553" y="5521325"/>
              <a:ext cx="153987"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1" name="Line 786"/>
            <p:cNvSpPr>
              <a:spLocks noChangeShapeType="1"/>
            </p:cNvSpPr>
            <p:nvPr/>
          </p:nvSpPr>
          <p:spPr bwMode="auto">
            <a:xfrm>
              <a:off x="5970965" y="5600700"/>
              <a:ext cx="490538"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2" name="Line 787"/>
            <p:cNvSpPr>
              <a:spLocks noChangeShapeType="1"/>
            </p:cNvSpPr>
            <p:nvPr/>
          </p:nvSpPr>
          <p:spPr bwMode="auto">
            <a:xfrm flipH="1">
              <a:off x="6210678" y="5508625"/>
              <a:ext cx="53975" cy="857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3" name="Line 788"/>
            <p:cNvSpPr>
              <a:spLocks noChangeShapeType="1"/>
            </p:cNvSpPr>
            <p:nvPr/>
          </p:nvSpPr>
          <p:spPr bwMode="auto">
            <a:xfrm>
              <a:off x="6023353" y="5597525"/>
              <a:ext cx="1587"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4" name="Line 789"/>
            <p:cNvSpPr>
              <a:spLocks noChangeShapeType="1"/>
            </p:cNvSpPr>
            <p:nvPr/>
          </p:nvSpPr>
          <p:spPr bwMode="auto">
            <a:xfrm flipH="1" flipV="1">
              <a:off x="6420228" y="5605463"/>
              <a:ext cx="0" cy="762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5" name="Line 790"/>
            <p:cNvSpPr>
              <a:spLocks noChangeShapeType="1"/>
            </p:cNvSpPr>
            <p:nvPr/>
          </p:nvSpPr>
          <p:spPr bwMode="auto">
            <a:xfrm>
              <a:off x="6501190" y="5464175"/>
              <a:ext cx="503238" cy="2698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6" name="Line 791"/>
            <p:cNvSpPr>
              <a:spLocks noChangeShapeType="1"/>
            </p:cNvSpPr>
            <p:nvPr/>
          </p:nvSpPr>
          <p:spPr bwMode="auto">
            <a:xfrm>
              <a:off x="5950328" y="5399088"/>
              <a:ext cx="8096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27" name="Group 792"/>
            <p:cNvGrpSpPr>
              <a:grpSpLocks/>
            </p:cNvGrpSpPr>
            <p:nvPr/>
          </p:nvGrpSpPr>
          <p:grpSpPr bwMode="auto">
            <a:xfrm>
              <a:off x="5135940" y="2159000"/>
              <a:ext cx="3021013" cy="3981450"/>
              <a:chOff x="-1203" y="1352"/>
              <a:chExt cx="1903" cy="2508"/>
            </a:xfrm>
          </p:grpSpPr>
          <p:grpSp>
            <p:nvGrpSpPr>
              <p:cNvPr id="228" name="Group 793"/>
              <p:cNvGrpSpPr>
                <a:grpSpLocks/>
              </p:cNvGrpSpPr>
              <p:nvPr/>
            </p:nvGrpSpPr>
            <p:grpSpPr bwMode="auto">
              <a:xfrm>
                <a:off x="-1203" y="1647"/>
                <a:ext cx="436" cy="114"/>
                <a:chOff x="3072" y="739"/>
                <a:chExt cx="652" cy="146"/>
              </a:xfrm>
            </p:grpSpPr>
            <p:pic>
              <p:nvPicPr>
                <p:cNvPr id="265" name="Picture 794" descr="lgv_fq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 name="Line 795"/>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7" name="Line 796"/>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pic>
            <p:nvPicPr>
              <p:cNvPr id="229" name="Picture 797" descr="imgyjav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0" name="Group 798"/>
              <p:cNvGrpSpPr>
                <a:grpSpLocks/>
              </p:cNvGrpSpPr>
              <p:nvPr/>
            </p:nvGrpSpPr>
            <p:grpSpPr bwMode="auto">
              <a:xfrm>
                <a:off x="-546" y="1352"/>
                <a:ext cx="256" cy="269"/>
                <a:chOff x="2870" y="1518"/>
                <a:chExt cx="292" cy="320"/>
              </a:xfrm>
            </p:grpSpPr>
            <p:graphicFrame>
              <p:nvGraphicFramePr>
                <p:cNvPr id="263" name="Object 79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7508" imgH="841085" progId="MS_ClipArt_Gallery.2">
                        <p:embed/>
                      </p:oleObj>
                    </mc:Choice>
                    <mc:Fallback>
                      <p:oleObj name="Clip" r:id="rId5" imgW="827508" imgH="841085" progId="MS_ClipArt_Gallery.2">
                        <p:embed/>
                        <p:pic>
                          <p:nvPicPr>
                            <p:cNvPr id="263" name="Object 7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64" name="Object 80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977" imgH="1200107" progId="MS_ClipArt_Gallery.2">
                        <p:embed/>
                      </p:oleObj>
                    </mc:Choice>
                    <mc:Fallback>
                      <p:oleObj name="Clip" r:id="rId7" imgW="1268977" imgH="1200107" progId="MS_ClipArt_Gallery.2">
                        <p:embed/>
                        <p:pic>
                          <p:nvPicPr>
                            <p:cNvPr id="264" name="Object 8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31" name="Group 801"/>
              <p:cNvGrpSpPr>
                <a:grpSpLocks/>
              </p:cNvGrpSpPr>
              <p:nvPr/>
            </p:nvGrpSpPr>
            <p:grpSpPr bwMode="auto">
              <a:xfrm>
                <a:off x="-1002" y="2262"/>
                <a:ext cx="209" cy="224"/>
                <a:chOff x="2870" y="1518"/>
                <a:chExt cx="292" cy="320"/>
              </a:xfrm>
            </p:grpSpPr>
            <p:graphicFrame>
              <p:nvGraphicFramePr>
                <p:cNvPr id="261" name="Object 80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7508" imgH="841085" progId="MS_ClipArt_Gallery.2">
                        <p:embed/>
                      </p:oleObj>
                    </mc:Choice>
                    <mc:Fallback>
                      <p:oleObj name="Clip" r:id="rId9" imgW="827508" imgH="841085" progId="MS_ClipArt_Gallery.2">
                        <p:embed/>
                        <p:pic>
                          <p:nvPicPr>
                            <p:cNvPr id="261" name="Object 8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62" name="Object 80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977" imgH="1200107" progId="MS_ClipArt_Gallery.2">
                        <p:embed/>
                      </p:oleObj>
                    </mc:Choice>
                    <mc:Fallback>
                      <p:oleObj name="Clip" r:id="rId10" imgW="1268977" imgH="1200107" progId="MS_ClipArt_Gallery.2">
                        <p:embed/>
                        <p:pic>
                          <p:nvPicPr>
                            <p:cNvPr id="262" name="Object 8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32" name="Object 804"/>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name="Clip" r:id="rId11" imgW="1305000" imgH="1085760" progId="MS_ClipArt_Gallery.2">
                      <p:embed/>
                    </p:oleObj>
                  </mc:Choice>
                  <mc:Fallback>
                    <p:oleObj name="Clip" r:id="rId11" imgW="1305000" imgH="1085760" progId="MS_ClipArt_Gallery.2">
                      <p:embed/>
                      <p:pic>
                        <p:nvPicPr>
                          <p:cNvPr id="232" name="Object 8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33" name="Group 805"/>
              <p:cNvGrpSpPr>
                <a:grpSpLocks/>
              </p:cNvGrpSpPr>
              <p:nvPr/>
            </p:nvGrpSpPr>
            <p:grpSpPr bwMode="auto">
              <a:xfrm>
                <a:off x="310" y="3575"/>
                <a:ext cx="125" cy="230"/>
                <a:chOff x="4180" y="783"/>
                <a:chExt cx="150" cy="307"/>
              </a:xfrm>
            </p:grpSpPr>
            <p:sp>
              <p:nvSpPr>
                <p:cNvPr id="253" name="AutoShape 80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54" name="Rectangle 80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55" name="Rectangle 80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p>
              </p:txBody>
            </p:sp>
            <p:sp>
              <p:nvSpPr>
                <p:cNvPr id="256" name="AutoShape 80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p>
              </p:txBody>
            </p:sp>
            <p:sp>
              <p:nvSpPr>
                <p:cNvPr id="257" name="Line 8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58" name="Line 8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59" name="Rectangle 8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p>
              </p:txBody>
            </p:sp>
            <p:sp>
              <p:nvSpPr>
                <p:cNvPr id="260" name="Rectangle 8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grpSp>
          <p:graphicFrame>
            <p:nvGraphicFramePr>
              <p:cNvPr id="234" name="Object 814"/>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name="Clip" r:id="rId13" imgW="1305000" imgH="1085760" progId="MS_ClipArt_Gallery.2">
                      <p:embed/>
                    </p:oleObj>
                  </mc:Choice>
                  <mc:Fallback>
                    <p:oleObj name="Clip" r:id="rId13" imgW="1305000" imgH="1085760" progId="MS_ClipArt_Gallery.2">
                      <p:embed/>
                      <p:pic>
                        <p:nvPicPr>
                          <p:cNvPr id="234" name="Object 8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 name="Object 815"/>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name="Clip" r:id="rId14" imgW="1305000" imgH="1085760" progId="MS_ClipArt_Gallery.2">
                      <p:embed/>
                    </p:oleObj>
                  </mc:Choice>
                  <mc:Fallback>
                    <p:oleObj name="Clip" r:id="rId14" imgW="1305000" imgH="1085760" progId="MS_ClipArt_Gallery.2">
                      <p:embed/>
                      <p:pic>
                        <p:nvPicPr>
                          <p:cNvPr id="235" name="Object 8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 name="Object 816"/>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name="Clip" r:id="rId15" imgW="1305000" imgH="1085760" progId="MS_ClipArt_Gallery.2">
                      <p:embed/>
                    </p:oleObj>
                  </mc:Choice>
                  <mc:Fallback>
                    <p:oleObj name="Clip" r:id="rId15" imgW="1305000" imgH="1085760" progId="MS_ClipArt_Gallery.2">
                      <p:embed/>
                      <p:pic>
                        <p:nvPicPr>
                          <p:cNvPr id="236" name="Object 8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7" name="Object 817"/>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name="Clip" r:id="rId15" imgW="1305000" imgH="1085760" progId="MS_ClipArt_Gallery.2">
                      <p:embed/>
                    </p:oleObj>
                  </mc:Choice>
                  <mc:Fallback>
                    <p:oleObj name="Clip" r:id="rId15" imgW="1305000" imgH="1085760" progId="MS_ClipArt_Gallery.2">
                      <p:embed/>
                      <p:pic>
                        <p:nvPicPr>
                          <p:cNvPr id="237" name="Object 8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38" name="Group 818"/>
              <p:cNvGrpSpPr>
                <a:grpSpLocks/>
              </p:cNvGrpSpPr>
              <p:nvPr/>
            </p:nvGrpSpPr>
            <p:grpSpPr bwMode="auto">
              <a:xfrm>
                <a:off x="83" y="3625"/>
                <a:ext cx="172" cy="215"/>
                <a:chOff x="2870" y="1518"/>
                <a:chExt cx="292" cy="320"/>
              </a:xfrm>
            </p:grpSpPr>
            <p:graphicFrame>
              <p:nvGraphicFramePr>
                <p:cNvPr id="251" name="Object 81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7508" imgH="841085" progId="MS_ClipArt_Gallery.2">
                        <p:embed/>
                      </p:oleObj>
                    </mc:Choice>
                    <mc:Fallback>
                      <p:oleObj name="Clip" r:id="rId16" imgW="827508" imgH="841085" progId="MS_ClipArt_Gallery.2">
                        <p:embed/>
                        <p:pic>
                          <p:nvPicPr>
                            <p:cNvPr id="251" name="Object 8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52" name="Object 82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977" imgH="1200107" progId="MS_ClipArt_Gallery.2">
                        <p:embed/>
                      </p:oleObj>
                    </mc:Choice>
                    <mc:Fallback>
                      <p:oleObj name="Clip" r:id="rId17" imgW="1268977" imgH="1200107" progId="MS_ClipArt_Gallery.2">
                        <p:embed/>
                        <p:pic>
                          <p:nvPicPr>
                            <p:cNvPr id="252" name="Object 8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39" name="Group 821"/>
              <p:cNvGrpSpPr>
                <a:grpSpLocks/>
              </p:cNvGrpSpPr>
              <p:nvPr/>
            </p:nvGrpSpPr>
            <p:grpSpPr bwMode="auto">
              <a:xfrm>
                <a:off x="-201" y="3657"/>
                <a:ext cx="220" cy="203"/>
                <a:chOff x="2870" y="1518"/>
                <a:chExt cx="292" cy="320"/>
              </a:xfrm>
            </p:grpSpPr>
            <p:graphicFrame>
              <p:nvGraphicFramePr>
                <p:cNvPr id="249" name="Object 8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7508" imgH="841085" progId="MS_ClipArt_Gallery.2">
                        <p:embed/>
                      </p:oleObj>
                    </mc:Choice>
                    <mc:Fallback>
                      <p:oleObj name="Clip" r:id="rId16" imgW="827508" imgH="841085" progId="MS_ClipArt_Gallery.2">
                        <p:embed/>
                        <p:pic>
                          <p:nvPicPr>
                            <p:cNvPr id="249" name="Object 8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50" name="Object 8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977" imgH="1200107" progId="MS_ClipArt_Gallery.2">
                        <p:embed/>
                      </p:oleObj>
                    </mc:Choice>
                    <mc:Fallback>
                      <p:oleObj name="Clip" r:id="rId18" imgW="1268977" imgH="1200107" progId="MS_ClipArt_Gallery.2">
                        <p:embed/>
                        <p:pic>
                          <p:nvPicPr>
                            <p:cNvPr id="250" name="Object 8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40" name="Group 824"/>
              <p:cNvGrpSpPr>
                <a:grpSpLocks/>
              </p:cNvGrpSpPr>
              <p:nvPr/>
            </p:nvGrpSpPr>
            <p:grpSpPr bwMode="auto">
              <a:xfrm>
                <a:off x="569" y="3419"/>
                <a:ext cx="131" cy="258"/>
                <a:chOff x="4180" y="783"/>
                <a:chExt cx="150" cy="307"/>
              </a:xfrm>
            </p:grpSpPr>
            <p:sp>
              <p:nvSpPr>
                <p:cNvPr id="241" name="AutoShape 82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42" name="Rectangle 82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43" name="Rectangle 8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p>
              </p:txBody>
            </p:sp>
            <p:sp>
              <p:nvSpPr>
                <p:cNvPr id="244" name="AutoShape 8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p>
              </p:txBody>
            </p:sp>
            <p:sp>
              <p:nvSpPr>
                <p:cNvPr id="245" name="Line 82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 name="Line 83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7" name="Rectangle 8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p>
              </p:txBody>
            </p:sp>
            <p:sp>
              <p:nvSpPr>
                <p:cNvPr id="248" name="Rectangle 83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grpSp>
        </p:grpSp>
        <p:sp>
          <p:nvSpPr>
            <p:cNvPr id="268" name="Line 833"/>
            <p:cNvSpPr>
              <a:spLocks noChangeShapeType="1"/>
            </p:cNvSpPr>
            <p:nvPr/>
          </p:nvSpPr>
          <p:spPr bwMode="auto">
            <a:xfrm flipH="1">
              <a:off x="6039228" y="3921125"/>
              <a:ext cx="3175" cy="14446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9" name="Line 834"/>
            <p:cNvSpPr>
              <a:spLocks noChangeShapeType="1"/>
            </p:cNvSpPr>
            <p:nvPr/>
          </p:nvSpPr>
          <p:spPr bwMode="auto">
            <a:xfrm flipV="1">
              <a:off x="7336215" y="2903538"/>
              <a:ext cx="123825" cy="8731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0" name="Line 835"/>
            <p:cNvSpPr>
              <a:spLocks noChangeShapeType="1"/>
            </p:cNvSpPr>
            <p:nvPr/>
          </p:nvSpPr>
          <p:spPr bwMode="auto">
            <a:xfrm>
              <a:off x="7163178" y="3076575"/>
              <a:ext cx="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1" name="Line 836"/>
            <p:cNvSpPr>
              <a:spLocks noChangeShapeType="1"/>
            </p:cNvSpPr>
            <p:nvPr/>
          </p:nvSpPr>
          <p:spPr bwMode="auto">
            <a:xfrm flipV="1">
              <a:off x="7334628" y="2973388"/>
              <a:ext cx="263525" cy="2889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2" name="Line 837"/>
            <p:cNvSpPr>
              <a:spLocks noChangeShapeType="1"/>
            </p:cNvSpPr>
            <p:nvPr/>
          </p:nvSpPr>
          <p:spPr bwMode="auto">
            <a:xfrm>
              <a:off x="7699753" y="2971800"/>
              <a:ext cx="0" cy="196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3" name="Line 838"/>
            <p:cNvSpPr>
              <a:spLocks noChangeShapeType="1"/>
            </p:cNvSpPr>
            <p:nvPr/>
          </p:nvSpPr>
          <p:spPr bwMode="auto">
            <a:xfrm>
              <a:off x="7353678" y="3278188"/>
              <a:ext cx="18891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4" name="Line 839"/>
            <p:cNvSpPr>
              <a:spLocks noChangeShapeType="1"/>
            </p:cNvSpPr>
            <p:nvPr/>
          </p:nvSpPr>
          <p:spPr bwMode="auto">
            <a:xfrm flipV="1">
              <a:off x="5648703" y="4144963"/>
              <a:ext cx="168275"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5" name="Line 840"/>
            <p:cNvSpPr>
              <a:spLocks noChangeShapeType="1"/>
            </p:cNvSpPr>
            <p:nvPr/>
          </p:nvSpPr>
          <p:spPr bwMode="auto">
            <a:xfrm flipV="1">
              <a:off x="7768015" y="2671763"/>
              <a:ext cx="238125" cy="1682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6" name="Line 841"/>
            <p:cNvSpPr>
              <a:spLocks noChangeShapeType="1"/>
            </p:cNvSpPr>
            <p:nvPr/>
          </p:nvSpPr>
          <p:spPr bwMode="auto">
            <a:xfrm>
              <a:off x="7907715" y="3268663"/>
              <a:ext cx="1778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7" name="Line 842"/>
            <p:cNvSpPr>
              <a:spLocks noChangeShapeType="1"/>
            </p:cNvSpPr>
            <p:nvPr/>
          </p:nvSpPr>
          <p:spPr bwMode="auto">
            <a:xfrm flipH="1">
              <a:off x="7053640" y="3344863"/>
              <a:ext cx="98425" cy="704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78" name="Line 843"/>
            <p:cNvSpPr>
              <a:spLocks noChangeShapeType="1"/>
            </p:cNvSpPr>
            <p:nvPr/>
          </p:nvSpPr>
          <p:spPr bwMode="auto">
            <a:xfrm flipH="1">
              <a:off x="7644190" y="3344863"/>
              <a:ext cx="111125" cy="7270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79" name="Group 844"/>
            <p:cNvGrpSpPr>
              <a:grpSpLocks/>
            </p:cNvGrpSpPr>
            <p:nvPr/>
          </p:nvGrpSpPr>
          <p:grpSpPr bwMode="auto">
            <a:xfrm>
              <a:off x="6696453" y="4962525"/>
              <a:ext cx="501650" cy="234950"/>
              <a:chOff x="4701" y="2996"/>
              <a:chExt cx="316" cy="148"/>
            </a:xfrm>
          </p:grpSpPr>
          <p:sp>
            <p:nvSpPr>
              <p:cNvPr id="280" name="Oval 845"/>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81" name="Line 846"/>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2" name="Line 847"/>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3" name="Rectangle 848"/>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84" name="Oval 849"/>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85" name="Group 850"/>
              <p:cNvGrpSpPr>
                <a:grpSpLocks/>
              </p:cNvGrpSpPr>
              <p:nvPr/>
            </p:nvGrpSpPr>
            <p:grpSpPr bwMode="auto">
              <a:xfrm>
                <a:off x="4776" y="3017"/>
                <a:ext cx="156" cy="56"/>
                <a:chOff x="2848" y="848"/>
                <a:chExt cx="140" cy="98"/>
              </a:xfrm>
            </p:grpSpPr>
            <p:sp>
              <p:nvSpPr>
                <p:cNvPr id="290" name="Line 8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1" name="Line 8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2" name="Line 8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86" name="Group 854"/>
              <p:cNvGrpSpPr>
                <a:grpSpLocks/>
              </p:cNvGrpSpPr>
              <p:nvPr/>
            </p:nvGrpSpPr>
            <p:grpSpPr bwMode="auto">
              <a:xfrm flipV="1">
                <a:off x="4776" y="3016"/>
                <a:ext cx="156" cy="56"/>
                <a:chOff x="2848" y="848"/>
                <a:chExt cx="140" cy="98"/>
              </a:xfrm>
            </p:grpSpPr>
            <p:sp>
              <p:nvSpPr>
                <p:cNvPr id="287" name="Line 8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8" name="Line 8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89" name="Line 8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93" name="Group 858"/>
            <p:cNvGrpSpPr>
              <a:grpSpLocks/>
            </p:cNvGrpSpPr>
            <p:nvPr/>
          </p:nvGrpSpPr>
          <p:grpSpPr bwMode="auto">
            <a:xfrm>
              <a:off x="6031290" y="5264150"/>
              <a:ext cx="501650" cy="234950"/>
              <a:chOff x="4701" y="2996"/>
              <a:chExt cx="316" cy="148"/>
            </a:xfrm>
          </p:grpSpPr>
          <p:sp>
            <p:nvSpPr>
              <p:cNvPr id="294" name="Oval 859"/>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95" name="Line 860"/>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6" name="Line 861"/>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7" name="Rectangle 862"/>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98" name="Oval 863"/>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99" name="Group 864"/>
              <p:cNvGrpSpPr>
                <a:grpSpLocks/>
              </p:cNvGrpSpPr>
              <p:nvPr/>
            </p:nvGrpSpPr>
            <p:grpSpPr bwMode="auto">
              <a:xfrm>
                <a:off x="4776" y="3017"/>
                <a:ext cx="156" cy="56"/>
                <a:chOff x="2848" y="848"/>
                <a:chExt cx="140" cy="98"/>
              </a:xfrm>
            </p:grpSpPr>
            <p:sp>
              <p:nvSpPr>
                <p:cNvPr id="304" name="Line 86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5" name="Line 86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6" name="Line 86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300" name="Group 868"/>
              <p:cNvGrpSpPr>
                <a:grpSpLocks/>
              </p:cNvGrpSpPr>
              <p:nvPr/>
            </p:nvGrpSpPr>
            <p:grpSpPr bwMode="auto">
              <a:xfrm flipV="1">
                <a:off x="4776" y="3016"/>
                <a:ext cx="156" cy="56"/>
                <a:chOff x="2848" y="848"/>
                <a:chExt cx="140" cy="98"/>
              </a:xfrm>
            </p:grpSpPr>
            <p:sp>
              <p:nvSpPr>
                <p:cNvPr id="301" name="Line 86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2" name="Line 87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03" name="Line 87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307" name="Group 872"/>
            <p:cNvGrpSpPr>
              <a:grpSpLocks/>
            </p:cNvGrpSpPr>
            <p:nvPr/>
          </p:nvGrpSpPr>
          <p:grpSpPr bwMode="auto">
            <a:xfrm>
              <a:off x="6861553" y="5449888"/>
              <a:ext cx="290512" cy="404812"/>
              <a:chOff x="4290" y="3130"/>
              <a:chExt cx="183" cy="255"/>
            </a:xfrm>
          </p:grpSpPr>
          <p:pic>
            <p:nvPicPr>
              <p:cNvPr id="308" name="Picture 873" descr="31u_bnrz[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09" name="Freeform 874"/>
              <p:cNvSpPr>
                <a:spLocks/>
              </p:cNvSpPr>
              <p:nvPr/>
            </p:nvSpPr>
            <p:spPr bwMode="auto">
              <a:xfrm>
                <a:off x="4339" y="3143"/>
                <a:ext cx="33" cy="39"/>
              </a:xfrm>
              <a:custGeom>
                <a:avLst/>
                <a:gdLst>
                  <a:gd name="T0" fmla="*/ 70 w 199"/>
                  <a:gd name="T1" fmla="*/ 29 h 232"/>
                  <a:gd name="T2" fmla="*/ 55 w 199"/>
                  <a:gd name="T3" fmla="*/ 39 h 232"/>
                  <a:gd name="T4" fmla="*/ 42 w 199"/>
                  <a:gd name="T5" fmla="*/ 50 h 232"/>
                  <a:gd name="T6" fmla="*/ 30 w 199"/>
                  <a:gd name="T7" fmla="*/ 63 h 232"/>
                  <a:gd name="T8" fmla="*/ 20 w 199"/>
                  <a:gd name="T9" fmla="*/ 77 h 232"/>
                  <a:gd name="T10" fmla="*/ 12 w 199"/>
                  <a:gd name="T11" fmla="*/ 91 h 232"/>
                  <a:gd name="T12" fmla="*/ 6 w 199"/>
                  <a:gd name="T13" fmla="*/ 108 h 232"/>
                  <a:gd name="T14" fmla="*/ 2 w 199"/>
                  <a:gd name="T15" fmla="*/ 125 h 232"/>
                  <a:gd name="T16" fmla="*/ 0 w 199"/>
                  <a:gd name="T17" fmla="*/ 142 h 232"/>
                  <a:gd name="T18" fmla="*/ 2 w 199"/>
                  <a:gd name="T19" fmla="*/ 166 h 232"/>
                  <a:gd name="T20" fmla="*/ 12 w 199"/>
                  <a:gd name="T21" fmla="*/ 186 h 232"/>
                  <a:gd name="T22" fmla="*/ 26 w 199"/>
                  <a:gd name="T23" fmla="*/ 203 h 232"/>
                  <a:gd name="T24" fmla="*/ 45 w 199"/>
                  <a:gd name="T25" fmla="*/ 216 h 232"/>
                  <a:gd name="T26" fmla="*/ 66 w 199"/>
                  <a:gd name="T27" fmla="*/ 226 h 232"/>
                  <a:gd name="T28" fmla="*/ 88 w 199"/>
                  <a:gd name="T29" fmla="*/ 230 h 232"/>
                  <a:gd name="T30" fmla="*/ 111 w 199"/>
                  <a:gd name="T31" fmla="*/ 232 h 232"/>
                  <a:gd name="T32" fmla="*/ 134 w 199"/>
                  <a:gd name="T33" fmla="*/ 228 h 232"/>
                  <a:gd name="T34" fmla="*/ 138 w 199"/>
                  <a:gd name="T35" fmla="*/ 228 h 232"/>
                  <a:gd name="T36" fmla="*/ 143 w 199"/>
                  <a:gd name="T37" fmla="*/ 226 h 232"/>
                  <a:gd name="T38" fmla="*/ 147 w 199"/>
                  <a:gd name="T39" fmla="*/ 222 h 232"/>
                  <a:gd name="T40" fmla="*/ 148 w 199"/>
                  <a:gd name="T41" fmla="*/ 218 h 232"/>
                  <a:gd name="T42" fmla="*/ 145 w 199"/>
                  <a:gd name="T43" fmla="*/ 212 h 232"/>
                  <a:gd name="T44" fmla="*/ 141 w 199"/>
                  <a:gd name="T45" fmla="*/ 207 h 232"/>
                  <a:gd name="T46" fmla="*/ 135 w 199"/>
                  <a:gd name="T47" fmla="*/ 203 h 232"/>
                  <a:gd name="T48" fmla="*/ 129 w 199"/>
                  <a:gd name="T49" fmla="*/ 201 h 232"/>
                  <a:gd name="T50" fmla="*/ 117 w 199"/>
                  <a:gd name="T51" fmla="*/ 197 h 232"/>
                  <a:gd name="T52" fmla="*/ 105 w 199"/>
                  <a:gd name="T53" fmla="*/ 195 h 232"/>
                  <a:gd name="T54" fmla="*/ 94 w 199"/>
                  <a:gd name="T55" fmla="*/ 193 h 232"/>
                  <a:gd name="T56" fmla="*/ 83 w 199"/>
                  <a:gd name="T57" fmla="*/ 190 h 232"/>
                  <a:gd name="T58" fmla="*/ 73 w 199"/>
                  <a:gd name="T59" fmla="*/ 187 h 232"/>
                  <a:gd name="T60" fmla="*/ 62 w 199"/>
                  <a:gd name="T61" fmla="*/ 182 h 232"/>
                  <a:gd name="T62" fmla="*/ 53 w 199"/>
                  <a:gd name="T63" fmla="*/ 176 h 232"/>
                  <a:gd name="T64" fmla="*/ 43 w 199"/>
                  <a:gd name="T65" fmla="*/ 167 h 232"/>
                  <a:gd name="T66" fmla="*/ 40 w 199"/>
                  <a:gd name="T67" fmla="*/ 128 h 232"/>
                  <a:gd name="T68" fmla="*/ 49 w 199"/>
                  <a:gd name="T69" fmla="*/ 96 h 232"/>
                  <a:gd name="T70" fmla="*/ 68 w 199"/>
                  <a:gd name="T71" fmla="*/ 71 h 232"/>
                  <a:gd name="T72" fmla="*/ 94 w 199"/>
                  <a:gd name="T73" fmla="*/ 50 h 232"/>
                  <a:gd name="T74" fmla="*/ 122 w 199"/>
                  <a:gd name="T75" fmla="*/ 34 h 232"/>
                  <a:gd name="T76" fmla="*/ 151 w 199"/>
                  <a:gd name="T77" fmla="*/ 21 h 232"/>
                  <a:gd name="T78" fmla="*/ 178 w 199"/>
                  <a:gd name="T79" fmla="*/ 12 h 232"/>
                  <a:gd name="T80" fmla="*/ 199 w 199"/>
                  <a:gd name="T81" fmla="*/ 4 h 232"/>
                  <a:gd name="T82" fmla="*/ 186 w 199"/>
                  <a:gd name="T83" fmla="*/ 1 h 232"/>
                  <a:gd name="T84" fmla="*/ 172 w 199"/>
                  <a:gd name="T85" fmla="*/ 0 h 232"/>
                  <a:gd name="T86" fmla="*/ 156 w 199"/>
                  <a:gd name="T87" fmla="*/ 2 h 232"/>
                  <a:gd name="T88" fmla="*/ 138 w 199"/>
                  <a:gd name="T89" fmla="*/ 4 h 232"/>
                  <a:gd name="T90" fmla="*/ 121 w 199"/>
                  <a:gd name="T91" fmla="*/ 10 h 232"/>
                  <a:gd name="T92" fmla="*/ 103 w 199"/>
                  <a:gd name="T93" fmla="*/ 16 h 232"/>
                  <a:gd name="T94" fmla="*/ 86 w 199"/>
                  <a:gd name="T95" fmla="*/ 23 h 232"/>
                  <a:gd name="T96" fmla="*/ 70 w 199"/>
                  <a:gd name="T97" fmla="*/ 29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0" name="Freeform 875"/>
              <p:cNvSpPr>
                <a:spLocks/>
              </p:cNvSpPr>
              <p:nvPr/>
            </p:nvSpPr>
            <p:spPr bwMode="auto">
              <a:xfrm>
                <a:off x="4395" y="3142"/>
                <a:ext cx="22" cy="30"/>
              </a:xfrm>
              <a:custGeom>
                <a:avLst/>
                <a:gdLst>
                  <a:gd name="T0" fmla="*/ 108 w 128"/>
                  <a:gd name="T1" fmla="*/ 59 h 180"/>
                  <a:gd name="T2" fmla="*/ 113 w 128"/>
                  <a:gd name="T3" fmla="*/ 77 h 180"/>
                  <a:gd name="T4" fmla="*/ 111 w 128"/>
                  <a:gd name="T5" fmla="*/ 94 h 180"/>
                  <a:gd name="T6" fmla="*/ 103 w 128"/>
                  <a:gd name="T7" fmla="*/ 108 h 180"/>
                  <a:gd name="T8" fmla="*/ 91 w 128"/>
                  <a:gd name="T9" fmla="*/ 121 h 180"/>
                  <a:gd name="T10" fmla="*/ 77 w 128"/>
                  <a:gd name="T11" fmla="*/ 132 h 180"/>
                  <a:gd name="T12" fmla="*/ 61 w 128"/>
                  <a:gd name="T13" fmla="*/ 144 h 180"/>
                  <a:gd name="T14" fmla="*/ 45 w 128"/>
                  <a:gd name="T15" fmla="*/ 154 h 180"/>
                  <a:gd name="T16" fmla="*/ 30 w 128"/>
                  <a:gd name="T17" fmla="*/ 164 h 180"/>
                  <a:gd name="T18" fmla="*/ 28 w 128"/>
                  <a:gd name="T19" fmla="*/ 168 h 180"/>
                  <a:gd name="T20" fmla="*/ 27 w 128"/>
                  <a:gd name="T21" fmla="*/ 170 h 180"/>
                  <a:gd name="T22" fmla="*/ 27 w 128"/>
                  <a:gd name="T23" fmla="*/ 174 h 180"/>
                  <a:gd name="T24" fmla="*/ 28 w 128"/>
                  <a:gd name="T25" fmla="*/ 177 h 180"/>
                  <a:gd name="T26" fmla="*/ 32 w 128"/>
                  <a:gd name="T27" fmla="*/ 179 h 180"/>
                  <a:gd name="T28" fmla="*/ 35 w 128"/>
                  <a:gd name="T29" fmla="*/ 180 h 180"/>
                  <a:gd name="T30" fmla="*/ 37 w 128"/>
                  <a:gd name="T31" fmla="*/ 180 h 180"/>
                  <a:gd name="T32" fmla="*/ 41 w 128"/>
                  <a:gd name="T33" fmla="*/ 179 h 180"/>
                  <a:gd name="T34" fmla="*/ 60 w 128"/>
                  <a:gd name="T35" fmla="*/ 169 h 180"/>
                  <a:gd name="T36" fmla="*/ 77 w 128"/>
                  <a:gd name="T37" fmla="*/ 158 h 180"/>
                  <a:gd name="T38" fmla="*/ 94 w 128"/>
                  <a:gd name="T39" fmla="*/ 145 h 180"/>
                  <a:gd name="T40" fmla="*/ 109 w 128"/>
                  <a:gd name="T41" fmla="*/ 130 h 180"/>
                  <a:gd name="T42" fmla="*/ 120 w 128"/>
                  <a:gd name="T43" fmla="*/ 114 h 180"/>
                  <a:gd name="T44" fmla="*/ 127 w 128"/>
                  <a:gd name="T45" fmla="*/ 95 h 180"/>
                  <a:gd name="T46" fmla="*/ 128 w 128"/>
                  <a:gd name="T47" fmla="*/ 76 h 180"/>
                  <a:gd name="T48" fmla="*/ 123 w 128"/>
                  <a:gd name="T49" fmla="*/ 55 h 180"/>
                  <a:gd name="T50" fmla="*/ 113 w 128"/>
                  <a:gd name="T51" fmla="*/ 39 h 180"/>
                  <a:gd name="T52" fmla="*/ 97 w 128"/>
                  <a:gd name="T53" fmla="*/ 25 h 180"/>
                  <a:gd name="T54" fmla="*/ 79 w 128"/>
                  <a:gd name="T55" fmla="*/ 15 h 180"/>
                  <a:gd name="T56" fmla="*/ 57 w 128"/>
                  <a:gd name="T57" fmla="*/ 7 h 180"/>
                  <a:gd name="T58" fmla="*/ 36 w 128"/>
                  <a:gd name="T59" fmla="*/ 2 h 180"/>
                  <a:gd name="T60" fmla="*/ 19 w 128"/>
                  <a:gd name="T61" fmla="*/ 0 h 180"/>
                  <a:gd name="T62" fmla="*/ 6 w 128"/>
                  <a:gd name="T63" fmla="*/ 0 h 180"/>
                  <a:gd name="T64" fmla="*/ 0 w 128"/>
                  <a:gd name="T65" fmla="*/ 4 h 180"/>
                  <a:gd name="T66" fmla="*/ 14 w 128"/>
                  <a:gd name="T67" fmla="*/ 9 h 180"/>
                  <a:gd name="T68" fmla="*/ 29 w 128"/>
                  <a:gd name="T69" fmla="*/ 14 h 180"/>
                  <a:gd name="T70" fmla="*/ 46 w 128"/>
                  <a:gd name="T71" fmla="*/ 19 h 180"/>
                  <a:gd name="T72" fmla="*/ 61 w 128"/>
                  <a:gd name="T73" fmla="*/ 23 h 180"/>
                  <a:gd name="T74" fmla="*/ 76 w 128"/>
                  <a:gd name="T75" fmla="*/ 29 h 180"/>
                  <a:gd name="T76" fmla="*/ 89 w 128"/>
                  <a:gd name="T77" fmla="*/ 37 h 180"/>
                  <a:gd name="T78" fmla="*/ 100 w 128"/>
                  <a:gd name="T79" fmla="*/ 46 h 180"/>
                  <a:gd name="T80" fmla="*/ 108 w 128"/>
                  <a:gd name="T81" fmla="*/ 59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1" name="Freeform 876"/>
              <p:cNvSpPr>
                <a:spLocks/>
              </p:cNvSpPr>
              <p:nvPr/>
            </p:nvSpPr>
            <p:spPr bwMode="auto">
              <a:xfrm>
                <a:off x="4318" y="3135"/>
                <a:ext cx="54" cy="63"/>
              </a:xfrm>
              <a:custGeom>
                <a:avLst/>
                <a:gdLst>
                  <a:gd name="T0" fmla="*/ 100 w 322"/>
                  <a:gd name="T1" fmla="*/ 70 h 378"/>
                  <a:gd name="T2" fmla="*/ 53 w 322"/>
                  <a:gd name="T3" fmla="*/ 115 h 378"/>
                  <a:gd name="T4" fmla="*/ 17 w 322"/>
                  <a:gd name="T5" fmla="*/ 166 h 378"/>
                  <a:gd name="T6" fmla="*/ 0 w 322"/>
                  <a:gd name="T7" fmla="*/ 226 h 378"/>
                  <a:gd name="T8" fmla="*/ 3 w 322"/>
                  <a:gd name="T9" fmla="*/ 266 h 378"/>
                  <a:gd name="T10" fmla="*/ 9 w 322"/>
                  <a:gd name="T11" fmla="*/ 282 h 378"/>
                  <a:gd name="T12" fmla="*/ 19 w 322"/>
                  <a:gd name="T13" fmla="*/ 297 h 378"/>
                  <a:gd name="T14" fmla="*/ 32 w 322"/>
                  <a:gd name="T15" fmla="*/ 310 h 378"/>
                  <a:gd name="T16" fmla="*/ 56 w 322"/>
                  <a:gd name="T17" fmla="*/ 324 h 378"/>
                  <a:gd name="T18" fmla="*/ 86 w 322"/>
                  <a:gd name="T19" fmla="*/ 338 h 378"/>
                  <a:gd name="T20" fmla="*/ 119 w 322"/>
                  <a:gd name="T21" fmla="*/ 350 h 378"/>
                  <a:gd name="T22" fmla="*/ 152 w 322"/>
                  <a:gd name="T23" fmla="*/ 359 h 378"/>
                  <a:gd name="T24" fmla="*/ 186 w 322"/>
                  <a:gd name="T25" fmla="*/ 366 h 378"/>
                  <a:gd name="T26" fmla="*/ 220 w 322"/>
                  <a:gd name="T27" fmla="*/ 371 h 378"/>
                  <a:gd name="T28" fmla="*/ 254 w 322"/>
                  <a:gd name="T29" fmla="*/ 374 h 378"/>
                  <a:gd name="T30" fmla="*/ 289 w 322"/>
                  <a:gd name="T31" fmla="*/ 376 h 378"/>
                  <a:gd name="T32" fmla="*/ 311 w 322"/>
                  <a:gd name="T33" fmla="*/ 378 h 378"/>
                  <a:gd name="T34" fmla="*/ 320 w 322"/>
                  <a:gd name="T35" fmla="*/ 371 h 378"/>
                  <a:gd name="T36" fmla="*/ 322 w 322"/>
                  <a:gd name="T37" fmla="*/ 360 h 378"/>
                  <a:gd name="T38" fmla="*/ 315 w 322"/>
                  <a:gd name="T39" fmla="*/ 352 h 378"/>
                  <a:gd name="T40" fmla="*/ 294 w 322"/>
                  <a:gd name="T41" fmla="*/ 347 h 378"/>
                  <a:gd name="T42" fmla="*/ 263 w 322"/>
                  <a:gd name="T43" fmla="*/ 341 h 378"/>
                  <a:gd name="T44" fmla="*/ 232 w 322"/>
                  <a:gd name="T45" fmla="*/ 336 h 378"/>
                  <a:gd name="T46" fmla="*/ 200 w 322"/>
                  <a:gd name="T47" fmla="*/ 332 h 378"/>
                  <a:gd name="T48" fmla="*/ 170 w 322"/>
                  <a:gd name="T49" fmla="*/ 326 h 378"/>
                  <a:gd name="T50" fmla="*/ 139 w 322"/>
                  <a:gd name="T51" fmla="*/ 318 h 378"/>
                  <a:gd name="T52" fmla="*/ 110 w 322"/>
                  <a:gd name="T53" fmla="*/ 309 h 378"/>
                  <a:gd name="T54" fmla="*/ 80 w 322"/>
                  <a:gd name="T55" fmla="*/ 297 h 378"/>
                  <a:gd name="T56" fmla="*/ 55 w 322"/>
                  <a:gd name="T57" fmla="*/ 281 h 378"/>
                  <a:gd name="T58" fmla="*/ 38 w 322"/>
                  <a:gd name="T59" fmla="*/ 259 h 378"/>
                  <a:gd name="T60" fmla="*/ 34 w 322"/>
                  <a:gd name="T61" fmla="*/ 232 h 378"/>
                  <a:gd name="T62" fmla="*/ 38 w 322"/>
                  <a:gd name="T63" fmla="*/ 200 h 378"/>
                  <a:gd name="T64" fmla="*/ 51 w 322"/>
                  <a:gd name="T65" fmla="*/ 170 h 378"/>
                  <a:gd name="T66" fmla="*/ 71 w 322"/>
                  <a:gd name="T67" fmla="*/ 137 h 378"/>
                  <a:gd name="T68" fmla="*/ 94 w 322"/>
                  <a:gd name="T69" fmla="*/ 110 h 378"/>
                  <a:gd name="T70" fmla="*/ 123 w 322"/>
                  <a:gd name="T71" fmla="*/ 82 h 378"/>
                  <a:gd name="T72" fmla="*/ 153 w 322"/>
                  <a:gd name="T73" fmla="*/ 57 h 378"/>
                  <a:gd name="T74" fmla="*/ 195 w 322"/>
                  <a:gd name="T75" fmla="*/ 38 h 378"/>
                  <a:gd name="T76" fmla="*/ 238 w 322"/>
                  <a:gd name="T77" fmla="*/ 20 h 378"/>
                  <a:gd name="T78" fmla="*/ 264 w 322"/>
                  <a:gd name="T79" fmla="*/ 7 h 378"/>
                  <a:gd name="T80" fmla="*/ 256 w 322"/>
                  <a:gd name="T81" fmla="*/ 0 h 378"/>
                  <a:gd name="T82" fmla="*/ 221 w 322"/>
                  <a:gd name="T83" fmla="*/ 4 h 378"/>
                  <a:gd name="T84" fmla="*/ 180 w 322"/>
                  <a:gd name="T85" fmla="*/ 18 h 378"/>
                  <a:gd name="T86" fmla="*/ 141 w 322"/>
                  <a:gd name="T87" fmla="*/ 38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2" name="Freeform 877"/>
              <p:cNvSpPr>
                <a:spLocks/>
              </p:cNvSpPr>
              <p:nvPr/>
            </p:nvSpPr>
            <p:spPr bwMode="auto">
              <a:xfrm>
                <a:off x="4394" y="3133"/>
                <a:ext cx="47" cy="42"/>
              </a:xfrm>
              <a:custGeom>
                <a:avLst/>
                <a:gdLst>
                  <a:gd name="T0" fmla="*/ 235 w 283"/>
                  <a:gd name="T1" fmla="*/ 77 h 252"/>
                  <a:gd name="T2" fmla="*/ 248 w 283"/>
                  <a:gd name="T3" fmla="*/ 91 h 252"/>
                  <a:gd name="T4" fmla="*/ 256 w 283"/>
                  <a:gd name="T5" fmla="*/ 107 h 252"/>
                  <a:gd name="T6" fmla="*/ 259 w 283"/>
                  <a:gd name="T7" fmla="*/ 124 h 252"/>
                  <a:gd name="T8" fmla="*/ 259 w 283"/>
                  <a:gd name="T9" fmla="*/ 142 h 252"/>
                  <a:gd name="T10" fmla="*/ 257 w 283"/>
                  <a:gd name="T11" fmla="*/ 157 h 252"/>
                  <a:gd name="T12" fmla="*/ 252 w 283"/>
                  <a:gd name="T13" fmla="*/ 170 h 252"/>
                  <a:gd name="T14" fmla="*/ 244 w 283"/>
                  <a:gd name="T15" fmla="*/ 183 h 252"/>
                  <a:gd name="T16" fmla="*/ 236 w 283"/>
                  <a:gd name="T17" fmla="*/ 193 h 252"/>
                  <a:gd name="T18" fmla="*/ 225 w 283"/>
                  <a:gd name="T19" fmla="*/ 204 h 252"/>
                  <a:gd name="T20" fmla="*/ 215 w 283"/>
                  <a:gd name="T21" fmla="*/ 214 h 252"/>
                  <a:gd name="T22" fmla="*/ 204 w 283"/>
                  <a:gd name="T23" fmla="*/ 224 h 252"/>
                  <a:gd name="T24" fmla="*/ 194 w 283"/>
                  <a:gd name="T25" fmla="*/ 234 h 252"/>
                  <a:gd name="T26" fmla="*/ 191 w 283"/>
                  <a:gd name="T27" fmla="*/ 238 h 252"/>
                  <a:gd name="T28" fmla="*/ 191 w 283"/>
                  <a:gd name="T29" fmla="*/ 241 h 252"/>
                  <a:gd name="T30" fmla="*/ 191 w 283"/>
                  <a:gd name="T31" fmla="*/ 245 h 252"/>
                  <a:gd name="T32" fmla="*/ 194 w 283"/>
                  <a:gd name="T33" fmla="*/ 248 h 252"/>
                  <a:gd name="T34" fmla="*/ 197 w 283"/>
                  <a:gd name="T35" fmla="*/ 250 h 252"/>
                  <a:gd name="T36" fmla="*/ 202 w 283"/>
                  <a:gd name="T37" fmla="*/ 252 h 252"/>
                  <a:gd name="T38" fmla="*/ 205 w 283"/>
                  <a:gd name="T39" fmla="*/ 250 h 252"/>
                  <a:gd name="T40" fmla="*/ 209 w 283"/>
                  <a:gd name="T41" fmla="*/ 248 h 252"/>
                  <a:gd name="T42" fmla="*/ 232 w 283"/>
                  <a:gd name="T43" fmla="*/ 233 h 252"/>
                  <a:gd name="T44" fmla="*/ 252 w 283"/>
                  <a:gd name="T45" fmla="*/ 214 h 252"/>
                  <a:gd name="T46" fmla="*/ 268 w 283"/>
                  <a:gd name="T47" fmla="*/ 192 h 252"/>
                  <a:gd name="T48" fmla="*/ 278 w 283"/>
                  <a:gd name="T49" fmla="*/ 167 h 252"/>
                  <a:gd name="T50" fmla="*/ 283 w 283"/>
                  <a:gd name="T51" fmla="*/ 141 h 252"/>
                  <a:gd name="T52" fmla="*/ 280 w 283"/>
                  <a:gd name="T53" fmla="*/ 115 h 252"/>
                  <a:gd name="T54" fmla="*/ 271 w 283"/>
                  <a:gd name="T55" fmla="*/ 91 h 252"/>
                  <a:gd name="T56" fmla="*/ 252 w 283"/>
                  <a:gd name="T57" fmla="*/ 69 h 252"/>
                  <a:gd name="T58" fmla="*/ 238 w 283"/>
                  <a:gd name="T59" fmla="*/ 57 h 252"/>
                  <a:gd name="T60" fmla="*/ 222 w 283"/>
                  <a:gd name="T61" fmla="*/ 48 h 252"/>
                  <a:gd name="T62" fmla="*/ 204 w 283"/>
                  <a:gd name="T63" fmla="*/ 39 h 252"/>
                  <a:gd name="T64" fmla="*/ 184 w 283"/>
                  <a:gd name="T65" fmla="*/ 31 h 252"/>
                  <a:gd name="T66" fmla="*/ 164 w 283"/>
                  <a:gd name="T67" fmla="*/ 23 h 252"/>
                  <a:gd name="T68" fmla="*/ 144 w 283"/>
                  <a:gd name="T69" fmla="*/ 17 h 252"/>
                  <a:gd name="T70" fmla="*/ 123 w 283"/>
                  <a:gd name="T71" fmla="*/ 13 h 252"/>
                  <a:gd name="T72" fmla="*/ 103 w 283"/>
                  <a:gd name="T73" fmla="*/ 8 h 252"/>
                  <a:gd name="T74" fmla="*/ 83 w 283"/>
                  <a:gd name="T75" fmla="*/ 5 h 252"/>
                  <a:gd name="T76" fmla="*/ 66 w 283"/>
                  <a:gd name="T77" fmla="*/ 2 h 252"/>
                  <a:gd name="T78" fmla="*/ 48 w 283"/>
                  <a:gd name="T79" fmla="*/ 0 h 252"/>
                  <a:gd name="T80" fmla="*/ 34 w 283"/>
                  <a:gd name="T81" fmla="*/ 0 h 252"/>
                  <a:gd name="T82" fmla="*/ 21 w 283"/>
                  <a:gd name="T83" fmla="*/ 0 h 252"/>
                  <a:gd name="T84" fmla="*/ 11 w 283"/>
                  <a:gd name="T85" fmla="*/ 0 h 252"/>
                  <a:gd name="T86" fmla="*/ 4 w 283"/>
                  <a:gd name="T87" fmla="*/ 2 h 252"/>
                  <a:gd name="T88" fmla="*/ 0 w 283"/>
                  <a:gd name="T89" fmla="*/ 5 h 252"/>
                  <a:gd name="T90" fmla="*/ 12 w 283"/>
                  <a:gd name="T91" fmla="*/ 7 h 252"/>
                  <a:gd name="T92" fmla="*/ 24 w 283"/>
                  <a:gd name="T93" fmla="*/ 8 h 252"/>
                  <a:gd name="T94" fmla="*/ 38 w 283"/>
                  <a:gd name="T95" fmla="*/ 10 h 252"/>
                  <a:gd name="T96" fmla="*/ 52 w 283"/>
                  <a:gd name="T97" fmla="*/ 13 h 252"/>
                  <a:gd name="T98" fmla="*/ 66 w 283"/>
                  <a:gd name="T99" fmla="*/ 16 h 252"/>
                  <a:gd name="T100" fmla="*/ 82 w 283"/>
                  <a:gd name="T101" fmla="*/ 18 h 252"/>
                  <a:gd name="T102" fmla="*/ 98 w 283"/>
                  <a:gd name="T103" fmla="*/ 22 h 252"/>
                  <a:gd name="T104" fmla="*/ 114 w 283"/>
                  <a:gd name="T105" fmla="*/ 25 h 252"/>
                  <a:gd name="T106" fmla="*/ 129 w 283"/>
                  <a:gd name="T107" fmla="*/ 30 h 252"/>
                  <a:gd name="T108" fmla="*/ 146 w 283"/>
                  <a:gd name="T109" fmla="*/ 34 h 252"/>
                  <a:gd name="T110" fmla="*/ 162 w 283"/>
                  <a:gd name="T111" fmla="*/ 39 h 252"/>
                  <a:gd name="T112" fmla="*/ 177 w 283"/>
                  <a:gd name="T113" fmla="*/ 45 h 252"/>
                  <a:gd name="T114" fmla="*/ 193 w 283"/>
                  <a:gd name="T115" fmla="*/ 52 h 252"/>
                  <a:gd name="T116" fmla="*/ 208 w 283"/>
                  <a:gd name="T117" fmla="*/ 60 h 252"/>
                  <a:gd name="T118" fmla="*/ 222 w 283"/>
                  <a:gd name="T119" fmla="*/ 68 h 252"/>
                  <a:gd name="T120" fmla="*/ 235 w 283"/>
                  <a:gd name="T121" fmla="*/ 77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3" name="Freeform 878"/>
              <p:cNvSpPr>
                <a:spLocks/>
              </p:cNvSpPr>
              <p:nvPr/>
            </p:nvSpPr>
            <p:spPr bwMode="auto">
              <a:xfrm>
                <a:off x="4298" y="3153"/>
                <a:ext cx="19" cy="39"/>
              </a:xfrm>
              <a:custGeom>
                <a:avLst/>
                <a:gdLst>
                  <a:gd name="T0" fmla="*/ 0 w 114"/>
                  <a:gd name="T1" fmla="*/ 130 h 238"/>
                  <a:gd name="T2" fmla="*/ 0 w 114"/>
                  <a:gd name="T3" fmla="*/ 149 h 238"/>
                  <a:gd name="T4" fmla="*/ 4 w 114"/>
                  <a:gd name="T5" fmla="*/ 168 h 238"/>
                  <a:gd name="T6" fmla="*/ 12 w 114"/>
                  <a:gd name="T7" fmla="*/ 185 h 238"/>
                  <a:gd name="T8" fmla="*/ 24 w 114"/>
                  <a:gd name="T9" fmla="*/ 200 h 238"/>
                  <a:gd name="T10" fmla="*/ 38 w 114"/>
                  <a:gd name="T11" fmla="*/ 213 h 238"/>
                  <a:gd name="T12" fmla="*/ 55 w 114"/>
                  <a:gd name="T13" fmla="*/ 224 h 238"/>
                  <a:gd name="T14" fmla="*/ 73 w 114"/>
                  <a:gd name="T15" fmla="*/ 232 h 238"/>
                  <a:gd name="T16" fmla="*/ 92 w 114"/>
                  <a:gd name="T17" fmla="*/ 237 h 238"/>
                  <a:gd name="T18" fmla="*/ 98 w 114"/>
                  <a:gd name="T19" fmla="*/ 238 h 238"/>
                  <a:gd name="T20" fmla="*/ 104 w 114"/>
                  <a:gd name="T21" fmla="*/ 235 h 238"/>
                  <a:gd name="T22" fmla="*/ 109 w 114"/>
                  <a:gd name="T23" fmla="*/ 232 h 238"/>
                  <a:gd name="T24" fmla="*/ 111 w 114"/>
                  <a:gd name="T25" fmla="*/ 227 h 238"/>
                  <a:gd name="T26" fmla="*/ 111 w 114"/>
                  <a:gd name="T27" fmla="*/ 222 h 238"/>
                  <a:gd name="T28" fmla="*/ 110 w 114"/>
                  <a:gd name="T29" fmla="*/ 216 h 238"/>
                  <a:gd name="T30" fmla="*/ 106 w 114"/>
                  <a:gd name="T31" fmla="*/ 211 h 238"/>
                  <a:gd name="T32" fmla="*/ 100 w 114"/>
                  <a:gd name="T33" fmla="*/ 209 h 238"/>
                  <a:gd name="T34" fmla="*/ 82 w 114"/>
                  <a:gd name="T35" fmla="*/ 202 h 238"/>
                  <a:gd name="T36" fmla="*/ 64 w 114"/>
                  <a:gd name="T37" fmla="*/ 193 h 238"/>
                  <a:gd name="T38" fmla="*/ 50 w 114"/>
                  <a:gd name="T39" fmla="*/ 180 h 238"/>
                  <a:gd name="T40" fmla="*/ 39 w 114"/>
                  <a:gd name="T41" fmla="*/ 167 h 238"/>
                  <a:gd name="T42" fmla="*/ 32 w 114"/>
                  <a:gd name="T43" fmla="*/ 149 h 238"/>
                  <a:gd name="T44" fmla="*/ 29 w 114"/>
                  <a:gd name="T45" fmla="*/ 131 h 238"/>
                  <a:gd name="T46" fmla="*/ 29 w 114"/>
                  <a:gd name="T47" fmla="*/ 111 h 238"/>
                  <a:gd name="T48" fmla="*/ 35 w 114"/>
                  <a:gd name="T49" fmla="*/ 91 h 238"/>
                  <a:gd name="T50" fmla="*/ 42 w 114"/>
                  <a:gd name="T51" fmla="*/ 76 h 238"/>
                  <a:gd name="T52" fmla="*/ 51 w 114"/>
                  <a:gd name="T53" fmla="*/ 62 h 238"/>
                  <a:gd name="T54" fmla="*/ 62 w 114"/>
                  <a:gd name="T55" fmla="*/ 49 h 238"/>
                  <a:gd name="T56" fmla="*/ 73 w 114"/>
                  <a:gd name="T57" fmla="*/ 38 h 238"/>
                  <a:gd name="T58" fmla="*/ 84 w 114"/>
                  <a:gd name="T59" fmla="*/ 28 h 238"/>
                  <a:gd name="T60" fmla="*/ 96 w 114"/>
                  <a:gd name="T61" fmla="*/ 18 h 238"/>
                  <a:gd name="T62" fmla="*/ 106 w 114"/>
                  <a:gd name="T63" fmla="*/ 9 h 238"/>
                  <a:gd name="T64" fmla="*/ 114 w 114"/>
                  <a:gd name="T65" fmla="*/ 1 h 238"/>
                  <a:gd name="T66" fmla="*/ 106 w 114"/>
                  <a:gd name="T67" fmla="*/ 0 h 238"/>
                  <a:gd name="T68" fmla="*/ 93 w 114"/>
                  <a:gd name="T69" fmla="*/ 6 h 238"/>
                  <a:gd name="T70" fmla="*/ 76 w 114"/>
                  <a:gd name="T71" fmla="*/ 18 h 238"/>
                  <a:gd name="T72" fmla="*/ 56 w 114"/>
                  <a:gd name="T73" fmla="*/ 36 h 238"/>
                  <a:gd name="T74" fmla="*/ 37 w 114"/>
                  <a:gd name="T75" fmla="*/ 57 h 238"/>
                  <a:gd name="T76" fmla="*/ 20 w 114"/>
                  <a:gd name="T77" fmla="*/ 80 h 238"/>
                  <a:gd name="T78" fmla="*/ 7 w 114"/>
                  <a:gd name="T79" fmla="*/ 106 h 238"/>
                  <a:gd name="T80" fmla="*/ 0 w 114"/>
                  <a:gd name="T81" fmla="*/ 13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4" name="Freeform 879"/>
              <p:cNvSpPr>
                <a:spLocks/>
              </p:cNvSpPr>
              <p:nvPr/>
            </p:nvSpPr>
            <p:spPr bwMode="auto">
              <a:xfrm>
                <a:off x="4432" y="3130"/>
                <a:ext cx="41" cy="52"/>
              </a:xfrm>
              <a:custGeom>
                <a:avLst/>
                <a:gdLst>
                  <a:gd name="T0" fmla="*/ 207 w 246"/>
                  <a:gd name="T1" fmla="*/ 124 h 310"/>
                  <a:gd name="T2" fmla="*/ 219 w 246"/>
                  <a:gd name="T3" fmla="*/ 143 h 310"/>
                  <a:gd name="T4" fmla="*/ 225 w 246"/>
                  <a:gd name="T5" fmla="*/ 164 h 310"/>
                  <a:gd name="T6" fmla="*/ 221 w 246"/>
                  <a:gd name="T7" fmla="*/ 187 h 310"/>
                  <a:gd name="T8" fmla="*/ 208 w 246"/>
                  <a:gd name="T9" fmla="*/ 209 h 310"/>
                  <a:gd name="T10" fmla="*/ 188 w 246"/>
                  <a:gd name="T11" fmla="*/ 228 h 310"/>
                  <a:gd name="T12" fmla="*/ 166 w 246"/>
                  <a:gd name="T13" fmla="*/ 246 h 310"/>
                  <a:gd name="T14" fmla="*/ 143 w 246"/>
                  <a:gd name="T15" fmla="*/ 264 h 310"/>
                  <a:gd name="T16" fmla="*/ 129 w 246"/>
                  <a:gd name="T17" fmla="*/ 278 h 310"/>
                  <a:gd name="T18" fmla="*/ 124 w 246"/>
                  <a:gd name="T19" fmla="*/ 287 h 310"/>
                  <a:gd name="T20" fmla="*/ 120 w 246"/>
                  <a:gd name="T21" fmla="*/ 296 h 310"/>
                  <a:gd name="T22" fmla="*/ 121 w 246"/>
                  <a:gd name="T23" fmla="*/ 305 h 310"/>
                  <a:gd name="T24" fmla="*/ 130 w 246"/>
                  <a:gd name="T25" fmla="*/ 310 h 310"/>
                  <a:gd name="T26" fmla="*/ 139 w 246"/>
                  <a:gd name="T27" fmla="*/ 309 h 310"/>
                  <a:gd name="T28" fmla="*/ 154 w 246"/>
                  <a:gd name="T29" fmla="*/ 293 h 310"/>
                  <a:gd name="T30" fmla="*/ 180 w 246"/>
                  <a:gd name="T31" fmla="*/ 269 h 310"/>
                  <a:gd name="T32" fmla="*/ 207 w 246"/>
                  <a:gd name="T33" fmla="*/ 246 h 310"/>
                  <a:gd name="T34" fmla="*/ 231 w 246"/>
                  <a:gd name="T35" fmla="*/ 219 h 310"/>
                  <a:gd name="T36" fmla="*/ 245 w 246"/>
                  <a:gd name="T37" fmla="*/ 187 h 310"/>
                  <a:gd name="T38" fmla="*/ 242 w 246"/>
                  <a:gd name="T39" fmla="*/ 153 h 310"/>
                  <a:gd name="T40" fmla="*/ 227 w 246"/>
                  <a:gd name="T41" fmla="*/ 120 h 310"/>
                  <a:gd name="T42" fmla="*/ 201 w 246"/>
                  <a:gd name="T43" fmla="*/ 94 h 310"/>
                  <a:gd name="T44" fmla="*/ 177 w 246"/>
                  <a:gd name="T45" fmla="*/ 74 h 310"/>
                  <a:gd name="T46" fmla="*/ 152 w 246"/>
                  <a:gd name="T47" fmla="*/ 60 h 310"/>
                  <a:gd name="T48" fmla="*/ 126 w 246"/>
                  <a:gd name="T49" fmla="*/ 43 h 310"/>
                  <a:gd name="T50" fmla="*/ 98 w 246"/>
                  <a:gd name="T51" fmla="*/ 28 h 310"/>
                  <a:gd name="T52" fmla="*/ 72 w 246"/>
                  <a:gd name="T53" fmla="*/ 16 h 310"/>
                  <a:gd name="T54" fmla="*/ 46 w 246"/>
                  <a:gd name="T55" fmla="*/ 7 h 310"/>
                  <a:gd name="T56" fmla="*/ 24 w 246"/>
                  <a:gd name="T57" fmla="*/ 1 h 310"/>
                  <a:gd name="T58" fmla="*/ 7 w 246"/>
                  <a:gd name="T59" fmla="*/ 1 h 310"/>
                  <a:gd name="T60" fmla="*/ 8 w 246"/>
                  <a:gd name="T61" fmla="*/ 6 h 310"/>
                  <a:gd name="T62" fmla="*/ 28 w 246"/>
                  <a:gd name="T63" fmla="*/ 14 h 310"/>
                  <a:gd name="T64" fmla="*/ 51 w 246"/>
                  <a:gd name="T65" fmla="*/ 24 h 310"/>
                  <a:gd name="T66" fmla="*/ 78 w 246"/>
                  <a:gd name="T67" fmla="*/ 37 h 310"/>
                  <a:gd name="T68" fmla="*/ 106 w 246"/>
                  <a:gd name="T69" fmla="*/ 51 h 310"/>
                  <a:gd name="T70" fmla="*/ 134 w 246"/>
                  <a:gd name="T71" fmla="*/ 69 h 310"/>
                  <a:gd name="T72" fmla="*/ 163 w 246"/>
                  <a:gd name="T73" fmla="*/ 87 h 310"/>
                  <a:gd name="T74" fmla="*/ 187 w 246"/>
                  <a:gd name="T75" fmla="*/ 105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5" name="Freeform 880"/>
              <p:cNvSpPr>
                <a:spLocks/>
              </p:cNvSpPr>
              <p:nvPr/>
            </p:nvSpPr>
            <p:spPr bwMode="auto">
              <a:xfrm>
                <a:off x="4387" y="3191"/>
                <a:ext cx="14" cy="31"/>
              </a:xfrm>
              <a:custGeom>
                <a:avLst/>
                <a:gdLst>
                  <a:gd name="T0" fmla="*/ 31 w 83"/>
                  <a:gd name="T1" fmla="*/ 14 h 187"/>
                  <a:gd name="T2" fmla="*/ 29 w 83"/>
                  <a:gd name="T3" fmla="*/ 8 h 187"/>
                  <a:gd name="T4" fmla="*/ 25 w 83"/>
                  <a:gd name="T5" fmla="*/ 3 h 187"/>
                  <a:gd name="T6" fmla="*/ 19 w 83"/>
                  <a:gd name="T7" fmla="*/ 1 h 187"/>
                  <a:gd name="T8" fmla="*/ 14 w 83"/>
                  <a:gd name="T9" fmla="*/ 0 h 187"/>
                  <a:gd name="T10" fmla="*/ 8 w 83"/>
                  <a:gd name="T11" fmla="*/ 2 h 187"/>
                  <a:gd name="T12" fmla="*/ 3 w 83"/>
                  <a:gd name="T13" fmla="*/ 5 h 187"/>
                  <a:gd name="T14" fmla="*/ 0 w 83"/>
                  <a:gd name="T15" fmla="*/ 11 h 187"/>
                  <a:gd name="T16" fmla="*/ 0 w 83"/>
                  <a:gd name="T17" fmla="*/ 17 h 187"/>
                  <a:gd name="T18" fmla="*/ 5 w 83"/>
                  <a:gd name="T19" fmla="*/ 42 h 187"/>
                  <a:gd name="T20" fmla="*/ 15 w 83"/>
                  <a:gd name="T21" fmla="*/ 71 h 187"/>
                  <a:gd name="T22" fmla="*/ 27 w 83"/>
                  <a:gd name="T23" fmla="*/ 100 h 187"/>
                  <a:gd name="T24" fmla="*/ 41 w 83"/>
                  <a:gd name="T25" fmla="*/ 127 h 187"/>
                  <a:gd name="T26" fmla="*/ 55 w 83"/>
                  <a:gd name="T27" fmla="*/ 151 h 187"/>
                  <a:gd name="T28" fmla="*/ 68 w 83"/>
                  <a:gd name="T29" fmla="*/ 171 h 187"/>
                  <a:gd name="T30" fmla="*/ 77 w 83"/>
                  <a:gd name="T31" fmla="*/ 184 h 187"/>
                  <a:gd name="T32" fmla="*/ 83 w 83"/>
                  <a:gd name="T33" fmla="*/ 187 h 187"/>
                  <a:gd name="T34" fmla="*/ 80 w 83"/>
                  <a:gd name="T35" fmla="*/ 174 h 187"/>
                  <a:gd name="T36" fmla="*/ 75 w 83"/>
                  <a:gd name="T37" fmla="*/ 158 h 187"/>
                  <a:gd name="T38" fmla="*/ 68 w 83"/>
                  <a:gd name="T39" fmla="*/ 138 h 187"/>
                  <a:gd name="T40" fmla="*/ 59 w 83"/>
                  <a:gd name="T41" fmla="*/ 113 h 187"/>
                  <a:gd name="T42" fmla="*/ 51 w 83"/>
                  <a:gd name="T43" fmla="*/ 88 h 187"/>
                  <a:gd name="T44" fmla="*/ 43 w 83"/>
                  <a:gd name="T45" fmla="*/ 63 h 187"/>
                  <a:gd name="T46" fmla="*/ 36 w 83"/>
                  <a:gd name="T47" fmla="*/ 38 h 187"/>
                  <a:gd name="T48" fmla="*/ 31 w 83"/>
                  <a:gd name="T49" fmla="*/ 14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6" name="Freeform 881"/>
              <p:cNvSpPr>
                <a:spLocks/>
              </p:cNvSpPr>
              <p:nvPr/>
            </p:nvSpPr>
            <p:spPr bwMode="auto">
              <a:xfrm>
                <a:off x="4381" y="3174"/>
                <a:ext cx="7" cy="16"/>
              </a:xfrm>
              <a:custGeom>
                <a:avLst/>
                <a:gdLst>
                  <a:gd name="T0" fmla="*/ 22 w 44"/>
                  <a:gd name="T1" fmla="*/ 10 h 94"/>
                  <a:gd name="T2" fmla="*/ 21 w 44"/>
                  <a:gd name="T3" fmla="*/ 6 h 94"/>
                  <a:gd name="T4" fmla="*/ 18 w 44"/>
                  <a:gd name="T5" fmla="*/ 2 h 94"/>
                  <a:gd name="T6" fmla="*/ 14 w 44"/>
                  <a:gd name="T7" fmla="*/ 0 h 94"/>
                  <a:gd name="T8" fmla="*/ 10 w 44"/>
                  <a:gd name="T9" fmla="*/ 0 h 94"/>
                  <a:gd name="T10" fmla="*/ 6 w 44"/>
                  <a:gd name="T11" fmla="*/ 1 h 94"/>
                  <a:gd name="T12" fmla="*/ 3 w 44"/>
                  <a:gd name="T13" fmla="*/ 3 h 94"/>
                  <a:gd name="T14" fmla="*/ 0 w 44"/>
                  <a:gd name="T15" fmla="*/ 7 h 94"/>
                  <a:gd name="T16" fmla="*/ 0 w 44"/>
                  <a:gd name="T17" fmla="*/ 11 h 94"/>
                  <a:gd name="T18" fmla="*/ 0 w 44"/>
                  <a:gd name="T19" fmla="*/ 24 h 94"/>
                  <a:gd name="T20" fmla="*/ 4 w 44"/>
                  <a:gd name="T21" fmla="*/ 38 h 94"/>
                  <a:gd name="T22" fmla="*/ 8 w 44"/>
                  <a:gd name="T23" fmla="*/ 52 h 94"/>
                  <a:gd name="T24" fmla="*/ 14 w 44"/>
                  <a:gd name="T25" fmla="*/ 65 h 94"/>
                  <a:gd name="T26" fmla="*/ 21 w 44"/>
                  <a:gd name="T27" fmla="*/ 78 h 94"/>
                  <a:gd name="T28" fmla="*/ 28 w 44"/>
                  <a:gd name="T29" fmla="*/ 87 h 94"/>
                  <a:gd name="T30" fmla="*/ 37 w 44"/>
                  <a:gd name="T31" fmla="*/ 93 h 94"/>
                  <a:gd name="T32" fmla="*/ 42 w 44"/>
                  <a:gd name="T33" fmla="*/ 94 h 94"/>
                  <a:gd name="T34" fmla="*/ 44 w 44"/>
                  <a:gd name="T35" fmla="*/ 76 h 94"/>
                  <a:gd name="T36" fmla="*/ 38 w 44"/>
                  <a:gd name="T37" fmla="*/ 54 h 94"/>
                  <a:gd name="T38" fmla="*/ 31 w 44"/>
                  <a:gd name="T39" fmla="*/ 32 h 94"/>
                  <a:gd name="T40" fmla="*/ 22 w 44"/>
                  <a:gd name="T41" fmla="*/ 1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7" name="Freeform 882"/>
              <p:cNvSpPr>
                <a:spLocks/>
              </p:cNvSpPr>
              <p:nvPr/>
            </p:nvSpPr>
            <p:spPr bwMode="auto">
              <a:xfrm>
                <a:off x="4375" y="3163"/>
                <a:ext cx="6" cy="9"/>
              </a:xfrm>
              <a:custGeom>
                <a:avLst/>
                <a:gdLst>
                  <a:gd name="T0" fmla="*/ 20 w 38"/>
                  <a:gd name="T1" fmla="*/ 7 h 54"/>
                  <a:gd name="T2" fmla="*/ 20 w 38"/>
                  <a:gd name="T3" fmla="*/ 8 h 54"/>
                  <a:gd name="T4" fmla="*/ 20 w 38"/>
                  <a:gd name="T5" fmla="*/ 8 h 54"/>
                  <a:gd name="T6" fmla="*/ 20 w 38"/>
                  <a:gd name="T7" fmla="*/ 8 h 54"/>
                  <a:gd name="T8" fmla="*/ 20 w 38"/>
                  <a:gd name="T9" fmla="*/ 8 h 54"/>
                  <a:gd name="T10" fmla="*/ 19 w 38"/>
                  <a:gd name="T11" fmla="*/ 4 h 54"/>
                  <a:gd name="T12" fmla="*/ 15 w 38"/>
                  <a:gd name="T13" fmla="*/ 1 h 54"/>
                  <a:gd name="T14" fmla="*/ 12 w 38"/>
                  <a:gd name="T15" fmla="*/ 0 h 54"/>
                  <a:gd name="T16" fmla="*/ 7 w 38"/>
                  <a:gd name="T17" fmla="*/ 0 h 54"/>
                  <a:gd name="T18" fmla="*/ 4 w 38"/>
                  <a:gd name="T19" fmla="*/ 1 h 54"/>
                  <a:gd name="T20" fmla="*/ 1 w 38"/>
                  <a:gd name="T21" fmla="*/ 4 h 54"/>
                  <a:gd name="T22" fmla="*/ 0 w 38"/>
                  <a:gd name="T23" fmla="*/ 8 h 54"/>
                  <a:gd name="T24" fmla="*/ 0 w 38"/>
                  <a:gd name="T25" fmla="*/ 11 h 54"/>
                  <a:gd name="T26" fmla="*/ 1 w 38"/>
                  <a:gd name="T27" fmla="*/ 17 h 54"/>
                  <a:gd name="T28" fmla="*/ 4 w 38"/>
                  <a:gd name="T29" fmla="*/ 24 h 54"/>
                  <a:gd name="T30" fmla="*/ 8 w 38"/>
                  <a:gd name="T31" fmla="*/ 32 h 54"/>
                  <a:gd name="T32" fmla="*/ 14 w 38"/>
                  <a:gd name="T33" fmla="*/ 39 h 54"/>
                  <a:gd name="T34" fmla="*/ 20 w 38"/>
                  <a:gd name="T35" fmla="*/ 46 h 54"/>
                  <a:gd name="T36" fmla="*/ 27 w 38"/>
                  <a:gd name="T37" fmla="*/ 50 h 54"/>
                  <a:gd name="T38" fmla="*/ 33 w 38"/>
                  <a:gd name="T39" fmla="*/ 54 h 54"/>
                  <a:gd name="T40" fmla="*/ 38 w 38"/>
                  <a:gd name="T41" fmla="*/ 54 h 54"/>
                  <a:gd name="T42" fmla="*/ 36 w 38"/>
                  <a:gd name="T43" fmla="*/ 42 h 54"/>
                  <a:gd name="T44" fmla="*/ 32 w 38"/>
                  <a:gd name="T45" fmla="*/ 29 h 54"/>
                  <a:gd name="T46" fmla="*/ 25 w 38"/>
                  <a:gd name="T47" fmla="*/ 16 h 54"/>
                  <a:gd name="T48" fmla="*/ 20 w 38"/>
                  <a:gd name="T49" fmla="*/ 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8" name="Freeform 883"/>
              <p:cNvSpPr>
                <a:spLocks/>
              </p:cNvSpPr>
              <p:nvPr/>
            </p:nvSpPr>
            <p:spPr bwMode="auto">
              <a:xfrm>
                <a:off x="4370" y="3155"/>
                <a:ext cx="8" cy="6"/>
              </a:xfrm>
              <a:custGeom>
                <a:avLst/>
                <a:gdLst>
                  <a:gd name="T0" fmla="*/ 41 w 52"/>
                  <a:gd name="T1" fmla="*/ 27 h 36"/>
                  <a:gd name="T2" fmla="*/ 46 w 52"/>
                  <a:gd name="T3" fmla="*/ 24 h 36"/>
                  <a:gd name="T4" fmla="*/ 51 w 52"/>
                  <a:gd name="T5" fmla="*/ 21 h 36"/>
                  <a:gd name="T6" fmla="*/ 52 w 52"/>
                  <a:gd name="T7" fmla="*/ 16 h 36"/>
                  <a:gd name="T8" fmla="*/ 52 w 52"/>
                  <a:gd name="T9" fmla="*/ 12 h 36"/>
                  <a:gd name="T10" fmla="*/ 50 w 52"/>
                  <a:gd name="T11" fmla="*/ 6 h 36"/>
                  <a:gd name="T12" fmla="*/ 46 w 52"/>
                  <a:gd name="T13" fmla="*/ 2 h 36"/>
                  <a:gd name="T14" fmla="*/ 41 w 52"/>
                  <a:gd name="T15" fmla="*/ 0 h 36"/>
                  <a:gd name="T16" fmla="*/ 36 w 52"/>
                  <a:gd name="T17" fmla="*/ 0 h 36"/>
                  <a:gd name="T18" fmla="*/ 33 w 52"/>
                  <a:gd name="T19" fmla="*/ 0 h 36"/>
                  <a:gd name="T20" fmla="*/ 29 w 52"/>
                  <a:gd name="T21" fmla="*/ 1 h 36"/>
                  <a:gd name="T22" fmla="*/ 21 w 52"/>
                  <a:gd name="T23" fmla="*/ 4 h 36"/>
                  <a:gd name="T24" fmla="*/ 13 w 52"/>
                  <a:gd name="T25" fmla="*/ 8 h 36"/>
                  <a:gd name="T26" fmla="*/ 6 w 52"/>
                  <a:gd name="T27" fmla="*/ 15 h 36"/>
                  <a:gd name="T28" fmla="*/ 3 w 52"/>
                  <a:gd name="T29" fmla="*/ 22 h 36"/>
                  <a:gd name="T30" fmla="*/ 0 w 52"/>
                  <a:gd name="T31" fmla="*/ 29 h 36"/>
                  <a:gd name="T32" fmla="*/ 0 w 52"/>
                  <a:gd name="T33" fmla="*/ 31 h 36"/>
                  <a:gd name="T34" fmla="*/ 4 w 52"/>
                  <a:gd name="T35" fmla="*/ 33 h 36"/>
                  <a:gd name="T36" fmla="*/ 9 w 52"/>
                  <a:gd name="T37" fmla="*/ 36 h 36"/>
                  <a:gd name="T38" fmla="*/ 13 w 52"/>
                  <a:gd name="T39" fmla="*/ 36 h 36"/>
                  <a:gd name="T40" fmla="*/ 18 w 52"/>
                  <a:gd name="T41" fmla="*/ 36 h 36"/>
                  <a:gd name="T42" fmla="*/ 24 w 52"/>
                  <a:gd name="T43" fmla="*/ 33 h 36"/>
                  <a:gd name="T44" fmla="*/ 30 w 52"/>
                  <a:gd name="T45" fmla="*/ 32 h 36"/>
                  <a:gd name="T46" fmla="*/ 36 w 52"/>
                  <a:gd name="T47" fmla="*/ 30 h 36"/>
                  <a:gd name="T48" fmla="*/ 41 w 52"/>
                  <a:gd name="T49" fmla="*/ 2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9" name="Freeform 884"/>
              <p:cNvSpPr>
                <a:spLocks/>
              </p:cNvSpPr>
              <p:nvPr/>
            </p:nvSpPr>
            <p:spPr bwMode="auto">
              <a:xfrm>
                <a:off x="4330" y="3145"/>
                <a:ext cx="33" cy="39"/>
              </a:xfrm>
              <a:custGeom>
                <a:avLst/>
                <a:gdLst>
                  <a:gd name="T0" fmla="*/ 73 w 198"/>
                  <a:gd name="T1" fmla="*/ 36 h 236"/>
                  <a:gd name="T2" fmla="*/ 58 w 198"/>
                  <a:gd name="T3" fmla="*/ 46 h 236"/>
                  <a:gd name="T4" fmla="*/ 46 w 198"/>
                  <a:gd name="T5" fmla="*/ 58 h 236"/>
                  <a:gd name="T6" fmla="*/ 33 w 198"/>
                  <a:gd name="T7" fmla="*/ 72 h 236"/>
                  <a:gd name="T8" fmla="*/ 22 w 198"/>
                  <a:gd name="T9" fmla="*/ 85 h 236"/>
                  <a:gd name="T10" fmla="*/ 14 w 198"/>
                  <a:gd name="T11" fmla="*/ 100 h 236"/>
                  <a:gd name="T12" fmla="*/ 7 w 198"/>
                  <a:gd name="T13" fmla="*/ 115 h 236"/>
                  <a:gd name="T14" fmla="*/ 2 w 198"/>
                  <a:gd name="T15" fmla="*/ 130 h 236"/>
                  <a:gd name="T16" fmla="*/ 0 w 198"/>
                  <a:gd name="T17" fmla="*/ 146 h 236"/>
                  <a:gd name="T18" fmla="*/ 2 w 198"/>
                  <a:gd name="T19" fmla="*/ 170 h 236"/>
                  <a:gd name="T20" fmla="*/ 12 w 198"/>
                  <a:gd name="T21" fmla="*/ 190 h 236"/>
                  <a:gd name="T22" fmla="*/ 26 w 198"/>
                  <a:gd name="T23" fmla="*/ 207 h 236"/>
                  <a:gd name="T24" fmla="*/ 43 w 198"/>
                  <a:gd name="T25" fmla="*/ 220 h 236"/>
                  <a:gd name="T26" fmla="*/ 64 w 198"/>
                  <a:gd name="T27" fmla="*/ 229 h 236"/>
                  <a:gd name="T28" fmla="*/ 88 w 198"/>
                  <a:gd name="T29" fmla="*/ 235 h 236"/>
                  <a:gd name="T30" fmla="*/ 110 w 198"/>
                  <a:gd name="T31" fmla="*/ 236 h 236"/>
                  <a:gd name="T32" fmla="*/ 132 w 198"/>
                  <a:gd name="T33" fmla="*/ 232 h 236"/>
                  <a:gd name="T34" fmla="*/ 137 w 198"/>
                  <a:gd name="T35" fmla="*/ 232 h 236"/>
                  <a:gd name="T36" fmla="*/ 142 w 198"/>
                  <a:gd name="T37" fmla="*/ 230 h 236"/>
                  <a:gd name="T38" fmla="*/ 145 w 198"/>
                  <a:gd name="T39" fmla="*/ 226 h 236"/>
                  <a:gd name="T40" fmla="*/ 146 w 198"/>
                  <a:gd name="T41" fmla="*/ 221 h 236"/>
                  <a:gd name="T42" fmla="*/ 145 w 198"/>
                  <a:gd name="T43" fmla="*/ 219 h 236"/>
                  <a:gd name="T44" fmla="*/ 142 w 198"/>
                  <a:gd name="T45" fmla="*/ 219 h 236"/>
                  <a:gd name="T46" fmla="*/ 137 w 198"/>
                  <a:gd name="T47" fmla="*/ 217 h 236"/>
                  <a:gd name="T48" fmla="*/ 131 w 198"/>
                  <a:gd name="T49" fmla="*/ 217 h 236"/>
                  <a:gd name="T50" fmla="*/ 124 w 198"/>
                  <a:gd name="T51" fmla="*/ 217 h 236"/>
                  <a:gd name="T52" fmla="*/ 118 w 198"/>
                  <a:gd name="T53" fmla="*/ 217 h 236"/>
                  <a:gd name="T54" fmla="*/ 112 w 198"/>
                  <a:gd name="T55" fmla="*/ 217 h 236"/>
                  <a:gd name="T56" fmla="*/ 109 w 198"/>
                  <a:gd name="T57" fmla="*/ 217 h 236"/>
                  <a:gd name="T58" fmla="*/ 97 w 198"/>
                  <a:gd name="T59" fmla="*/ 216 h 236"/>
                  <a:gd name="T60" fmla="*/ 87 w 198"/>
                  <a:gd name="T61" fmla="*/ 215 h 236"/>
                  <a:gd name="T62" fmla="*/ 75 w 198"/>
                  <a:gd name="T63" fmla="*/ 214 h 236"/>
                  <a:gd name="T64" fmla="*/ 63 w 198"/>
                  <a:gd name="T65" fmla="*/ 211 h 236"/>
                  <a:gd name="T66" fmla="*/ 51 w 198"/>
                  <a:gd name="T67" fmla="*/ 207 h 236"/>
                  <a:gd name="T68" fmla="*/ 40 w 198"/>
                  <a:gd name="T69" fmla="*/ 199 h 236"/>
                  <a:gd name="T70" fmla="*/ 29 w 198"/>
                  <a:gd name="T71" fmla="*/ 189 h 236"/>
                  <a:gd name="T72" fmla="*/ 17 w 198"/>
                  <a:gd name="T73" fmla="*/ 174 h 236"/>
                  <a:gd name="T74" fmla="*/ 15 w 198"/>
                  <a:gd name="T75" fmla="*/ 157 h 236"/>
                  <a:gd name="T76" fmla="*/ 16 w 198"/>
                  <a:gd name="T77" fmla="*/ 141 h 236"/>
                  <a:gd name="T78" fmla="*/ 21 w 198"/>
                  <a:gd name="T79" fmla="*/ 124 h 236"/>
                  <a:gd name="T80" fmla="*/ 28 w 198"/>
                  <a:gd name="T81" fmla="*/ 109 h 236"/>
                  <a:gd name="T82" fmla="*/ 39 w 198"/>
                  <a:gd name="T83" fmla="*/ 96 h 236"/>
                  <a:gd name="T84" fmla="*/ 50 w 198"/>
                  <a:gd name="T85" fmla="*/ 82 h 236"/>
                  <a:gd name="T86" fmla="*/ 63 w 198"/>
                  <a:gd name="T87" fmla="*/ 70 h 236"/>
                  <a:gd name="T88" fmla="*/ 78 w 198"/>
                  <a:gd name="T89" fmla="*/ 59 h 236"/>
                  <a:gd name="T90" fmla="*/ 94 w 198"/>
                  <a:gd name="T91" fmla="*/ 49 h 236"/>
                  <a:gd name="T92" fmla="*/ 110 w 198"/>
                  <a:gd name="T93" fmla="*/ 39 h 236"/>
                  <a:gd name="T94" fmla="*/ 126 w 198"/>
                  <a:gd name="T95" fmla="*/ 31 h 236"/>
                  <a:gd name="T96" fmla="*/ 142 w 198"/>
                  <a:gd name="T97" fmla="*/ 24 h 236"/>
                  <a:gd name="T98" fmla="*/ 158 w 198"/>
                  <a:gd name="T99" fmla="*/ 19 h 236"/>
                  <a:gd name="T100" fmla="*/ 172 w 198"/>
                  <a:gd name="T101" fmla="*/ 13 h 236"/>
                  <a:gd name="T102" fmla="*/ 186 w 198"/>
                  <a:gd name="T103" fmla="*/ 10 h 236"/>
                  <a:gd name="T104" fmla="*/ 198 w 198"/>
                  <a:gd name="T105" fmla="*/ 7 h 236"/>
                  <a:gd name="T106" fmla="*/ 190 w 198"/>
                  <a:gd name="T107" fmla="*/ 3 h 236"/>
                  <a:gd name="T108" fmla="*/ 177 w 198"/>
                  <a:gd name="T109" fmla="*/ 0 h 236"/>
                  <a:gd name="T110" fmla="*/ 162 w 198"/>
                  <a:gd name="T111" fmla="*/ 3 h 236"/>
                  <a:gd name="T112" fmla="*/ 144 w 198"/>
                  <a:gd name="T113" fmla="*/ 6 h 236"/>
                  <a:gd name="T114" fmla="*/ 124 w 198"/>
                  <a:gd name="T115" fmla="*/ 12 h 236"/>
                  <a:gd name="T116" fmla="*/ 105 w 198"/>
                  <a:gd name="T117" fmla="*/ 19 h 236"/>
                  <a:gd name="T118" fmla="*/ 88 w 198"/>
                  <a:gd name="T119" fmla="*/ 28 h 236"/>
                  <a:gd name="T120" fmla="*/ 73 w 198"/>
                  <a:gd name="T121" fmla="*/ 3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p>
            </p:txBody>
          </p:sp>
          <p:sp>
            <p:nvSpPr>
              <p:cNvPr id="320" name="Freeform 885"/>
              <p:cNvSpPr>
                <a:spLocks/>
              </p:cNvSpPr>
              <p:nvPr/>
            </p:nvSpPr>
            <p:spPr bwMode="auto">
              <a:xfrm>
                <a:off x="4386" y="3145"/>
                <a:ext cx="22" cy="30"/>
              </a:xfrm>
              <a:custGeom>
                <a:avLst/>
                <a:gdLst>
                  <a:gd name="T0" fmla="*/ 108 w 128"/>
                  <a:gd name="T1" fmla="*/ 61 h 183"/>
                  <a:gd name="T2" fmla="*/ 111 w 128"/>
                  <a:gd name="T3" fmla="*/ 80 h 183"/>
                  <a:gd name="T4" fmla="*/ 109 w 128"/>
                  <a:gd name="T5" fmla="*/ 97 h 183"/>
                  <a:gd name="T6" fmla="*/ 101 w 128"/>
                  <a:gd name="T7" fmla="*/ 110 h 183"/>
                  <a:gd name="T8" fmla="*/ 89 w 128"/>
                  <a:gd name="T9" fmla="*/ 123 h 183"/>
                  <a:gd name="T10" fmla="*/ 75 w 128"/>
                  <a:gd name="T11" fmla="*/ 134 h 183"/>
                  <a:gd name="T12" fmla="*/ 60 w 128"/>
                  <a:gd name="T13" fmla="*/ 145 h 183"/>
                  <a:gd name="T14" fmla="*/ 43 w 128"/>
                  <a:gd name="T15" fmla="*/ 156 h 183"/>
                  <a:gd name="T16" fmla="*/ 29 w 128"/>
                  <a:gd name="T17" fmla="*/ 167 h 183"/>
                  <a:gd name="T18" fmla="*/ 27 w 128"/>
                  <a:gd name="T19" fmla="*/ 170 h 183"/>
                  <a:gd name="T20" fmla="*/ 26 w 128"/>
                  <a:gd name="T21" fmla="*/ 172 h 183"/>
                  <a:gd name="T22" fmla="*/ 26 w 128"/>
                  <a:gd name="T23" fmla="*/ 176 h 183"/>
                  <a:gd name="T24" fmla="*/ 28 w 128"/>
                  <a:gd name="T25" fmla="*/ 179 h 183"/>
                  <a:gd name="T26" fmla="*/ 30 w 128"/>
                  <a:gd name="T27" fmla="*/ 182 h 183"/>
                  <a:gd name="T28" fmla="*/ 34 w 128"/>
                  <a:gd name="T29" fmla="*/ 183 h 183"/>
                  <a:gd name="T30" fmla="*/ 37 w 128"/>
                  <a:gd name="T31" fmla="*/ 183 h 183"/>
                  <a:gd name="T32" fmla="*/ 41 w 128"/>
                  <a:gd name="T33" fmla="*/ 182 h 183"/>
                  <a:gd name="T34" fmla="*/ 58 w 128"/>
                  <a:gd name="T35" fmla="*/ 171 h 183"/>
                  <a:gd name="T36" fmla="*/ 76 w 128"/>
                  <a:gd name="T37" fmla="*/ 160 h 183"/>
                  <a:gd name="T38" fmla="*/ 92 w 128"/>
                  <a:gd name="T39" fmla="*/ 147 h 183"/>
                  <a:gd name="T40" fmla="*/ 108 w 128"/>
                  <a:gd name="T41" fmla="*/ 132 h 183"/>
                  <a:gd name="T42" fmla="*/ 118 w 128"/>
                  <a:gd name="T43" fmla="*/ 116 h 183"/>
                  <a:gd name="T44" fmla="*/ 125 w 128"/>
                  <a:gd name="T45" fmla="*/ 98 h 183"/>
                  <a:gd name="T46" fmla="*/ 128 w 128"/>
                  <a:gd name="T47" fmla="*/ 78 h 183"/>
                  <a:gd name="T48" fmla="*/ 123 w 128"/>
                  <a:gd name="T49" fmla="*/ 58 h 183"/>
                  <a:gd name="T50" fmla="*/ 112 w 128"/>
                  <a:gd name="T51" fmla="*/ 41 h 183"/>
                  <a:gd name="T52" fmla="*/ 98 w 128"/>
                  <a:gd name="T53" fmla="*/ 28 h 183"/>
                  <a:gd name="T54" fmla="*/ 80 w 128"/>
                  <a:gd name="T55" fmla="*/ 16 h 183"/>
                  <a:gd name="T56" fmla="*/ 61 w 128"/>
                  <a:gd name="T57" fmla="*/ 8 h 183"/>
                  <a:gd name="T58" fmla="*/ 41 w 128"/>
                  <a:gd name="T59" fmla="*/ 2 h 183"/>
                  <a:gd name="T60" fmla="*/ 23 w 128"/>
                  <a:gd name="T61" fmla="*/ 0 h 183"/>
                  <a:gd name="T62" fmla="*/ 9 w 128"/>
                  <a:gd name="T63" fmla="*/ 1 h 183"/>
                  <a:gd name="T64" fmla="*/ 0 w 128"/>
                  <a:gd name="T65" fmla="*/ 6 h 183"/>
                  <a:gd name="T66" fmla="*/ 16 w 128"/>
                  <a:gd name="T67" fmla="*/ 10 h 183"/>
                  <a:gd name="T68" fmla="*/ 33 w 128"/>
                  <a:gd name="T69" fmla="*/ 14 h 183"/>
                  <a:gd name="T70" fmla="*/ 48 w 128"/>
                  <a:gd name="T71" fmla="*/ 17 h 183"/>
                  <a:gd name="T72" fmla="*/ 63 w 128"/>
                  <a:gd name="T73" fmla="*/ 22 h 183"/>
                  <a:gd name="T74" fmla="*/ 77 w 128"/>
                  <a:gd name="T75" fmla="*/ 28 h 183"/>
                  <a:gd name="T76" fmla="*/ 90 w 128"/>
                  <a:gd name="T77" fmla="*/ 36 h 183"/>
                  <a:gd name="T78" fmla="*/ 101 w 128"/>
                  <a:gd name="T79" fmla="*/ 46 h 183"/>
                  <a:gd name="T80" fmla="*/ 108 w 128"/>
                  <a:gd name="T81" fmla="*/ 61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p>
            </p:txBody>
          </p:sp>
          <p:sp>
            <p:nvSpPr>
              <p:cNvPr id="321" name="Freeform 886"/>
              <p:cNvSpPr>
                <a:spLocks/>
              </p:cNvSpPr>
              <p:nvPr/>
            </p:nvSpPr>
            <p:spPr bwMode="auto">
              <a:xfrm>
                <a:off x="4309" y="3138"/>
                <a:ext cx="53" cy="63"/>
              </a:xfrm>
              <a:custGeom>
                <a:avLst/>
                <a:gdLst>
                  <a:gd name="T0" fmla="*/ 101 w 323"/>
                  <a:gd name="T1" fmla="*/ 70 h 379"/>
                  <a:gd name="T2" fmla="*/ 54 w 323"/>
                  <a:gd name="T3" fmla="*/ 115 h 379"/>
                  <a:gd name="T4" fmla="*/ 18 w 323"/>
                  <a:gd name="T5" fmla="*/ 167 h 379"/>
                  <a:gd name="T6" fmla="*/ 0 w 323"/>
                  <a:gd name="T7" fmla="*/ 227 h 379"/>
                  <a:gd name="T8" fmla="*/ 4 w 323"/>
                  <a:gd name="T9" fmla="*/ 267 h 379"/>
                  <a:gd name="T10" fmla="*/ 11 w 323"/>
                  <a:gd name="T11" fmla="*/ 283 h 379"/>
                  <a:gd name="T12" fmla="*/ 21 w 323"/>
                  <a:gd name="T13" fmla="*/ 298 h 379"/>
                  <a:gd name="T14" fmla="*/ 34 w 323"/>
                  <a:gd name="T15" fmla="*/ 311 h 379"/>
                  <a:gd name="T16" fmla="*/ 57 w 323"/>
                  <a:gd name="T17" fmla="*/ 325 h 379"/>
                  <a:gd name="T18" fmla="*/ 87 w 323"/>
                  <a:gd name="T19" fmla="*/ 340 h 379"/>
                  <a:gd name="T20" fmla="*/ 120 w 323"/>
                  <a:gd name="T21" fmla="*/ 351 h 379"/>
                  <a:gd name="T22" fmla="*/ 153 w 323"/>
                  <a:gd name="T23" fmla="*/ 360 h 379"/>
                  <a:gd name="T24" fmla="*/ 187 w 323"/>
                  <a:gd name="T25" fmla="*/ 367 h 379"/>
                  <a:gd name="T26" fmla="*/ 221 w 323"/>
                  <a:gd name="T27" fmla="*/ 372 h 379"/>
                  <a:gd name="T28" fmla="*/ 256 w 323"/>
                  <a:gd name="T29" fmla="*/ 375 h 379"/>
                  <a:gd name="T30" fmla="*/ 290 w 323"/>
                  <a:gd name="T31" fmla="*/ 378 h 379"/>
                  <a:gd name="T32" fmla="*/ 312 w 323"/>
                  <a:gd name="T33" fmla="*/ 379 h 379"/>
                  <a:gd name="T34" fmla="*/ 320 w 323"/>
                  <a:gd name="T35" fmla="*/ 372 h 379"/>
                  <a:gd name="T36" fmla="*/ 323 w 323"/>
                  <a:gd name="T37" fmla="*/ 360 h 379"/>
                  <a:gd name="T38" fmla="*/ 316 w 323"/>
                  <a:gd name="T39" fmla="*/ 352 h 379"/>
                  <a:gd name="T40" fmla="*/ 295 w 323"/>
                  <a:gd name="T41" fmla="*/ 351 h 379"/>
                  <a:gd name="T42" fmla="*/ 263 w 323"/>
                  <a:gd name="T43" fmla="*/ 350 h 379"/>
                  <a:gd name="T44" fmla="*/ 231 w 323"/>
                  <a:gd name="T45" fmla="*/ 348 h 379"/>
                  <a:gd name="T46" fmla="*/ 200 w 323"/>
                  <a:gd name="T47" fmla="*/ 343 h 379"/>
                  <a:gd name="T48" fmla="*/ 168 w 323"/>
                  <a:gd name="T49" fmla="*/ 337 h 379"/>
                  <a:gd name="T50" fmla="*/ 136 w 323"/>
                  <a:gd name="T51" fmla="*/ 329 h 379"/>
                  <a:gd name="T52" fmla="*/ 106 w 323"/>
                  <a:gd name="T53" fmla="*/ 320 h 379"/>
                  <a:gd name="T54" fmla="*/ 76 w 323"/>
                  <a:gd name="T55" fmla="*/ 306 h 379"/>
                  <a:gd name="T56" fmla="*/ 51 w 323"/>
                  <a:gd name="T57" fmla="*/ 291 h 379"/>
                  <a:gd name="T58" fmla="*/ 35 w 323"/>
                  <a:gd name="T59" fmla="*/ 269 h 379"/>
                  <a:gd name="T60" fmla="*/ 31 w 323"/>
                  <a:gd name="T61" fmla="*/ 239 h 379"/>
                  <a:gd name="T62" fmla="*/ 38 w 323"/>
                  <a:gd name="T63" fmla="*/ 197 h 379"/>
                  <a:gd name="T64" fmla="*/ 51 w 323"/>
                  <a:gd name="T65" fmla="*/ 165 h 379"/>
                  <a:gd name="T66" fmla="*/ 68 w 323"/>
                  <a:gd name="T67" fmla="*/ 136 h 379"/>
                  <a:gd name="T68" fmla="*/ 89 w 323"/>
                  <a:gd name="T69" fmla="*/ 111 h 379"/>
                  <a:gd name="T70" fmla="*/ 114 w 323"/>
                  <a:gd name="T71" fmla="*/ 88 h 379"/>
                  <a:gd name="T72" fmla="*/ 144 w 323"/>
                  <a:gd name="T73" fmla="*/ 64 h 379"/>
                  <a:gd name="T74" fmla="*/ 181 w 323"/>
                  <a:gd name="T75" fmla="*/ 41 h 379"/>
                  <a:gd name="T76" fmla="*/ 219 w 323"/>
                  <a:gd name="T77" fmla="*/ 22 h 379"/>
                  <a:gd name="T78" fmla="*/ 253 w 323"/>
                  <a:gd name="T79" fmla="*/ 7 h 379"/>
                  <a:gd name="T80" fmla="*/ 255 w 323"/>
                  <a:gd name="T81" fmla="*/ 0 h 379"/>
                  <a:gd name="T82" fmla="*/ 221 w 323"/>
                  <a:gd name="T83" fmla="*/ 5 h 379"/>
                  <a:gd name="T84" fmla="*/ 181 w 323"/>
                  <a:gd name="T85" fmla="*/ 19 h 379"/>
                  <a:gd name="T86" fmla="*/ 142 w 323"/>
                  <a:gd name="T87" fmla="*/ 39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p>
            </p:txBody>
          </p:sp>
          <p:sp>
            <p:nvSpPr>
              <p:cNvPr id="322" name="Freeform 887"/>
              <p:cNvSpPr>
                <a:spLocks/>
              </p:cNvSpPr>
              <p:nvPr/>
            </p:nvSpPr>
            <p:spPr bwMode="auto">
              <a:xfrm>
                <a:off x="4384" y="3136"/>
                <a:ext cx="47" cy="42"/>
              </a:xfrm>
              <a:custGeom>
                <a:avLst/>
                <a:gdLst>
                  <a:gd name="T0" fmla="*/ 235 w 282"/>
                  <a:gd name="T1" fmla="*/ 78 h 253"/>
                  <a:gd name="T2" fmla="*/ 248 w 282"/>
                  <a:gd name="T3" fmla="*/ 92 h 253"/>
                  <a:gd name="T4" fmla="*/ 255 w 282"/>
                  <a:gd name="T5" fmla="*/ 108 h 253"/>
                  <a:gd name="T6" fmla="*/ 259 w 282"/>
                  <a:gd name="T7" fmla="*/ 125 h 253"/>
                  <a:gd name="T8" fmla="*/ 259 w 282"/>
                  <a:gd name="T9" fmla="*/ 144 h 253"/>
                  <a:gd name="T10" fmla="*/ 257 w 282"/>
                  <a:gd name="T11" fmla="*/ 159 h 253"/>
                  <a:gd name="T12" fmla="*/ 252 w 282"/>
                  <a:gd name="T13" fmla="*/ 171 h 253"/>
                  <a:gd name="T14" fmla="*/ 244 w 282"/>
                  <a:gd name="T15" fmla="*/ 184 h 253"/>
                  <a:gd name="T16" fmla="*/ 236 w 282"/>
                  <a:gd name="T17" fmla="*/ 194 h 253"/>
                  <a:gd name="T18" fmla="*/ 225 w 282"/>
                  <a:gd name="T19" fmla="*/ 206 h 253"/>
                  <a:gd name="T20" fmla="*/ 215 w 282"/>
                  <a:gd name="T21" fmla="*/ 215 h 253"/>
                  <a:gd name="T22" fmla="*/ 204 w 282"/>
                  <a:gd name="T23" fmla="*/ 225 h 253"/>
                  <a:gd name="T24" fmla="*/ 194 w 282"/>
                  <a:gd name="T25" fmla="*/ 236 h 253"/>
                  <a:gd name="T26" fmla="*/ 191 w 282"/>
                  <a:gd name="T27" fmla="*/ 239 h 253"/>
                  <a:gd name="T28" fmla="*/ 190 w 282"/>
                  <a:gd name="T29" fmla="*/ 242 h 253"/>
                  <a:gd name="T30" fmla="*/ 191 w 282"/>
                  <a:gd name="T31" fmla="*/ 246 h 253"/>
                  <a:gd name="T32" fmla="*/ 194 w 282"/>
                  <a:gd name="T33" fmla="*/ 249 h 253"/>
                  <a:gd name="T34" fmla="*/ 197 w 282"/>
                  <a:gd name="T35" fmla="*/ 252 h 253"/>
                  <a:gd name="T36" fmla="*/ 201 w 282"/>
                  <a:gd name="T37" fmla="*/ 253 h 253"/>
                  <a:gd name="T38" fmla="*/ 205 w 282"/>
                  <a:gd name="T39" fmla="*/ 252 h 253"/>
                  <a:gd name="T40" fmla="*/ 209 w 282"/>
                  <a:gd name="T41" fmla="*/ 249 h 253"/>
                  <a:gd name="T42" fmla="*/ 232 w 282"/>
                  <a:gd name="T43" fmla="*/ 234 h 253"/>
                  <a:gd name="T44" fmla="*/ 251 w 282"/>
                  <a:gd name="T45" fmla="*/ 215 h 253"/>
                  <a:gd name="T46" fmla="*/ 267 w 282"/>
                  <a:gd name="T47" fmla="*/ 192 h 253"/>
                  <a:gd name="T48" fmla="*/ 278 w 282"/>
                  <a:gd name="T49" fmla="*/ 168 h 253"/>
                  <a:gd name="T50" fmla="*/ 282 w 282"/>
                  <a:gd name="T51" fmla="*/ 141 h 253"/>
                  <a:gd name="T52" fmla="*/ 279 w 282"/>
                  <a:gd name="T53" fmla="*/ 116 h 253"/>
                  <a:gd name="T54" fmla="*/ 270 w 282"/>
                  <a:gd name="T55" fmla="*/ 92 h 253"/>
                  <a:gd name="T56" fmla="*/ 251 w 282"/>
                  <a:gd name="T57" fmla="*/ 70 h 253"/>
                  <a:gd name="T58" fmla="*/ 237 w 282"/>
                  <a:gd name="T59" fmla="*/ 59 h 253"/>
                  <a:gd name="T60" fmla="*/ 221 w 282"/>
                  <a:gd name="T61" fmla="*/ 48 h 253"/>
                  <a:gd name="T62" fmla="*/ 202 w 282"/>
                  <a:gd name="T63" fmla="*/ 39 h 253"/>
                  <a:gd name="T64" fmla="*/ 183 w 282"/>
                  <a:gd name="T65" fmla="*/ 31 h 253"/>
                  <a:gd name="T66" fmla="*/ 163 w 282"/>
                  <a:gd name="T67" fmla="*/ 24 h 253"/>
                  <a:gd name="T68" fmla="*/ 142 w 282"/>
                  <a:gd name="T69" fmla="*/ 18 h 253"/>
                  <a:gd name="T70" fmla="*/ 122 w 282"/>
                  <a:gd name="T71" fmla="*/ 13 h 253"/>
                  <a:gd name="T72" fmla="*/ 101 w 282"/>
                  <a:gd name="T73" fmla="*/ 8 h 253"/>
                  <a:gd name="T74" fmla="*/ 82 w 282"/>
                  <a:gd name="T75" fmla="*/ 5 h 253"/>
                  <a:gd name="T76" fmla="*/ 63 w 282"/>
                  <a:gd name="T77" fmla="*/ 2 h 253"/>
                  <a:gd name="T78" fmla="*/ 47 w 282"/>
                  <a:gd name="T79" fmla="*/ 0 h 253"/>
                  <a:gd name="T80" fmla="*/ 32 w 282"/>
                  <a:gd name="T81" fmla="*/ 0 h 253"/>
                  <a:gd name="T82" fmla="*/ 19 w 282"/>
                  <a:gd name="T83" fmla="*/ 0 h 253"/>
                  <a:gd name="T84" fmla="*/ 10 w 282"/>
                  <a:gd name="T85" fmla="*/ 1 h 253"/>
                  <a:gd name="T86" fmla="*/ 4 w 282"/>
                  <a:gd name="T87" fmla="*/ 4 h 253"/>
                  <a:gd name="T88" fmla="*/ 0 w 282"/>
                  <a:gd name="T89" fmla="*/ 6 h 253"/>
                  <a:gd name="T90" fmla="*/ 12 w 282"/>
                  <a:gd name="T91" fmla="*/ 8 h 253"/>
                  <a:gd name="T92" fmla="*/ 25 w 282"/>
                  <a:gd name="T93" fmla="*/ 9 h 253"/>
                  <a:gd name="T94" fmla="*/ 38 w 282"/>
                  <a:gd name="T95" fmla="*/ 12 h 253"/>
                  <a:gd name="T96" fmla="*/ 52 w 282"/>
                  <a:gd name="T97" fmla="*/ 14 h 253"/>
                  <a:gd name="T98" fmla="*/ 67 w 282"/>
                  <a:gd name="T99" fmla="*/ 16 h 253"/>
                  <a:gd name="T100" fmla="*/ 82 w 282"/>
                  <a:gd name="T101" fmla="*/ 18 h 253"/>
                  <a:gd name="T102" fmla="*/ 97 w 282"/>
                  <a:gd name="T103" fmla="*/ 22 h 253"/>
                  <a:gd name="T104" fmla="*/ 114 w 282"/>
                  <a:gd name="T105" fmla="*/ 25 h 253"/>
                  <a:gd name="T106" fmla="*/ 129 w 282"/>
                  <a:gd name="T107" fmla="*/ 30 h 253"/>
                  <a:gd name="T108" fmla="*/ 146 w 282"/>
                  <a:gd name="T109" fmla="*/ 35 h 253"/>
                  <a:gd name="T110" fmla="*/ 162 w 282"/>
                  <a:gd name="T111" fmla="*/ 40 h 253"/>
                  <a:gd name="T112" fmla="*/ 177 w 282"/>
                  <a:gd name="T113" fmla="*/ 46 h 253"/>
                  <a:gd name="T114" fmla="*/ 192 w 282"/>
                  <a:gd name="T115" fmla="*/ 53 h 253"/>
                  <a:gd name="T116" fmla="*/ 208 w 282"/>
                  <a:gd name="T117" fmla="*/ 60 h 253"/>
                  <a:gd name="T118" fmla="*/ 222 w 282"/>
                  <a:gd name="T119" fmla="*/ 69 h 253"/>
                  <a:gd name="T120" fmla="*/ 235 w 282"/>
                  <a:gd name="T121" fmla="*/ 78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p>
            </p:txBody>
          </p:sp>
          <p:sp>
            <p:nvSpPr>
              <p:cNvPr id="323" name="Freeform 888"/>
              <p:cNvSpPr>
                <a:spLocks/>
              </p:cNvSpPr>
              <p:nvPr/>
            </p:nvSpPr>
            <p:spPr bwMode="auto">
              <a:xfrm>
                <a:off x="4290" y="3159"/>
                <a:ext cx="19" cy="39"/>
              </a:xfrm>
              <a:custGeom>
                <a:avLst/>
                <a:gdLst>
                  <a:gd name="T0" fmla="*/ 0 w 115"/>
                  <a:gd name="T1" fmla="*/ 128 h 236"/>
                  <a:gd name="T2" fmla="*/ 0 w 115"/>
                  <a:gd name="T3" fmla="*/ 148 h 236"/>
                  <a:gd name="T4" fmla="*/ 5 w 115"/>
                  <a:gd name="T5" fmla="*/ 166 h 236"/>
                  <a:gd name="T6" fmla="*/ 13 w 115"/>
                  <a:gd name="T7" fmla="*/ 184 h 236"/>
                  <a:gd name="T8" fmla="*/ 24 w 115"/>
                  <a:gd name="T9" fmla="*/ 198 h 236"/>
                  <a:gd name="T10" fmla="*/ 39 w 115"/>
                  <a:gd name="T11" fmla="*/ 211 h 236"/>
                  <a:gd name="T12" fmla="*/ 55 w 115"/>
                  <a:gd name="T13" fmla="*/ 223 h 236"/>
                  <a:gd name="T14" fmla="*/ 74 w 115"/>
                  <a:gd name="T15" fmla="*/ 231 h 236"/>
                  <a:gd name="T16" fmla="*/ 92 w 115"/>
                  <a:gd name="T17" fmla="*/ 235 h 236"/>
                  <a:gd name="T18" fmla="*/ 98 w 115"/>
                  <a:gd name="T19" fmla="*/ 236 h 236"/>
                  <a:gd name="T20" fmla="*/ 104 w 115"/>
                  <a:gd name="T21" fmla="*/ 234 h 236"/>
                  <a:gd name="T22" fmla="*/ 109 w 115"/>
                  <a:gd name="T23" fmla="*/ 231 h 236"/>
                  <a:gd name="T24" fmla="*/ 111 w 115"/>
                  <a:gd name="T25" fmla="*/ 226 h 236"/>
                  <a:gd name="T26" fmla="*/ 111 w 115"/>
                  <a:gd name="T27" fmla="*/ 220 h 236"/>
                  <a:gd name="T28" fmla="*/ 110 w 115"/>
                  <a:gd name="T29" fmla="*/ 215 h 236"/>
                  <a:gd name="T30" fmla="*/ 107 w 115"/>
                  <a:gd name="T31" fmla="*/ 210 h 236"/>
                  <a:gd name="T32" fmla="*/ 101 w 115"/>
                  <a:gd name="T33" fmla="*/ 208 h 236"/>
                  <a:gd name="T34" fmla="*/ 82 w 115"/>
                  <a:gd name="T35" fmla="*/ 201 h 236"/>
                  <a:gd name="T36" fmla="*/ 64 w 115"/>
                  <a:gd name="T37" fmla="*/ 192 h 236"/>
                  <a:gd name="T38" fmla="*/ 50 w 115"/>
                  <a:gd name="T39" fmla="*/ 179 h 236"/>
                  <a:gd name="T40" fmla="*/ 40 w 115"/>
                  <a:gd name="T41" fmla="*/ 165 h 236"/>
                  <a:gd name="T42" fmla="*/ 33 w 115"/>
                  <a:gd name="T43" fmla="*/ 148 h 236"/>
                  <a:gd name="T44" fmla="*/ 29 w 115"/>
                  <a:gd name="T45" fmla="*/ 130 h 236"/>
                  <a:gd name="T46" fmla="*/ 29 w 115"/>
                  <a:gd name="T47" fmla="*/ 110 h 236"/>
                  <a:gd name="T48" fmla="*/ 35 w 115"/>
                  <a:gd name="T49" fmla="*/ 89 h 236"/>
                  <a:gd name="T50" fmla="*/ 43 w 115"/>
                  <a:gd name="T51" fmla="*/ 74 h 236"/>
                  <a:gd name="T52" fmla="*/ 56 w 115"/>
                  <a:gd name="T53" fmla="*/ 60 h 236"/>
                  <a:gd name="T54" fmla="*/ 70 w 115"/>
                  <a:gd name="T55" fmla="*/ 46 h 236"/>
                  <a:gd name="T56" fmla="*/ 85 w 115"/>
                  <a:gd name="T57" fmla="*/ 33 h 236"/>
                  <a:gd name="T58" fmla="*/ 98 w 115"/>
                  <a:gd name="T59" fmla="*/ 23 h 236"/>
                  <a:gd name="T60" fmla="*/ 109 w 115"/>
                  <a:gd name="T61" fmla="*/ 12 h 236"/>
                  <a:gd name="T62" fmla="*/ 115 w 115"/>
                  <a:gd name="T63" fmla="*/ 6 h 236"/>
                  <a:gd name="T64" fmla="*/ 115 w 115"/>
                  <a:gd name="T65" fmla="*/ 0 h 236"/>
                  <a:gd name="T66" fmla="*/ 102 w 115"/>
                  <a:gd name="T67" fmla="*/ 4 h 236"/>
                  <a:gd name="T68" fmla="*/ 85 w 115"/>
                  <a:gd name="T69" fmla="*/ 12 h 236"/>
                  <a:gd name="T70" fmla="*/ 68 w 115"/>
                  <a:gd name="T71" fmla="*/ 26 h 236"/>
                  <a:gd name="T72" fmla="*/ 49 w 115"/>
                  <a:gd name="T73" fmla="*/ 42 h 236"/>
                  <a:gd name="T74" fmla="*/ 32 w 115"/>
                  <a:gd name="T75" fmla="*/ 61 h 236"/>
                  <a:gd name="T76" fmla="*/ 17 w 115"/>
                  <a:gd name="T77" fmla="*/ 82 h 236"/>
                  <a:gd name="T78" fmla="*/ 6 w 115"/>
                  <a:gd name="T79" fmla="*/ 105 h 236"/>
                  <a:gd name="T80" fmla="*/ 0 w 115"/>
                  <a:gd name="T81" fmla="*/ 128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p>
            </p:txBody>
          </p:sp>
          <p:sp>
            <p:nvSpPr>
              <p:cNvPr id="324" name="Freeform 889"/>
              <p:cNvSpPr>
                <a:spLocks/>
              </p:cNvSpPr>
              <p:nvPr/>
            </p:nvSpPr>
            <p:spPr bwMode="auto">
              <a:xfrm>
                <a:off x="4423" y="3133"/>
                <a:ext cx="41" cy="52"/>
              </a:xfrm>
              <a:custGeom>
                <a:avLst/>
                <a:gdLst>
                  <a:gd name="T0" fmla="*/ 208 w 245"/>
                  <a:gd name="T1" fmla="*/ 124 h 310"/>
                  <a:gd name="T2" fmla="*/ 220 w 245"/>
                  <a:gd name="T3" fmla="*/ 144 h 310"/>
                  <a:gd name="T4" fmla="*/ 226 w 245"/>
                  <a:gd name="T5" fmla="*/ 164 h 310"/>
                  <a:gd name="T6" fmla="*/ 222 w 245"/>
                  <a:gd name="T7" fmla="*/ 187 h 310"/>
                  <a:gd name="T8" fmla="*/ 208 w 245"/>
                  <a:gd name="T9" fmla="*/ 209 h 310"/>
                  <a:gd name="T10" fmla="*/ 188 w 245"/>
                  <a:gd name="T11" fmla="*/ 229 h 310"/>
                  <a:gd name="T12" fmla="*/ 166 w 245"/>
                  <a:gd name="T13" fmla="*/ 246 h 310"/>
                  <a:gd name="T14" fmla="*/ 142 w 245"/>
                  <a:gd name="T15" fmla="*/ 264 h 310"/>
                  <a:gd name="T16" fmla="*/ 128 w 245"/>
                  <a:gd name="T17" fmla="*/ 278 h 310"/>
                  <a:gd name="T18" fmla="*/ 124 w 245"/>
                  <a:gd name="T19" fmla="*/ 287 h 310"/>
                  <a:gd name="T20" fmla="*/ 120 w 245"/>
                  <a:gd name="T21" fmla="*/ 296 h 310"/>
                  <a:gd name="T22" fmla="*/ 122 w 245"/>
                  <a:gd name="T23" fmla="*/ 306 h 310"/>
                  <a:gd name="T24" fmla="*/ 131 w 245"/>
                  <a:gd name="T25" fmla="*/ 310 h 310"/>
                  <a:gd name="T26" fmla="*/ 139 w 245"/>
                  <a:gd name="T27" fmla="*/ 309 h 310"/>
                  <a:gd name="T28" fmla="*/ 154 w 245"/>
                  <a:gd name="T29" fmla="*/ 292 h 310"/>
                  <a:gd name="T30" fmla="*/ 180 w 245"/>
                  <a:gd name="T31" fmla="*/ 269 h 310"/>
                  <a:gd name="T32" fmla="*/ 207 w 245"/>
                  <a:gd name="T33" fmla="*/ 246 h 310"/>
                  <a:gd name="T34" fmla="*/ 230 w 245"/>
                  <a:gd name="T35" fmla="*/ 219 h 310"/>
                  <a:gd name="T36" fmla="*/ 244 w 245"/>
                  <a:gd name="T37" fmla="*/ 186 h 310"/>
                  <a:gd name="T38" fmla="*/ 243 w 245"/>
                  <a:gd name="T39" fmla="*/ 152 h 310"/>
                  <a:gd name="T40" fmla="*/ 228 w 245"/>
                  <a:gd name="T41" fmla="*/ 119 h 310"/>
                  <a:gd name="T42" fmla="*/ 203 w 245"/>
                  <a:gd name="T43" fmla="*/ 93 h 310"/>
                  <a:gd name="T44" fmla="*/ 176 w 245"/>
                  <a:gd name="T45" fmla="*/ 76 h 310"/>
                  <a:gd name="T46" fmla="*/ 151 w 245"/>
                  <a:gd name="T47" fmla="*/ 61 h 310"/>
                  <a:gd name="T48" fmla="*/ 122 w 245"/>
                  <a:gd name="T49" fmla="*/ 46 h 310"/>
                  <a:gd name="T50" fmla="*/ 93 w 245"/>
                  <a:gd name="T51" fmla="*/ 31 h 310"/>
                  <a:gd name="T52" fmla="*/ 66 w 245"/>
                  <a:gd name="T53" fmla="*/ 18 h 310"/>
                  <a:gd name="T54" fmla="*/ 40 w 245"/>
                  <a:gd name="T55" fmla="*/ 8 h 310"/>
                  <a:gd name="T56" fmla="*/ 20 w 245"/>
                  <a:gd name="T57" fmla="*/ 1 h 310"/>
                  <a:gd name="T58" fmla="*/ 5 w 245"/>
                  <a:gd name="T59" fmla="*/ 0 h 310"/>
                  <a:gd name="T60" fmla="*/ 11 w 245"/>
                  <a:gd name="T61" fmla="*/ 8 h 310"/>
                  <a:gd name="T62" fmla="*/ 36 w 245"/>
                  <a:gd name="T63" fmla="*/ 20 h 310"/>
                  <a:gd name="T64" fmla="*/ 60 w 245"/>
                  <a:gd name="T65" fmla="*/ 31 h 310"/>
                  <a:gd name="T66" fmla="*/ 86 w 245"/>
                  <a:gd name="T67" fmla="*/ 44 h 310"/>
                  <a:gd name="T68" fmla="*/ 113 w 245"/>
                  <a:gd name="T69" fmla="*/ 57 h 310"/>
                  <a:gd name="T70" fmla="*/ 139 w 245"/>
                  <a:gd name="T71" fmla="*/ 71 h 310"/>
                  <a:gd name="T72" fmla="*/ 165 w 245"/>
                  <a:gd name="T73" fmla="*/ 88 h 310"/>
                  <a:gd name="T74" fmla="*/ 188 w 245"/>
                  <a:gd name="T75" fmla="*/ 10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p>
            </p:txBody>
          </p:sp>
          <p:sp>
            <p:nvSpPr>
              <p:cNvPr id="325" name="Freeform 890"/>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p>
            </p:txBody>
          </p:sp>
        </p:grpSp>
        <p:grpSp>
          <p:nvGrpSpPr>
            <p:cNvPr id="326" name="Group 891"/>
            <p:cNvGrpSpPr>
              <a:grpSpLocks/>
            </p:cNvGrpSpPr>
            <p:nvPr/>
          </p:nvGrpSpPr>
          <p:grpSpPr bwMode="auto">
            <a:xfrm>
              <a:off x="5418515" y="3911600"/>
              <a:ext cx="290513" cy="404813"/>
              <a:chOff x="4290" y="3130"/>
              <a:chExt cx="183" cy="255"/>
            </a:xfrm>
          </p:grpSpPr>
          <p:pic>
            <p:nvPicPr>
              <p:cNvPr id="327" name="Picture 892" descr="31u_bnrz[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28" name="Freeform 893"/>
              <p:cNvSpPr>
                <a:spLocks/>
              </p:cNvSpPr>
              <p:nvPr/>
            </p:nvSpPr>
            <p:spPr bwMode="auto">
              <a:xfrm>
                <a:off x="4339" y="3143"/>
                <a:ext cx="33" cy="39"/>
              </a:xfrm>
              <a:custGeom>
                <a:avLst/>
                <a:gdLst>
                  <a:gd name="T0" fmla="*/ 70 w 199"/>
                  <a:gd name="T1" fmla="*/ 29 h 232"/>
                  <a:gd name="T2" fmla="*/ 55 w 199"/>
                  <a:gd name="T3" fmla="*/ 39 h 232"/>
                  <a:gd name="T4" fmla="*/ 42 w 199"/>
                  <a:gd name="T5" fmla="*/ 50 h 232"/>
                  <a:gd name="T6" fmla="*/ 30 w 199"/>
                  <a:gd name="T7" fmla="*/ 63 h 232"/>
                  <a:gd name="T8" fmla="*/ 20 w 199"/>
                  <a:gd name="T9" fmla="*/ 77 h 232"/>
                  <a:gd name="T10" fmla="*/ 12 w 199"/>
                  <a:gd name="T11" fmla="*/ 91 h 232"/>
                  <a:gd name="T12" fmla="*/ 6 w 199"/>
                  <a:gd name="T13" fmla="*/ 108 h 232"/>
                  <a:gd name="T14" fmla="*/ 2 w 199"/>
                  <a:gd name="T15" fmla="*/ 125 h 232"/>
                  <a:gd name="T16" fmla="*/ 0 w 199"/>
                  <a:gd name="T17" fmla="*/ 142 h 232"/>
                  <a:gd name="T18" fmla="*/ 2 w 199"/>
                  <a:gd name="T19" fmla="*/ 166 h 232"/>
                  <a:gd name="T20" fmla="*/ 12 w 199"/>
                  <a:gd name="T21" fmla="*/ 186 h 232"/>
                  <a:gd name="T22" fmla="*/ 26 w 199"/>
                  <a:gd name="T23" fmla="*/ 203 h 232"/>
                  <a:gd name="T24" fmla="*/ 45 w 199"/>
                  <a:gd name="T25" fmla="*/ 216 h 232"/>
                  <a:gd name="T26" fmla="*/ 66 w 199"/>
                  <a:gd name="T27" fmla="*/ 226 h 232"/>
                  <a:gd name="T28" fmla="*/ 88 w 199"/>
                  <a:gd name="T29" fmla="*/ 230 h 232"/>
                  <a:gd name="T30" fmla="*/ 111 w 199"/>
                  <a:gd name="T31" fmla="*/ 232 h 232"/>
                  <a:gd name="T32" fmla="*/ 134 w 199"/>
                  <a:gd name="T33" fmla="*/ 228 h 232"/>
                  <a:gd name="T34" fmla="*/ 138 w 199"/>
                  <a:gd name="T35" fmla="*/ 228 h 232"/>
                  <a:gd name="T36" fmla="*/ 143 w 199"/>
                  <a:gd name="T37" fmla="*/ 226 h 232"/>
                  <a:gd name="T38" fmla="*/ 147 w 199"/>
                  <a:gd name="T39" fmla="*/ 222 h 232"/>
                  <a:gd name="T40" fmla="*/ 148 w 199"/>
                  <a:gd name="T41" fmla="*/ 218 h 232"/>
                  <a:gd name="T42" fmla="*/ 145 w 199"/>
                  <a:gd name="T43" fmla="*/ 212 h 232"/>
                  <a:gd name="T44" fmla="*/ 141 w 199"/>
                  <a:gd name="T45" fmla="*/ 207 h 232"/>
                  <a:gd name="T46" fmla="*/ 135 w 199"/>
                  <a:gd name="T47" fmla="*/ 203 h 232"/>
                  <a:gd name="T48" fmla="*/ 129 w 199"/>
                  <a:gd name="T49" fmla="*/ 201 h 232"/>
                  <a:gd name="T50" fmla="*/ 117 w 199"/>
                  <a:gd name="T51" fmla="*/ 197 h 232"/>
                  <a:gd name="T52" fmla="*/ 105 w 199"/>
                  <a:gd name="T53" fmla="*/ 195 h 232"/>
                  <a:gd name="T54" fmla="*/ 94 w 199"/>
                  <a:gd name="T55" fmla="*/ 193 h 232"/>
                  <a:gd name="T56" fmla="*/ 83 w 199"/>
                  <a:gd name="T57" fmla="*/ 190 h 232"/>
                  <a:gd name="T58" fmla="*/ 73 w 199"/>
                  <a:gd name="T59" fmla="*/ 187 h 232"/>
                  <a:gd name="T60" fmla="*/ 62 w 199"/>
                  <a:gd name="T61" fmla="*/ 182 h 232"/>
                  <a:gd name="T62" fmla="*/ 53 w 199"/>
                  <a:gd name="T63" fmla="*/ 176 h 232"/>
                  <a:gd name="T64" fmla="*/ 43 w 199"/>
                  <a:gd name="T65" fmla="*/ 167 h 232"/>
                  <a:gd name="T66" fmla="*/ 40 w 199"/>
                  <a:gd name="T67" fmla="*/ 128 h 232"/>
                  <a:gd name="T68" fmla="*/ 49 w 199"/>
                  <a:gd name="T69" fmla="*/ 96 h 232"/>
                  <a:gd name="T70" fmla="*/ 68 w 199"/>
                  <a:gd name="T71" fmla="*/ 71 h 232"/>
                  <a:gd name="T72" fmla="*/ 94 w 199"/>
                  <a:gd name="T73" fmla="*/ 50 h 232"/>
                  <a:gd name="T74" fmla="*/ 122 w 199"/>
                  <a:gd name="T75" fmla="*/ 34 h 232"/>
                  <a:gd name="T76" fmla="*/ 151 w 199"/>
                  <a:gd name="T77" fmla="*/ 21 h 232"/>
                  <a:gd name="T78" fmla="*/ 178 w 199"/>
                  <a:gd name="T79" fmla="*/ 12 h 232"/>
                  <a:gd name="T80" fmla="*/ 199 w 199"/>
                  <a:gd name="T81" fmla="*/ 4 h 232"/>
                  <a:gd name="T82" fmla="*/ 186 w 199"/>
                  <a:gd name="T83" fmla="*/ 1 h 232"/>
                  <a:gd name="T84" fmla="*/ 172 w 199"/>
                  <a:gd name="T85" fmla="*/ 0 h 232"/>
                  <a:gd name="T86" fmla="*/ 156 w 199"/>
                  <a:gd name="T87" fmla="*/ 2 h 232"/>
                  <a:gd name="T88" fmla="*/ 138 w 199"/>
                  <a:gd name="T89" fmla="*/ 4 h 232"/>
                  <a:gd name="T90" fmla="*/ 121 w 199"/>
                  <a:gd name="T91" fmla="*/ 10 h 232"/>
                  <a:gd name="T92" fmla="*/ 103 w 199"/>
                  <a:gd name="T93" fmla="*/ 16 h 232"/>
                  <a:gd name="T94" fmla="*/ 86 w 199"/>
                  <a:gd name="T95" fmla="*/ 23 h 232"/>
                  <a:gd name="T96" fmla="*/ 70 w 199"/>
                  <a:gd name="T97" fmla="*/ 29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29" name="Freeform 894"/>
              <p:cNvSpPr>
                <a:spLocks/>
              </p:cNvSpPr>
              <p:nvPr/>
            </p:nvSpPr>
            <p:spPr bwMode="auto">
              <a:xfrm>
                <a:off x="4395" y="3142"/>
                <a:ext cx="22" cy="30"/>
              </a:xfrm>
              <a:custGeom>
                <a:avLst/>
                <a:gdLst>
                  <a:gd name="T0" fmla="*/ 108 w 128"/>
                  <a:gd name="T1" fmla="*/ 59 h 180"/>
                  <a:gd name="T2" fmla="*/ 113 w 128"/>
                  <a:gd name="T3" fmla="*/ 77 h 180"/>
                  <a:gd name="T4" fmla="*/ 111 w 128"/>
                  <a:gd name="T5" fmla="*/ 94 h 180"/>
                  <a:gd name="T6" fmla="*/ 103 w 128"/>
                  <a:gd name="T7" fmla="*/ 108 h 180"/>
                  <a:gd name="T8" fmla="*/ 91 w 128"/>
                  <a:gd name="T9" fmla="*/ 121 h 180"/>
                  <a:gd name="T10" fmla="*/ 77 w 128"/>
                  <a:gd name="T11" fmla="*/ 132 h 180"/>
                  <a:gd name="T12" fmla="*/ 61 w 128"/>
                  <a:gd name="T13" fmla="*/ 144 h 180"/>
                  <a:gd name="T14" fmla="*/ 45 w 128"/>
                  <a:gd name="T15" fmla="*/ 154 h 180"/>
                  <a:gd name="T16" fmla="*/ 30 w 128"/>
                  <a:gd name="T17" fmla="*/ 164 h 180"/>
                  <a:gd name="T18" fmla="*/ 28 w 128"/>
                  <a:gd name="T19" fmla="*/ 168 h 180"/>
                  <a:gd name="T20" fmla="*/ 27 w 128"/>
                  <a:gd name="T21" fmla="*/ 170 h 180"/>
                  <a:gd name="T22" fmla="*/ 27 w 128"/>
                  <a:gd name="T23" fmla="*/ 174 h 180"/>
                  <a:gd name="T24" fmla="*/ 28 w 128"/>
                  <a:gd name="T25" fmla="*/ 177 h 180"/>
                  <a:gd name="T26" fmla="*/ 32 w 128"/>
                  <a:gd name="T27" fmla="*/ 179 h 180"/>
                  <a:gd name="T28" fmla="*/ 35 w 128"/>
                  <a:gd name="T29" fmla="*/ 180 h 180"/>
                  <a:gd name="T30" fmla="*/ 37 w 128"/>
                  <a:gd name="T31" fmla="*/ 180 h 180"/>
                  <a:gd name="T32" fmla="*/ 41 w 128"/>
                  <a:gd name="T33" fmla="*/ 179 h 180"/>
                  <a:gd name="T34" fmla="*/ 60 w 128"/>
                  <a:gd name="T35" fmla="*/ 169 h 180"/>
                  <a:gd name="T36" fmla="*/ 77 w 128"/>
                  <a:gd name="T37" fmla="*/ 158 h 180"/>
                  <a:gd name="T38" fmla="*/ 94 w 128"/>
                  <a:gd name="T39" fmla="*/ 145 h 180"/>
                  <a:gd name="T40" fmla="*/ 109 w 128"/>
                  <a:gd name="T41" fmla="*/ 130 h 180"/>
                  <a:gd name="T42" fmla="*/ 120 w 128"/>
                  <a:gd name="T43" fmla="*/ 114 h 180"/>
                  <a:gd name="T44" fmla="*/ 127 w 128"/>
                  <a:gd name="T45" fmla="*/ 95 h 180"/>
                  <a:gd name="T46" fmla="*/ 128 w 128"/>
                  <a:gd name="T47" fmla="*/ 76 h 180"/>
                  <a:gd name="T48" fmla="*/ 123 w 128"/>
                  <a:gd name="T49" fmla="*/ 55 h 180"/>
                  <a:gd name="T50" fmla="*/ 113 w 128"/>
                  <a:gd name="T51" fmla="*/ 39 h 180"/>
                  <a:gd name="T52" fmla="*/ 97 w 128"/>
                  <a:gd name="T53" fmla="*/ 25 h 180"/>
                  <a:gd name="T54" fmla="*/ 79 w 128"/>
                  <a:gd name="T55" fmla="*/ 15 h 180"/>
                  <a:gd name="T56" fmla="*/ 57 w 128"/>
                  <a:gd name="T57" fmla="*/ 7 h 180"/>
                  <a:gd name="T58" fmla="*/ 36 w 128"/>
                  <a:gd name="T59" fmla="*/ 2 h 180"/>
                  <a:gd name="T60" fmla="*/ 19 w 128"/>
                  <a:gd name="T61" fmla="*/ 0 h 180"/>
                  <a:gd name="T62" fmla="*/ 6 w 128"/>
                  <a:gd name="T63" fmla="*/ 0 h 180"/>
                  <a:gd name="T64" fmla="*/ 0 w 128"/>
                  <a:gd name="T65" fmla="*/ 4 h 180"/>
                  <a:gd name="T66" fmla="*/ 14 w 128"/>
                  <a:gd name="T67" fmla="*/ 9 h 180"/>
                  <a:gd name="T68" fmla="*/ 29 w 128"/>
                  <a:gd name="T69" fmla="*/ 14 h 180"/>
                  <a:gd name="T70" fmla="*/ 46 w 128"/>
                  <a:gd name="T71" fmla="*/ 19 h 180"/>
                  <a:gd name="T72" fmla="*/ 61 w 128"/>
                  <a:gd name="T73" fmla="*/ 23 h 180"/>
                  <a:gd name="T74" fmla="*/ 76 w 128"/>
                  <a:gd name="T75" fmla="*/ 29 h 180"/>
                  <a:gd name="T76" fmla="*/ 89 w 128"/>
                  <a:gd name="T77" fmla="*/ 37 h 180"/>
                  <a:gd name="T78" fmla="*/ 100 w 128"/>
                  <a:gd name="T79" fmla="*/ 46 h 180"/>
                  <a:gd name="T80" fmla="*/ 108 w 128"/>
                  <a:gd name="T81" fmla="*/ 59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 name="Freeform 895"/>
              <p:cNvSpPr>
                <a:spLocks/>
              </p:cNvSpPr>
              <p:nvPr/>
            </p:nvSpPr>
            <p:spPr bwMode="auto">
              <a:xfrm>
                <a:off x="4318" y="3135"/>
                <a:ext cx="54" cy="63"/>
              </a:xfrm>
              <a:custGeom>
                <a:avLst/>
                <a:gdLst>
                  <a:gd name="T0" fmla="*/ 100 w 322"/>
                  <a:gd name="T1" fmla="*/ 70 h 378"/>
                  <a:gd name="T2" fmla="*/ 53 w 322"/>
                  <a:gd name="T3" fmla="*/ 115 h 378"/>
                  <a:gd name="T4" fmla="*/ 17 w 322"/>
                  <a:gd name="T5" fmla="*/ 166 h 378"/>
                  <a:gd name="T6" fmla="*/ 0 w 322"/>
                  <a:gd name="T7" fmla="*/ 226 h 378"/>
                  <a:gd name="T8" fmla="*/ 3 w 322"/>
                  <a:gd name="T9" fmla="*/ 266 h 378"/>
                  <a:gd name="T10" fmla="*/ 9 w 322"/>
                  <a:gd name="T11" fmla="*/ 282 h 378"/>
                  <a:gd name="T12" fmla="*/ 19 w 322"/>
                  <a:gd name="T13" fmla="*/ 297 h 378"/>
                  <a:gd name="T14" fmla="*/ 32 w 322"/>
                  <a:gd name="T15" fmla="*/ 310 h 378"/>
                  <a:gd name="T16" fmla="*/ 56 w 322"/>
                  <a:gd name="T17" fmla="*/ 324 h 378"/>
                  <a:gd name="T18" fmla="*/ 86 w 322"/>
                  <a:gd name="T19" fmla="*/ 338 h 378"/>
                  <a:gd name="T20" fmla="*/ 119 w 322"/>
                  <a:gd name="T21" fmla="*/ 350 h 378"/>
                  <a:gd name="T22" fmla="*/ 152 w 322"/>
                  <a:gd name="T23" fmla="*/ 359 h 378"/>
                  <a:gd name="T24" fmla="*/ 186 w 322"/>
                  <a:gd name="T25" fmla="*/ 366 h 378"/>
                  <a:gd name="T26" fmla="*/ 220 w 322"/>
                  <a:gd name="T27" fmla="*/ 371 h 378"/>
                  <a:gd name="T28" fmla="*/ 254 w 322"/>
                  <a:gd name="T29" fmla="*/ 374 h 378"/>
                  <a:gd name="T30" fmla="*/ 289 w 322"/>
                  <a:gd name="T31" fmla="*/ 376 h 378"/>
                  <a:gd name="T32" fmla="*/ 311 w 322"/>
                  <a:gd name="T33" fmla="*/ 378 h 378"/>
                  <a:gd name="T34" fmla="*/ 320 w 322"/>
                  <a:gd name="T35" fmla="*/ 371 h 378"/>
                  <a:gd name="T36" fmla="*/ 322 w 322"/>
                  <a:gd name="T37" fmla="*/ 360 h 378"/>
                  <a:gd name="T38" fmla="*/ 315 w 322"/>
                  <a:gd name="T39" fmla="*/ 352 h 378"/>
                  <a:gd name="T40" fmla="*/ 294 w 322"/>
                  <a:gd name="T41" fmla="*/ 347 h 378"/>
                  <a:gd name="T42" fmla="*/ 263 w 322"/>
                  <a:gd name="T43" fmla="*/ 341 h 378"/>
                  <a:gd name="T44" fmla="*/ 232 w 322"/>
                  <a:gd name="T45" fmla="*/ 336 h 378"/>
                  <a:gd name="T46" fmla="*/ 200 w 322"/>
                  <a:gd name="T47" fmla="*/ 332 h 378"/>
                  <a:gd name="T48" fmla="*/ 170 w 322"/>
                  <a:gd name="T49" fmla="*/ 326 h 378"/>
                  <a:gd name="T50" fmla="*/ 139 w 322"/>
                  <a:gd name="T51" fmla="*/ 318 h 378"/>
                  <a:gd name="T52" fmla="*/ 110 w 322"/>
                  <a:gd name="T53" fmla="*/ 309 h 378"/>
                  <a:gd name="T54" fmla="*/ 80 w 322"/>
                  <a:gd name="T55" fmla="*/ 297 h 378"/>
                  <a:gd name="T56" fmla="*/ 55 w 322"/>
                  <a:gd name="T57" fmla="*/ 281 h 378"/>
                  <a:gd name="T58" fmla="*/ 38 w 322"/>
                  <a:gd name="T59" fmla="*/ 259 h 378"/>
                  <a:gd name="T60" fmla="*/ 34 w 322"/>
                  <a:gd name="T61" fmla="*/ 232 h 378"/>
                  <a:gd name="T62" fmla="*/ 38 w 322"/>
                  <a:gd name="T63" fmla="*/ 200 h 378"/>
                  <a:gd name="T64" fmla="*/ 51 w 322"/>
                  <a:gd name="T65" fmla="*/ 170 h 378"/>
                  <a:gd name="T66" fmla="*/ 71 w 322"/>
                  <a:gd name="T67" fmla="*/ 137 h 378"/>
                  <a:gd name="T68" fmla="*/ 94 w 322"/>
                  <a:gd name="T69" fmla="*/ 110 h 378"/>
                  <a:gd name="T70" fmla="*/ 123 w 322"/>
                  <a:gd name="T71" fmla="*/ 82 h 378"/>
                  <a:gd name="T72" fmla="*/ 153 w 322"/>
                  <a:gd name="T73" fmla="*/ 57 h 378"/>
                  <a:gd name="T74" fmla="*/ 195 w 322"/>
                  <a:gd name="T75" fmla="*/ 38 h 378"/>
                  <a:gd name="T76" fmla="*/ 238 w 322"/>
                  <a:gd name="T77" fmla="*/ 20 h 378"/>
                  <a:gd name="T78" fmla="*/ 264 w 322"/>
                  <a:gd name="T79" fmla="*/ 7 h 378"/>
                  <a:gd name="T80" fmla="*/ 256 w 322"/>
                  <a:gd name="T81" fmla="*/ 0 h 378"/>
                  <a:gd name="T82" fmla="*/ 221 w 322"/>
                  <a:gd name="T83" fmla="*/ 4 h 378"/>
                  <a:gd name="T84" fmla="*/ 180 w 322"/>
                  <a:gd name="T85" fmla="*/ 18 h 378"/>
                  <a:gd name="T86" fmla="*/ 141 w 322"/>
                  <a:gd name="T87" fmla="*/ 38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1" name="Freeform 896"/>
              <p:cNvSpPr>
                <a:spLocks/>
              </p:cNvSpPr>
              <p:nvPr/>
            </p:nvSpPr>
            <p:spPr bwMode="auto">
              <a:xfrm>
                <a:off x="4394" y="3133"/>
                <a:ext cx="47" cy="42"/>
              </a:xfrm>
              <a:custGeom>
                <a:avLst/>
                <a:gdLst>
                  <a:gd name="T0" fmla="*/ 235 w 283"/>
                  <a:gd name="T1" fmla="*/ 77 h 252"/>
                  <a:gd name="T2" fmla="*/ 248 w 283"/>
                  <a:gd name="T3" fmla="*/ 91 h 252"/>
                  <a:gd name="T4" fmla="*/ 256 w 283"/>
                  <a:gd name="T5" fmla="*/ 107 h 252"/>
                  <a:gd name="T6" fmla="*/ 259 w 283"/>
                  <a:gd name="T7" fmla="*/ 124 h 252"/>
                  <a:gd name="T8" fmla="*/ 259 w 283"/>
                  <a:gd name="T9" fmla="*/ 142 h 252"/>
                  <a:gd name="T10" fmla="*/ 257 w 283"/>
                  <a:gd name="T11" fmla="*/ 157 h 252"/>
                  <a:gd name="T12" fmla="*/ 252 w 283"/>
                  <a:gd name="T13" fmla="*/ 170 h 252"/>
                  <a:gd name="T14" fmla="*/ 244 w 283"/>
                  <a:gd name="T15" fmla="*/ 183 h 252"/>
                  <a:gd name="T16" fmla="*/ 236 w 283"/>
                  <a:gd name="T17" fmla="*/ 193 h 252"/>
                  <a:gd name="T18" fmla="*/ 225 w 283"/>
                  <a:gd name="T19" fmla="*/ 204 h 252"/>
                  <a:gd name="T20" fmla="*/ 215 w 283"/>
                  <a:gd name="T21" fmla="*/ 214 h 252"/>
                  <a:gd name="T22" fmla="*/ 204 w 283"/>
                  <a:gd name="T23" fmla="*/ 224 h 252"/>
                  <a:gd name="T24" fmla="*/ 194 w 283"/>
                  <a:gd name="T25" fmla="*/ 234 h 252"/>
                  <a:gd name="T26" fmla="*/ 191 w 283"/>
                  <a:gd name="T27" fmla="*/ 238 h 252"/>
                  <a:gd name="T28" fmla="*/ 191 w 283"/>
                  <a:gd name="T29" fmla="*/ 241 h 252"/>
                  <a:gd name="T30" fmla="*/ 191 w 283"/>
                  <a:gd name="T31" fmla="*/ 245 h 252"/>
                  <a:gd name="T32" fmla="*/ 194 w 283"/>
                  <a:gd name="T33" fmla="*/ 248 h 252"/>
                  <a:gd name="T34" fmla="*/ 197 w 283"/>
                  <a:gd name="T35" fmla="*/ 250 h 252"/>
                  <a:gd name="T36" fmla="*/ 202 w 283"/>
                  <a:gd name="T37" fmla="*/ 252 h 252"/>
                  <a:gd name="T38" fmla="*/ 205 w 283"/>
                  <a:gd name="T39" fmla="*/ 250 h 252"/>
                  <a:gd name="T40" fmla="*/ 209 w 283"/>
                  <a:gd name="T41" fmla="*/ 248 h 252"/>
                  <a:gd name="T42" fmla="*/ 232 w 283"/>
                  <a:gd name="T43" fmla="*/ 233 h 252"/>
                  <a:gd name="T44" fmla="*/ 252 w 283"/>
                  <a:gd name="T45" fmla="*/ 214 h 252"/>
                  <a:gd name="T46" fmla="*/ 268 w 283"/>
                  <a:gd name="T47" fmla="*/ 192 h 252"/>
                  <a:gd name="T48" fmla="*/ 278 w 283"/>
                  <a:gd name="T49" fmla="*/ 167 h 252"/>
                  <a:gd name="T50" fmla="*/ 283 w 283"/>
                  <a:gd name="T51" fmla="*/ 141 h 252"/>
                  <a:gd name="T52" fmla="*/ 280 w 283"/>
                  <a:gd name="T53" fmla="*/ 115 h 252"/>
                  <a:gd name="T54" fmla="*/ 271 w 283"/>
                  <a:gd name="T55" fmla="*/ 91 h 252"/>
                  <a:gd name="T56" fmla="*/ 252 w 283"/>
                  <a:gd name="T57" fmla="*/ 69 h 252"/>
                  <a:gd name="T58" fmla="*/ 238 w 283"/>
                  <a:gd name="T59" fmla="*/ 57 h 252"/>
                  <a:gd name="T60" fmla="*/ 222 w 283"/>
                  <a:gd name="T61" fmla="*/ 48 h 252"/>
                  <a:gd name="T62" fmla="*/ 204 w 283"/>
                  <a:gd name="T63" fmla="*/ 39 h 252"/>
                  <a:gd name="T64" fmla="*/ 184 w 283"/>
                  <a:gd name="T65" fmla="*/ 31 h 252"/>
                  <a:gd name="T66" fmla="*/ 164 w 283"/>
                  <a:gd name="T67" fmla="*/ 23 h 252"/>
                  <a:gd name="T68" fmla="*/ 144 w 283"/>
                  <a:gd name="T69" fmla="*/ 17 h 252"/>
                  <a:gd name="T70" fmla="*/ 123 w 283"/>
                  <a:gd name="T71" fmla="*/ 13 h 252"/>
                  <a:gd name="T72" fmla="*/ 103 w 283"/>
                  <a:gd name="T73" fmla="*/ 8 h 252"/>
                  <a:gd name="T74" fmla="*/ 83 w 283"/>
                  <a:gd name="T75" fmla="*/ 5 h 252"/>
                  <a:gd name="T76" fmla="*/ 66 w 283"/>
                  <a:gd name="T77" fmla="*/ 2 h 252"/>
                  <a:gd name="T78" fmla="*/ 48 w 283"/>
                  <a:gd name="T79" fmla="*/ 0 h 252"/>
                  <a:gd name="T80" fmla="*/ 34 w 283"/>
                  <a:gd name="T81" fmla="*/ 0 h 252"/>
                  <a:gd name="T82" fmla="*/ 21 w 283"/>
                  <a:gd name="T83" fmla="*/ 0 h 252"/>
                  <a:gd name="T84" fmla="*/ 11 w 283"/>
                  <a:gd name="T85" fmla="*/ 0 h 252"/>
                  <a:gd name="T86" fmla="*/ 4 w 283"/>
                  <a:gd name="T87" fmla="*/ 2 h 252"/>
                  <a:gd name="T88" fmla="*/ 0 w 283"/>
                  <a:gd name="T89" fmla="*/ 5 h 252"/>
                  <a:gd name="T90" fmla="*/ 12 w 283"/>
                  <a:gd name="T91" fmla="*/ 7 h 252"/>
                  <a:gd name="T92" fmla="*/ 24 w 283"/>
                  <a:gd name="T93" fmla="*/ 8 h 252"/>
                  <a:gd name="T94" fmla="*/ 38 w 283"/>
                  <a:gd name="T95" fmla="*/ 10 h 252"/>
                  <a:gd name="T96" fmla="*/ 52 w 283"/>
                  <a:gd name="T97" fmla="*/ 13 h 252"/>
                  <a:gd name="T98" fmla="*/ 66 w 283"/>
                  <a:gd name="T99" fmla="*/ 16 h 252"/>
                  <a:gd name="T100" fmla="*/ 82 w 283"/>
                  <a:gd name="T101" fmla="*/ 18 h 252"/>
                  <a:gd name="T102" fmla="*/ 98 w 283"/>
                  <a:gd name="T103" fmla="*/ 22 h 252"/>
                  <a:gd name="T104" fmla="*/ 114 w 283"/>
                  <a:gd name="T105" fmla="*/ 25 h 252"/>
                  <a:gd name="T106" fmla="*/ 129 w 283"/>
                  <a:gd name="T107" fmla="*/ 30 h 252"/>
                  <a:gd name="T108" fmla="*/ 146 w 283"/>
                  <a:gd name="T109" fmla="*/ 34 h 252"/>
                  <a:gd name="T110" fmla="*/ 162 w 283"/>
                  <a:gd name="T111" fmla="*/ 39 h 252"/>
                  <a:gd name="T112" fmla="*/ 177 w 283"/>
                  <a:gd name="T113" fmla="*/ 45 h 252"/>
                  <a:gd name="T114" fmla="*/ 193 w 283"/>
                  <a:gd name="T115" fmla="*/ 52 h 252"/>
                  <a:gd name="T116" fmla="*/ 208 w 283"/>
                  <a:gd name="T117" fmla="*/ 60 h 252"/>
                  <a:gd name="T118" fmla="*/ 222 w 283"/>
                  <a:gd name="T119" fmla="*/ 68 h 252"/>
                  <a:gd name="T120" fmla="*/ 235 w 283"/>
                  <a:gd name="T121" fmla="*/ 77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2" name="Freeform 897"/>
              <p:cNvSpPr>
                <a:spLocks/>
              </p:cNvSpPr>
              <p:nvPr/>
            </p:nvSpPr>
            <p:spPr bwMode="auto">
              <a:xfrm>
                <a:off x="4298" y="3153"/>
                <a:ext cx="19" cy="39"/>
              </a:xfrm>
              <a:custGeom>
                <a:avLst/>
                <a:gdLst>
                  <a:gd name="T0" fmla="*/ 0 w 114"/>
                  <a:gd name="T1" fmla="*/ 130 h 238"/>
                  <a:gd name="T2" fmla="*/ 0 w 114"/>
                  <a:gd name="T3" fmla="*/ 149 h 238"/>
                  <a:gd name="T4" fmla="*/ 4 w 114"/>
                  <a:gd name="T5" fmla="*/ 168 h 238"/>
                  <a:gd name="T6" fmla="*/ 12 w 114"/>
                  <a:gd name="T7" fmla="*/ 185 h 238"/>
                  <a:gd name="T8" fmla="*/ 24 w 114"/>
                  <a:gd name="T9" fmla="*/ 200 h 238"/>
                  <a:gd name="T10" fmla="*/ 38 w 114"/>
                  <a:gd name="T11" fmla="*/ 213 h 238"/>
                  <a:gd name="T12" fmla="*/ 55 w 114"/>
                  <a:gd name="T13" fmla="*/ 224 h 238"/>
                  <a:gd name="T14" fmla="*/ 73 w 114"/>
                  <a:gd name="T15" fmla="*/ 232 h 238"/>
                  <a:gd name="T16" fmla="*/ 92 w 114"/>
                  <a:gd name="T17" fmla="*/ 237 h 238"/>
                  <a:gd name="T18" fmla="*/ 98 w 114"/>
                  <a:gd name="T19" fmla="*/ 238 h 238"/>
                  <a:gd name="T20" fmla="*/ 104 w 114"/>
                  <a:gd name="T21" fmla="*/ 235 h 238"/>
                  <a:gd name="T22" fmla="*/ 109 w 114"/>
                  <a:gd name="T23" fmla="*/ 232 h 238"/>
                  <a:gd name="T24" fmla="*/ 111 w 114"/>
                  <a:gd name="T25" fmla="*/ 227 h 238"/>
                  <a:gd name="T26" fmla="*/ 111 w 114"/>
                  <a:gd name="T27" fmla="*/ 222 h 238"/>
                  <a:gd name="T28" fmla="*/ 110 w 114"/>
                  <a:gd name="T29" fmla="*/ 216 h 238"/>
                  <a:gd name="T30" fmla="*/ 106 w 114"/>
                  <a:gd name="T31" fmla="*/ 211 h 238"/>
                  <a:gd name="T32" fmla="*/ 100 w 114"/>
                  <a:gd name="T33" fmla="*/ 209 h 238"/>
                  <a:gd name="T34" fmla="*/ 82 w 114"/>
                  <a:gd name="T35" fmla="*/ 202 h 238"/>
                  <a:gd name="T36" fmla="*/ 64 w 114"/>
                  <a:gd name="T37" fmla="*/ 193 h 238"/>
                  <a:gd name="T38" fmla="*/ 50 w 114"/>
                  <a:gd name="T39" fmla="*/ 180 h 238"/>
                  <a:gd name="T40" fmla="*/ 39 w 114"/>
                  <a:gd name="T41" fmla="*/ 167 h 238"/>
                  <a:gd name="T42" fmla="*/ 32 w 114"/>
                  <a:gd name="T43" fmla="*/ 149 h 238"/>
                  <a:gd name="T44" fmla="*/ 29 w 114"/>
                  <a:gd name="T45" fmla="*/ 131 h 238"/>
                  <a:gd name="T46" fmla="*/ 29 w 114"/>
                  <a:gd name="T47" fmla="*/ 111 h 238"/>
                  <a:gd name="T48" fmla="*/ 35 w 114"/>
                  <a:gd name="T49" fmla="*/ 91 h 238"/>
                  <a:gd name="T50" fmla="*/ 42 w 114"/>
                  <a:gd name="T51" fmla="*/ 76 h 238"/>
                  <a:gd name="T52" fmla="*/ 51 w 114"/>
                  <a:gd name="T53" fmla="*/ 62 h 238"/>
                  <a:gd name="T54" fmla="*/ 62 w 114"/>
                  <a:gd name="T55" fmla="*/ 49 h 238"/>
                  <a:gd name="T56" fmla="*/ 73 w 114"/>
                  <a:gd name="T57" fmla="*/ 38 h 238"/>
                  <a:gd name="T58" fmla="*/ 84 w 114"/>
                  <a:gd name="T59" fmla="*/ 28 h 238"/>
                  <a:gd name="T60" fmla="*/ 96 w 114"/>
                  <a:gd name="T61" fmla="*/ 18 h 238"/>
                  <a:gd name="T62" fmla="*/ 106 w 114"/>
                  <a:gd name="T63" fmla="*/ 9 h 238"/>
                  <a:gd name="T64" fmla="*/ 114 w 114"/>
                  <a:gd name="T65" fmla="*/ 1 h 238"/>
                  <a:gd name="T66" fmla="*/ 106 w 114"/>
                  <a:gd name="T67" fmla="*/ 0 h 238"/>
                  <a:gd name="T68" fmla="*/ 93 w 114"/>
                  <a:gd name="T69" fmla="*/ 6 h 238"/>
                  <a:gd name="T70" fmla="*/ 76 w 114"/>
                  <a:gd name="T71" fmla="*/ 18 h 238"/>
                  <a:gd name="T72" fmla="*/ 56 w 114"/>
                  <a:gd name="T73" fmla="*/ 36 h 238"/>
                  <a:gd name="T74" fmla="*/ 37 w 114"/>
                  <a:gd name="T75" fmla="*/ 57 h 238"/>
                  <a:gd name="T76" fmla="*/ 20 w 114"/>
                  <a:gd name="T77" fmla="*/ 80 h 238"/>
                  <a:gd name="T78" fmla="*/ 7 w 114"/>
                  <a:gd name="T79" fmla="*/ 106 h 238"/>
                  <a:gd name="T80" fmla="*/ 0 w 114"/>
                  <a:gd name="T81" fmla="*/ 13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3" name="Freeform 898"/>
              <p:cNvSpPr>
                <a:spLocks/>
              </p:cNvSpPr>
              <p:nvPr/>
            </p:nvSpPr>
            <p:spPr bwMode="auto">
              <a:xfrm>
                <a:off x="4432" y="3130"/>
                <a:ext cx="41" cy="52"/>
              </a:xfrm>
              <a:custGeom>
                <a:avLst/>
                <a:gdLst>
                  <a:gd name="T0" fmla="*/ 207 w 246"/>
                  <a:gd name="T1" fmla="*/ 124 h 310"/>
                  <a:gd name="T2" fmla="*/ 219 w 246"/>
                  <a:gd name="T3" fmla="*/ 143 h 310"/>
                  <a:gd name="T4" fmla="*/ 225 w 246"/>
                  <a:gd name="T5" fmla="*/ 164 h 310"/>
                  <a:gd name="T6" fmla="*/ 221 w 246"/>
                  <a:gd name="T7" fmla="*/ 187 h 310"/>
                  <a:gd name="T8" fmla="*/ 208 w 246"/>
                  <a:gd name="T9" fmla="*/ 209 h 310"/>
                  <a:gd name="T10" fmla="*/ 188 w 246"/>
                  <a:gd name="T11" fmla="*/ 228 h 310"/>
                  <a:gd name="T12" fmla="*/ 166 w 246"/>
                  <a:gd name="T13" fmla="*/ 246 h 310"/>
                  <a:gd name="T14" fmla="*/ 143 w 246"/>
                  <a:gd name="T15" fmla="*/ 264 h 310"/>
                  <a:gd name="T16" fmla="*/ 129 w 246"/>
                  <a:gd name="T17" fmla="*/ 278 h 310"/>
                  <a:gd name="T18" fmla="*/ 124 w 246"/>
                  <a:gd name="T19" fmla="*/ 287 h 310"/>
                  <a:gd name="T20" fmla="*/ 120 w 246"/>
                  <a:gd name="T21" fmla="*/ 296 h 310"/>
                  <a:gd name="T22" fmla="*/ 121 w 246"/>
                  <a:gd name="T23" fmla="*/ 305 h 310"/>
                  <a:gd name="T24" fmla="*/ 130 w 246"/>
                  <a:gd name="T25" fmla="*/ 310 h 310"/>
                  <a:gd name="T26" fmla="*/ 139 w 246"/>
                  <a:gd name="T27" fmla="*/ 309 h 310"/>
                  <a:gd name="T28" fmla="*/ 154 w 246"/>
                  <a:gd name="T29" fmla="*/ 293 h 310"/>
                  <a:gd name="T30" fmla="*/ 180 w 246"/>
                  <a:gd name="T31" fmla="*/ 269 h 310"/>
                  <a:gd name="T32" fmla="*/ 207 w 246"/>
                  <a:gd name="T33" fmla="*/ 246 h 310"/>
                  <a:gd name="T34" fmla="*/ 231 w 246"/>
                  <a:gd name="T35" fmla="*/ 219 h 310"/>
                  <a:gd name="T36" fmla="*/ 245 w 246"/>
                  <a:gd name="T37" fmla="*/ 187 h 310"/>
                  <a:gd name="T38" fmla="*/ 242 w 246"/>
                  <a:gd name="T39" fmla="*/ 153 h 310"/>
                  <a:gd name="T40" fmla="*/ 227 w 246"/>
                  <a:gd name="T41" fmla="*/ 120 h 310"/>
                  <a:gd name="T42" fmla="*/ 201 w 246"/>
                  <a:gd name="T43" fmla="*/ 94 h 310"/>
                  <a:gd name="T44" fmla="*/ 177 w 246"/>
                  <a:gd name="T45" fmla="*/ 74 h 310"/>
                  <a:gd name="T46" fmla="*/ 152 w 246"/>
                  <a:gd name="T47" fmla="*/ 60 h 310"/>
                  <a:gd name="T48" fmla="*/ 126 w 246"/>
                  <a:gd name="T49" fmla="*/ 43 h 310"/>
                  <a:gd name="T50" fmla="*/ 98 w 246"/>
                  <a:gd name="T51" fmla="*/ 28 h 310"/>
                  <a:gd name="T52" fmla="*/ 72 w 246"/>
                  <a:gd name="T53" fmla="*/ 16 h 310"/>
                  <a:gd name="T54" fmla="*/ 46 w 246"/>
                  <a:gd name="T55" fmla="*/ 7 h 310"/>
                  <a:gd name="T56" fmla="*/ 24 w 246"/>
                  <a:gd name="T57" fmla="*/ 1 h 310"/>
                  <a:gd name="T58" fmla="*/ 7 w 246"/>
                  <a:gd name="T59" fmla="*/ 1 h 310"/>
                  <a:gd name="T60" fmla="*/ 8 w 246"/>
                  <a:gd name="T61" fmla="*/ 6 h 310"/>
                  <a:gd name="T62" fmla="*/ 28 w 246"/>
                  <a:gd name="T63" fmla="*/ 14 h 310"/>
                  <a:gd name="T64" fmla="*/ 51 w 246"/>
                  <a:gd name="T65" fmla="*/ 24 h 310"/>
                  <a:gd name="T66" fmla="*/ 78 w 246"/>
                  <a:gd name="T67" fmla="*/ 37 h 310"/>
                  <a:gd name="T68" fmla="*/ 106 w 246"/>
                  <a:gd name="T69" fmla="*/ 51 h 310"/>
                  <a:gd name="T70" fmla="*/ 134 w 246"/>
                  <a:gd name="T71" fmla="*/ 69 h 310"/>
                  <a:gd name="T72" fmla="*/ 163 w 246"/>
                  <a:gd name="T73" fmla="*/ 87 h 310"/>
                  <a:gd name="T74" fmla="*/ 187 w 246"/>
                  <a:gd name="T75" fmla="*/ 105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4" name="Freeform 899"/>
              <p:cNvSpPr>
                <a:spLocks/>
              </p:cNvSpPr>
              <p:nvPr/>
            </p:nvSpPr>
            <p:spPr bwMode="auto">
              <a:xfrm>
                <a:off x="4387" y="3191"/>
                <a:ext cx="14" cy="31"/>
              </a:xfrm>
              <a:custGeom>
                <a:avLst/>
                <a:gdLst>
                  <a:gd name="T0" fmla="*/ 31 w 83"/>
                  <a:gd name="T1" fmla="*/ 14 h 187"/>
                  <a:gd name="T2" fmla="*/ 29 w 83"/>
                  <a:gd name="T3" fmla="*/ 8 h 187"/>
                  <a:gd name="T4" fmla="*/ 25 w 83"/>
                  <a:gd name="T5" fmla="*/ 3 h 187"/>
                  <a:gd name="T6" fmla="*/ 19 w 83"/>
                  <a:gd name="T7" fmla="*/ 1 h 187"/>
                  <a:gd name="T8" fmla="*/ 14 w 83"/>
                  <a:gd name="T9" fmla="*/ 0 h 187"/>
                  <a:gd name="T10" fmla="*/ 8 w 83"/>
                  <a:gd name="T11" fmla="*/ 2 h 187"/>
                  <a:gd name="T12" fmla="*/ 3 w 83"/>
                  <a:gd name="T13" fmla="*/ 5 h 187"/>
                  <a:gd name="T14" fmla="*/ 0 w 83"/>
                  <a:gd name="T15" fmla="*/ 11 h 187"/>
                  <a:gd name="T16" fmla="*/ 0 w 83"/>
                  <a:gd name="T17" fmla="*/ 17 h 187"/>
                  <a:gd name="T18" fmla="*/ 5 w 83"/>
                  <a:gd name="T19" fmla="*/ 42 h 187"/>
                  <a:gd name="T20" fmla="*/ 15 w 83"/>
                  <a:gd name="T21" fmla="*/ 71 h 187"/>
                  <a:gd name="T22" fmla="*/ 27 w 83"/>
                  <a:gd name="T23" fmla="*/ 100 h 187"/>
                  <a:gd name="T24" fmla="*/ 41 w 83"/>
                  <a:gd name="T25" fmla="*/ 127 h 187"/>
                  <a:gd name="T26" fmla="*/ 55 w 83"/>
                  <a:gd name="T27" fmla="*/ 151 h 187"/>
                  <a:gd name="T28" fmla="*/ 68 w 83"/>
                  <a:gd name="T29" fmla="*/ 171 h 187"/>
                  <a:gd name="T30" fmla="*/ 77 w 83"/>
                  <a:gd name="T31" fmla="*/ 184 h 187"/>
                  <a:gd name="T32" fmla="*/ 83 w 83"/>
                  <a:gd name="T33" fmla="*/ 187 h 187"/>
                  <a:gd name="T34" fmla="*/ 80 w 83"/>
                  <a:gd name="T35" fmla="*/ 174 h 187"/>
                  <a:gd name="T36" fmla="*/ 75 w 83"/>
                  <a:gd name="T37" fmla="*/ 158 h 187"/>
                  <a:gd name="T38" fmla="*/ 68 w 83"/>
                  <a:gd name="T39" fmla="*/ 138 h 187"/>
                  <a:gd name="T40" fmla="*/ 59 w 83"/>
                  <a:gd name="T41" fmla="*/ 113 h 187"/>
                  <a:gd name="T42" fmla="*/ 51 w 83"/>
                  <a:gd name="T43" fmla="*/ 88 h 187"/>
                  <a:gd name="T44" fmla="*/ 43 w 83"/>
                  <a:gd name="T45" fmla="*/ 63 h 187"/>
                  <a:gd name="T46" fmla="*/ 36 w 83"/>
                  <a:gd name="T47" fmla="*/ 38 h 187"/>
                  <a:gd name="T48" fmla="*/ 31 w 83"/>
                  <a:gd name="T49" fmla="*/ 14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5" name="Freeform 900"/>
              <p:cNvSpPr>
                <a:spLocks/>
              </p:cNvSpPr>
              <p:nvPr/>
            </p:nvSpPr>
            <p:spPr bwMode="auto">
              <a:xfrm>
                <a:off x="4381" y="3174"/>
                <a:ext cx="7" cy="16"/>
              </a:xfrm>
              <a:custGeom>
                <a:avLst/>
                <a:gdLst>
                  <a:gd name="T0" fmla="*/ 22 w 44"/>
                  <a:gd name="T1" fmla="*/ 10 h 94"/>
                  <a:gd name="T2" fmla="*/ 21 w 44"/>
                  <a:gd name="T3" fmla="*/ 6 h 94"/>
                  <a:gd name="T4" fmla="*/ 18 w 44"/>
                  <a:gd name="T5" fmla="*/ 2 h 94"/>
                  <a:gd name="T6" fmla="*/ 14 w 44"/>
                  <a:gd name="T7" fmla="*/ 0 h 94"/>
                  <a:gd name="T8" fmla="*/ 10 w 44"/>
                  <a:gd name="T9" fmla="*/ 0 h 94"/>
                  <a:gd name="T10" fmla="*/ 6 w 44"/>
                  <a:gd name="T11" fmla="*/ 1 h 94"/>
                  <a:gd name="T12" fmla="*/ 3 w 44"/>
                  <a:gd name="T13" fmla="*/ 3 h 94"/>
                  <a:gd name="T14" fmla="*/ 0 w 44"/>
                  <a:gd name="T15" fmla="*/ 7 h 94"/>
                  <a:gd name="T16" fmla="*/ 0 w 44"/>
                  <a:gd name="T17" fmla="*/ 11 h 94"/>
                  <a:gd name="T18" fmla="*/ 0 w 44"/>
                  <a:gd name="T19" fmla="*/ 24 h 94"/>
                  <a:gd name="T20" fmla="*/ 4 w 44"/>
                  <a:gd name="T21" fmla="*/ 38 h 94"/>
                  <a:gd name="T22" fmla="*/ 8 w 44"/>
                  <a:gd name="T23" fmla="*/ 52 h 94"/>
                  <a:gd name="T24" fmla="*/ 14 w 44"/>
                  <a:gd name="T25" fmla="*/ 65 h 94"/>
                  <a:gd name="T26" fmla="*/ 21 w 44"/>
                  <a:gd name="T27" fmla="*/ 78 h 94"/>
                  <a:gd name="T28" fmla="*/ 28 w 44"/>
                  <a:gd name="T29" fmla="*/ 87 h 94"/>
                  <a:gd name="T30" fmla="*/ 37 w 44"/>
                  <a:gd name="T31" fmla="*/ 93 h 94"/>
                  <a:gd name="T32" fmla="*/ 42 w 44"/>
                  <a:gd name="T33" fmla="*/ 94 h 94"/>
                  <a:gd name="T34" fmla="*/ 44 w 44"/>
                  <a:gd name="T35" fmla="*/ 76 h 94"/>
                  <a:gd name="T36" fmla="*/ 38 w 44"/>
                  <a:gd name="T37" fmla="*/ 54 h 94"/>
                  <a:gd name="T38" fmla="*/ 31 w 44"/>
                  <a:gd name="T39" fmla="*/ 32 h 94"/>
                  <a:gd name="T40" fmla="*/ 22 w 44"/>
                  <a:gd name="T41" fmla="*/ 1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6" name="Freeform 901"/>
              <p:cNvSpPr>
                <a:spLocks/>
              </p:cNvSpPr>
              <p:nvPr/>
            </p:nvSpPr>
            <p:spPr bwMode="auto">
              <a:xfrm>
                <a:off x="4375" y="3163"/>
                <a:ext cx="6" cy="9"/>
              </a:xfrm>
              <a:custGeom>
                <a:avLst/>
                <a:gdLst>
                  <a:gd name="T0" fmla="*/ 20 w 38"/>
                  <a:gd name="T1" fmla="*/ 7 h 54"/>
                  <a:gd name="T2" fmla="*/ 20 w 38"/>
                  <a:gd name="T3" fmla="*/ 8 h 54"/>
                  <a:gd name="T4" fmla="*/ 20 w 38"/>
                  <a:gd name="T5" fmla="*/ 8 h 54"/>
                  <a:gd name="T6" fmla="*/ 20 w 38"/>
                  <a:gd name="T7" fmla="*/ 8 h 54"/>
                  <a:gd name="T8" fmla="*/ 20 w 38"/>
                  <a:gd name="T9" fmla="*/ 8 h 54"/>
                  <a:gd name="T10" fmla="*/ 19 w 38"/>
                  <a:gd name="T11" fmla="*/ 4 h 54"/>
                  <a:gd name="T12" fmla="*/ 15 w 38"/>
                  <a:gd name="T13" fmla="*/ 1 h 54"/>
                  <a:gd name="T14" fmla="*/ 12 w 38"/>
                  <a:gd name="T15" fmla="*/ 0 h 54"/>
                  <a:gd name="T16" fmla="*/ 7 w 38"/>
                  <a:gd name="T17" fmla="*/ 0 h 54"/>
                  <a:gd name="T18" fmla="*/ 4 w 38"/>
                  <a:gd name="T19" fmla="*/ 1 h 54"/>
                  <a:gd name="T20" fmla="*/ 1 w 38"/>
                  <a:gd name="T21" fmla="*/ 4 h 54"/>
                  <a:gd name="T22" fmla="*/ 0 w 38"/>
                  <a:gd name="T23" fmla="*/ 8 h 54"/>
                  <a:gd name="T24" fmla="*/ 0 w 38"/>
                  <a:gd name="T25" fmla="*/ 11 h 54"/>
                  <a:gd name="T26" fmla="*/ 1 w 38"/>
                  <a:gd name="T27" fmla="*/ 17 h 54"/>
                  <a:gd name="T28" fmla="*/ 4 w 38"/>
                  <a:gd name="T29" fmla="*/ 24 h 54"/>
                  <a:gd name="T30" fmla="*/ 8 w 38"/>
                  <a:gd name="T31" fmla="*/ 32 h 54"/>
                  <a:gd name="T32" fmla="*/ 14 w 38"/>
                  <a:gd name="T33" fmla="*/ 39 h 54"/>
                  <a:gd name="T34" fmla="*/ 20 w 38"/>
                  <a:gd name="T35" fmla="*/ 46 h 54"/>
                  <a:gd name="T36" fmla="*/ 27 w 38"/>
                  <a:gd name="T37" fmla="*/ 50 h 54"/>
                  <a:gd name="T38" fmla="*/ 33 w 38"/>
                  <a:gd name="T39" fmla="*/ 54 h 54"/>
                  <a:gd name="T40" fmla="*/ 38 w 38"/>
                  <a:gd name="T41" fmla="*/ 54 h 54"/>
                  <a:gd name="T42" fmla="*/ 36 w 38"/>
                  <a:gd name="T43" fmla="*/ 42 h 54"/>
                  <a:gd name="T44" fmla="*/ 32 w 38"/>
                  <a:gd name="T45" fmla="*/ 29 h 54"/>
                  <a:gd name="T46" fmla="*/ 25 w 38"/>
                  <a:gd name="T47" fmla="*/ 16 h 54"/>
                  <a:gd name="T48" fmla="*/ 20 w 38"/>
                  <a:gd name="T49" fmla="*/ 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7" name="Freeform 902"/>
              <p:cNvSpPr>
                <a:spLocks/>
              </p:cNvSpPr>
              <p:nvPr/>
            </p:nvSpPr>
            <p:spPr bwMode="auto">
              <a:xfrm>
                <a:off x="4370" y="3155"/>
                <a:ext cx="8" cy="6"/>
              </a:xfrm>
              <a:custGeom>
                <a:avLst/>
                <a:gdLst>
                  <a:gd name="T0" fmla="*/ 41 w 52"/>
                  <a:gd name="T1" fmla="*/ 27 h 36"/>
                  <a:gd name="T2" fmla="*/ 46 w 52"/>
                  <a:gd name="T3" fmla="*/ 24 h 36"/>
                  <a:gd name="T4" fmla="*/ 51 w 52"/>
                  <a:gd name="T5" fmla="*/ 21 h 36"/>
                  <a:gd name="T6" fmla="*/ 52 w 52"/>
                  <a:gd name="T7" fmla="*/ 16 h 36"/>
                  <a:gd name="T8" fmla="*/ 52 w 52"/>
                  <a:gd name="T9" fmla="*/ 12 h 36"/>
                  <a:gd name="T10" fmla="*/ 50 w 52"/>
                  <a:gd name="T11" fmla="*/ 6 h 36"/>
                  <a:gd name="T12" fmla="*/ 46 w 52"/>
                  <a:gd name="T13" fmla="*/ 2 h 36"/>
                  <a:gd name="T14" fmla="*/ 41 w 52"/>
                  <a:gd name="T15" fmla="*/ 0 h 36"/>
                  <a:gd name="T16" fmla="*/ 36 w 52"/>
                  <a:gd name="T17" fmla="*/ 0 h 36"/>
                  <a:gd name="T18" fmla="*/ 33 w 52"/>
                  <a:gd name="T19" fmla="*/ 0 h 36"/>
                  <a:gd name="T20" fmla="*/ 29 w 52"/>
                  <a:gd name="T21" fmla="*/ 1 h 36"/>
                  <a:gd name="T22" fmla="*/ 21 w 52"/>
                  <a:gd name="T23" fmla="*/ 4 h 36"/>
                  <a:gd name="T24" fmla="*/ 13 w 52"/>
                  <a:gd name="T25" fmla="*/ 8 h 36"/>
                  <a:gd name="T26" fmla="*/ 6 w 52"/>
                  <a:gd name="T27" fmla="*/ 15 h 36"/>
                  <a:gd name="T28" fmla="*/ 3 w 52"/>
                  <a:gd name="T29" fmla="*/ 22 h 36"/>
                  <a:gd name="T30" fmla="*/ 0 w 52"/>
                  <a:gd name="T31" fmla="*/ 29 h 36"/>
                  <a:gd name="T32" fmla="*/ 0 w 52"/>
                  <a:gd name="T33" fmla="*/ 31 h 36"/>
                  <a:gd name="T34" fmla="*/ 4 w 52"/>
                  <a:gd name="T35" fmla="*/ 33 h 36"/>
                  <a:gd name="T36" fmla="*/ 9 w 52"/>
                  <a:gd name="T37" fmla="*/ 36 h 36"/>
                  <a:gd name="T38" fmla="*/ 13 w 52"/>
                  <a:gd name="T39" fmla="*/ 36 h 36"/>
                  <a:gd name="T40" fmla="*/ 18 w 52"/>
                  <a:gd name="T41" fmla="*/ 36 h 36"/>
                  <a:gd name="T42" fmla="*/ 24 w 52"/>
                  <a:gd name="T43" fmla="*/ 33 h 36"/>
                  <a:gd name="T44" fmla="*/ 30 w 52"/>
                  <a:gd name="T45" fmla="*/ 32 h 36"/>
                  <a:gd name="T46" fmla="*/ 36 w 52"/>
                  <a:gd name="T47" fmla="*/ 30 h 36"/>
                  <a:gd name="T48" fmla="*/ 41 w 52"/>
                  <a:gd name="T49" fmla="*/ 2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8" name="Freeform 903"/>
              <p:cNvSpPr>
                <a:spLocks/>
              </p:cNvSpPr>
              <p:nvPr/>
            </p:nvSpPr>
            <p:spPr bwMode="auto">
              <a:xfrm>
                <a:off x="4330" y="3145"/>
                <a:ext cx="33" cy="39"/>
              </a:xfrm>
              <a:custGeom>
                <a:avLst/>
                <a:gdLst>
                  <a:gd name="T0" fmla="*/ 73 w 198"/>
                  <a:gd name="T1" fmla="*/ 36 h 236"/>
                  <a:gd name="T2" fmla="*/ 58 w 198"/>
                  <a:gd name="T3" fmla="*/ 46 h 236"/>
                  <a:gd name="T4" fmla="*/ 46 w 198"/>
                  <a:gd name="T5" fmla="*/ 58 h 236"/>
                  <a:gd name="T6" fmla="*/ 33 w 198"/>
                  <a:gd name="T7" fmla="*/ 72 h 236"/>
                  <a:gd name="T8" fmla="*/ 22 w 198"/>
                  <a:gd name="T9" fmla="*/ 85 h 236"/>
                  <a:gd name="T10" fmla="*/ 14 w 198"/>
                  <a:gd name="T11" fmla="*/ 100 h 236"/>
                  <a:gd name="T12" fmla="*/ 7 w 198"/>
                  <a:gd name="T13" fmla="*/ 115 h 236"/>
                  <a:gd name="T14" fmla="*/ 2 w 198"/>
                  <a:gd name="T15" fmla="*/ 130 h 236"/>
                  <a:gd name="T16" fmla="*/ 0 w 198"/>
                  <a:gd name="T17" fmla="*/ 146 h 236"/>
                  <a:gd name="T18" fmla="*/ 2 w 198"/>
                  <a:gd name="T19" fmla="*/ 170 h 236"/>
                  <a:gd name="T20" fmla="*/ 12 w 198"/>
                  <a:gd name="T21" fmla="*/ 190 h 236"/>
                  <a:gd name="T22" fmla="*/ 26 w 198"/>
                  <a:gd name="T23" fmla="*/ 207 h 236"/>
                  <a:gd name="T24" fmla="*/ 43 w 198"/>
                  <a:gd name="T25" fmla="*/ 220 h 236"/>
                  <a:gd name="T26" fmla="*/ 64 w 198"/>
                  <a:gd name="T27" fmla="*/ 229 h 236"/>
                  <a:gd name="T28" fmla="*/ 88 w 198"/>
                  <a:gd name="T29" fmla="*/ 235 h 236"/>
                  <a:gd name="T30" fmla="*/ 110 w 198"/>
                  <a:gd name="T31" fmla="*/ 236 h 236"/>
                  <a:gd name="T32" fmla="*/ 132 w 198"/>
                  <a:gd name="T33" fmla="*/ 232 h 236"/>
                  <a:gd name="T34" fmla="*/ 137 w 198"/>
                  <a:gd name="T35" fmla="*/ 232 h 236"/>
                  <a:gd name="T36" fmla="*/ 142 w 198"/>
                  <a:gd name="T37" fmla="*/ 230 h 236"/>
                  <a:gd name="T38" fmla="*/ 145 w 198"/>
                  <a:gd name="T39" fmla="*/ 226 h 236"/>
                  <a:gd name="T40" fmla="*/ 146 w 198"/>
                  <a:gd name="T41" fmla="*/ 221 h 236"/>
                  <a:gd name="T42" fmla="*/ 145 w 198"/>
                  <a:gd name="T43" fmla="*/ 219 h 236"/>
                  <a:gd name="T44" fmla="*/ 142 w 198"/>
                  <a:gd name="T45" fmla="*/ 219 h 236"/>
                  <a:gd name="T46" fmla="*/ 137 w 198"/>
                  <a:gd name="T47" fmla="*/ 217 h 236"/>
                  <a:gd name="T48" fmla="*/ 131 w 198"/>
                  <a:gd name="T49" fmla="*/ 217 h 236"/>
                  <a:gd name="T50" fmla="*/ 124 w 198"/>
                  <a:gd name="T51" fmla="*/ 217 h 236"/>
                  <a:gd name="T52" fmla="*/ 118 w 198"/>
                  <a:gd name="T53" fmla="*/ 217 h 236"/>
                  <a:gd name="T54" fmla="*/ 112 w 198"/>
                  <a:gd name="T55" fmla="*/ 217 h 236"/>
                  <a:gd name="T56" fmla="*/ 109 w 198"/>
                  <a:gd name="T57" fmla="*/ 217 h 236"/>
                  <a:gd name="T58" fmla="*/ 97 w 198"/>
                  <a:gd name="T59" fmla="*/ 216 h 236"/>
                  <a:gd name="T60" fmla="*/ 87 w 198"/>
                  <a:gd name="T61" fmla="*/ 215 h 236"/>
                  <a:gd name="T62" fmla="*/ 75 w 198"/>
                  <a:gd name="T63" fmla="*/ 214 h 236"/>
                  <a:gd name="T64" fmla="*/ 63 w 198"/>
                  <a:gd name="T65" fmla="*/ 211 h 236"/>
                  <a:gd name="T66" fmla="*/ 51 w 198"/>
                  <a:gd name="T67" fmla="*/ 207 h 236"/>
                  <a:gd name="T68" fmla="*/ 40 w 198"/>
                  <a:gd name="T69" fmla="*/ 199 h 236"/>
                  <a:gd name="T70" fmla="*/ 29 w 198"/>
                  <a:gd name="T71" fmla="*/ 189 h 236"/>
                  <a:gd name="T72" fmla="*/ 17 w 198"/>
                  <a:gd name="T73" fmla="*/ 174 h 236"/>
                  <a:gd name="T74" fmla="*/ 15 w 198"/>
                  <a:gd name="T75" fmla="*/ 157 h 236"/>
                  <a:gd name="T76" fmla="*/ 16 w 198"/>
                  <a:gd name="T77" fmla="*/ 141 h 236"/>
                  <a:gd name="T78" fmla="*/ 21 w 198"/>
                  <a:gd name="T79" fmla="*/ 124 h 236"/>
                  <a:gd name="T80" fmla="*/ 28 w 198"/>
                  <a:gd name="T81" fmla="*/ 109 h 236"/>
                  <a:gd name="T82" fmla="*/ 39 w 198"/>
                  <a:gd name="T83" fmla="*/ 96 h 236"/>
                  <a:gd name="T84" fmla="*/ 50 w 198"/>
                  <a:gd name="T85" fmla="*/ 82 h 236"/>
                  <a:gd name="T86" fmla="*/ 63 w 198"/>
                  <a:gd name="T87" fmla="*/ 70 h 236"/>
                  <a:gd name="T88" fmla="*/ 78 w 198"/>
                  <a:gd name="T89" fmla="*/ 59 h 236"/>
                  <a:gd name="T90" fmla="*/ 94 w 198"/>
                  <a:gd name="T91" fmla="*/ 49 h 236"/>
                  <a:gd name="T92" fmla="*/ 110 w 198"/>
                  <a:gd name="T93" fmla="*/ 39 h 236"/>
                  <a:gd name="T94" fmla="*/ 126 w 198"/>
                  <a:gd name="T95" fmla="*/ 31 h 236"/>
                  <a:gd name="T96" fmla="*/ 142 w 198"/>
                  <a:gd name="T97" fmla="*/ 24 h 236"/>
                  <a:gd name="T98" fmla="*/ 158 w 198"/>
                  <a:gd name="T99" fmla="*/ 19 h 236"/>
                  <a:gd name="T100" fmla="*/ 172 w 198"/>
                  <a:gd name="T101" fmla="*/ 13 h 236"/>
                  <a:gd name="T102" fmla="*/ 186 w 198"/>
                  <a:gd name="T103" fmla="*/ 10 h 236"/>
                  <a:gd name="T104" fmla="*/ 198 w 198"/>
                  <a:gd name="T105" fmla="*/ 7 h 236"/>
                  <a:gd name="T106" fmla="*/ 190 w 198"/>
                  <a:gd name="T107" fmla="*/ 3 h 236"/>
                  <a:gd name="T108" fmla="*/ 177 w 198"/>
                  <a:gd name="T109" fmla="*/ 0 h 236"/>
                  <a:gd name="T110" fmla="*/ 162 w 198"/>
                  <a:gd name="T111" fmla="*/ 3 h 236"/>
                  <a:gd name="T112" fmla="*/ 144 w 198"/>
                  <a:gd name="T113" fmla="*/ 6 h 236"/>
                  <a:gd name="T114" fmla="*/ 124 w 198"/>
                  <a:gd name="T115" fmla="*/ 12 h 236"/>
                  <a:gd name="T116" fmla="*/ 105 w 198"/>
                  <a:gd name="T117" fmla="*/ 19 h 236"/>
                  <a:gd name="T118" fmla="*/ 88 w 198"/>
                  <a:gd name="T119" fmla="*/ 28 h 236"/>
                  <a:gd name="T120" fmla="*/ 73 w 198"/>
                  <a:gd name="T121" fmla="*/ 3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p>
            </p:txBody>
          </p:sp>
          <p:sp>
            <p:nvSpPr>
              <p:cNvPr id="339" name="Freeform 904"/>
              <p:cNvSpPr>
                <a:spLocks/>
              </p:cNvSpPr>
              <p:nvPr/>
            </p:nvSpPr>
            <p:spPr bwMode="auto">
              <a:xfrm>
                <a:off x="4386" y="3145"/>
                <a:ext cx="22" cy="30"/>
              </a:xfrm>
              <a:custGeom>
                <a:avLst/>
                <a:gdLst>
                  <a:gd name="T0" fmla="*/ 108 w 128"/>
                  <a:gd name="T1" fmla="*/ 61 h 183"/>
                  <a:gd name="T2" fmla="*/ 111 w 128"/>
                  <a:gd name="T3" fmla="*/ 80 h 183"/>
                  <a:gd name="T4" fmla="*/ 109 w 128"/>
                  <a:gd name="T5" fmla="*/ 97 h 183"/>
                  <a:gd name="T6" fmla="*/ 101 w 128"/>
                  <a:gd name="T7" fmla="*/ 110 h 183"/>
                  <a:gd name="T8" fmla="*/ 89 w 128"/>
                  <a:gd name="T9" fmla="*/ 123 h 183"/>
                  <a:gd name="T10" fmla="*/ 75 w 128"/>
                  <a:gd name="T11" fmla="*/ 134 h 183"/>
                  <a:gd name="T12" fmla="*/ 60 w 128"/>
                  <a:gd name="T13" fmla="*/ 145 h 183"/>
                  <a:gd name="T14" fmla="*/ 43 w 128"/>
                  <a:gd name="T15" fmla="*/ 156 h 183"/>
                  <a:gd name="T16" fmla="*/ 29 w 128"/>
                  <a:gd name="T17" fmla="*/ 167 h 183"/>
                  <a:gd name="T18" fmla="*/ 27 w 128"/>
                  <a:gd name="T19" fmla="*/ 170 h 183"/>
                  <a:gd name="T20" fmla="*/ 26 w 128"/>
                  <a:gd name="T21" fmla="*/ 172 h 183"/>
                  <a:gd name="T22" fmla="*/ 26 w 128"/>
                  <a:gd name="T23" fmla="*/ 176 h 183"/>
                  <a:gd name="T24" fmla="*/ 28 w 128"/>
                  <a:gd name="T25" fmla="*/ 179 h 183"/>
                  <a:gd name="T26" fmla="*/ 30 w 128"/>
                  <a:gd name="T27" fmla="*/ 182 h 183"/>
                  <a:gd name="T28" fmla="*/ 34 w 128"/>
                  <a:gd name="T29" fmla="*/ 183 h 183"/>
                  <a:gd name="T30" fmla="*/ 37 w 128"/>
                  <a:gd name="T31" fmla="*/ 183 h 183"/>
                  <a:gd name="T32" fmla="*/ 41 w 128"/>
                  <a:gd name="T33" fmla="*/ 182 h 183"/>
                  <a:gd name="T34" fmla="*/ 58 w 128"/>
                  <a:gd name="T35" fmla="*/ 171 h 183"/>
                  <a:gd name="T36" fmla="*/ 76 w 128"/>
                  <a:gd name="T37" fmla="*/ 160 h 183"/>
                  <a:gd name="T38" fmla="*/ 92 w 128"/>
                  <a:gd name="T39" fmla="*/ 147 h 183"/>
                  <a:gd name="T40" fmla="*/ 108 w 128"/>
                  <a:gd name="T41" fmla="*/ 132 h 183"/>
                  <a:gd name="T42" fmla="*/ 118 w 128"/>
                  <a:gd name="T43" fmla="*/ 116 h 183"/>
                  <a:gd name="T44" fmla="*/ 125 w 128"/>
                  <a:gd name="T45" fmla="*/ 98 h 183"/>
                  <a:gd name="T46" fmla="*/ 128 w 128"/>
                  <a:gd name="T47" fmla="*/ 78 h 183"/>
                  <a:gd name="T48" fmla="*/ 123 w 128"/>
                  <a:gd name="T49" fmla="*/ 58 h 183"/>
                  <a:gd name="T50" fmla="*/ 112 w 128"/>
                  <a:gd name="T51" fmla="*/ 41 h 183"/>
                  <a:gd name="T52" fmla="*/ 98 w 128"/>
                  <a:gd name="T53" fmla="*/ 28 h 183"/>
                  <a:gd name="T54" fmla="*/ 80 w 128"/>
                  <a:gd name="T55" fmla="*/ 16 h 183"/>
                  <a:gd name="T56" fmla="*/ 61 w 128"/>
                  <a:gd name="T57" fmla="*/ 8 h 183"/>
                  <a:gd name="T58" fmla="*/ 41 w 128"/>
                  <a:gd name="T59" fmla="*/ 2 h 183"/>
                  <a:gd name="T60" fmla="*/ 23 w 128"/>
                  <a:gd name="T61" fmla="*/ 0 h 183"/>
                  <a:gd name="T62" fmla="*/ 9 w 128"/>
                  <a:gd name="T63" fmla="*/ 1 h 183"/>
                  <a:gd name="T64" fmla="*/ 0 w 128"/>
                  <a:gd name="T65" fmla="*/ 6 h 183"/>
                  <a:gd name="T66" fmla="*/ 16 w 128"/>
                  <a:gd name="T67" fmla="*/ 10 h 183"/>
                  <a:gd name="T68" fmla="*/ 33 w 128"/>
                  <a:gd name="T69" fmla="*/ 14 h 183"/>
                  <a:gd name="T70" fmla="*/ 48 w 128"/>
                  <a:gd name="T71" fmla="*/ 17 h 183"/>
                  <a:gd name="T72" fmla="*/ 63 w 128"/>
                  <a:gd name="T73" fmla="*/ 22 h 183"/>
                  <a:gd name="T74" fmla="*/ 77 w 128"/>
                  <a:gd name="T75" fmla="*/ 28 h 183"/>
                  <a:gd name="T76" fmla="*/ 90 w 128"/>
                  <a:gd name="T77" fmla="*/ 36 h 183"/>
                  <a:gd name="T78" fmla="*/ 101 w 128"/>
                  <a:gd name="T79" fmla="*/ 46 h 183"/>
                  <a:gd name="T80" fmla="*/ 108 w 128"/>
                  <a:gd name="T81" fmla="*/ 61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p>
            </p:txBody>
          </p:sp>
          <p:sp>
            <p:nvSpPr>
              <p:cNvPr id="340" name="Freeform 905"/>
              <p:cNvSpPr>
                <a:spLocks/>
              </p:cNvSpPr>
              <p:nvPr/>
            </p:nvSpPr>
            <p:spPr bwMode="auto">
              <a:xfrm>
                <a:off x="4309" y="3138"/>
                <a:ext cx="53" cy="63"/>
              </a:xfrm>
              <a:custGeom>
                <a:avLst/>
                <a:gdLst>
                  <a:gd name="T0" fmla="*/ 101 w 323"/>
                  <a:gd name="T1" fmla="*/ 70 h 379"/>
                  <a:gd name="T2" fmla="*/ 54 w 323"/>
                  <a:gd name="T3" fmla="*/ 115 h 379"/>
                  <a:gd name="T4" fmla="*/ 18 w 323"/>
                  <a:gd name="T5" fmla="*/ 167 h 379"/>
                  <a:gd name="T6" fmla="*/ 0 w 323"/>
                  <a:gd name="T7" fmla="*/ 227 h 379"/>
                  <a:gd name="T8" fmla="*/ 4 w 323"/>
                  <a:gd name="T9" fmla="*/ 267 h 379"/>
                  <a:gd name="T10" fmla="*/ 11 w 323"/>
                  <a:gd name="T11" fmla="*/ 283 h 379"/>
                  <a:gd name="T12" fmla="*/ 21 w 323"/>
                  <a:gd name="T13" fmla="*/ 298 h 379"/>
                  <a:gd name="T14" fmla="*/ 34 w 323"/>
                  <a:gd name="T15" fmla="*/ 311 h 379"/>
                  <a:gd name="T16" fmla="*/ 57 w 323"/>
                  <a:gd name="T17" fmla="*/ 325 h 379"/>
                  <a:gd name="T18" fmla="*/ 87 w 323"/>
                  <a:gd name="T19" fmla="*/ 340 h 379"/>
                  <a:gd name="T20" fmla="*/ 120 w 323"/>
                  <a:gd name="T21" fmla="*/ 351 h 379"/>
                  <a:gd name="T22" fmla="*/ 153 w 323"/>
                  <a:gd name="T23" fmla="*/ 360 h 379"/>
                  <a:gd name="T24" fmla="*/ 187 w 323"/>
                  <a:gd name="T25" fmla="*/ 367 h 379"/>
                  <a:gd name="T26" fmla="*/ 221 w 323"/>
                  <a:gd name="T27" fmla="*/ 372 h 379"/>
                  <a:gd name="T28" fmla="*/ 256 w 323"/>
                  <a:gd name="T29" fmla="*/ 375 h 379"/>
                  <a:gd name="T30" fmla="*/ 290 w 323"/>
                  <a:gd name="T31" fmla="*/ 378 h 379"/>
                  <a:gd name="T32" fmla="*/ 312 w 323"/>
                  <a:gd name="T33" fmla="*/ 379 h 379"/>
                  <a:gd name="T34" fmla="*/ 320 w 323"/>
                  <a:gd name="T35" fmla="*/ 372 h 379"/>
                  <a:gd name="T36" fmla="*/ 323 w 323"/>
                  <a:gd name="T37" fmla="*/ 360 h 379"/>
                  <a:gd name="T38" fmla="*/ 316 w 323"/>
                  <a:gd name="T39" fmla="*/ 352 h 379"/>
                  <a:gd name="T40" fmla="*/ 295 w 323"/>
                  <a:gd name="T41" fmla="*/ 351 h 379"/>
                  <a:gd name="T42" fmla="*/ 263 w 323"/>
                  <a:gd name="T43" fmla="*/ 350 h 379"/>
                  <a:gd name="T44" fmla="*/ 231 w 323"/>
                  <a:gd name="T45" fmla="*/ 348 h 379"/>
                  <a:gd name="T46" fmla="*/ 200 w 323"/>
                  <a:gd name="T47" fmla="*/ 343 h 379"/>
                  <a:gd name="T48" fmla="*/ 168 w 323"/>
                  <a:gd name="T49" fmla="*/ 337 h 379"/>
                  <a:gd name="T50" fmla="*/ 136 w 323"/>
                  <a:gd name="T51" fmla="*/ 329 h 379"/>
                  <a:gd name="T52" fmla="*/ 106 w 323"/>
                  <a:gd name="T53" fmla="*/ 320 h 379"/>
                  <a:gd name="T54" fmla="*/ 76 w 323"/>
                  <a:gd name="T55" fmla="*/ 306 h 379"/>
                  <a:gd name="T56" fmla="*/ 51 w 323"/>
                  <a:gd name="T57" fmla="*/ 291 h 379"/>
                  <a:gd name="T58" fmla="*/ 35 w 323"/>
                  <a:gd name="T59" fmla="*/ 269 h 379"/>
                  <a:gd name="T60" fmla="*/ 31 w 323"/>
                  <a:gd name="T61" fmla="*/ 239 h 379"/>
                  <a:gd name="T62" fmla="*/ 38 w 323"/>
                  <a:gd name="T63" fmla="*/ 197 h 379"/>
                  <a:gd name="T64" fmla="*/ 51 w 323"/>
                  <a:gd name="T65" fmla="*/ 165 h 379"/>
                  <a:gd name="T66" fmla="*/ 68 w 323"/>
                  <a:gd name="T67" fmla="*/ 136 h 379"/>
                  <a:gd name="T68" fmla="*/ 89 w 323"/>
                  <a:gd name="T69" fmla="*/ 111 h 379"/>
                  <a:gd name="T70" fmla="*/ 114 w 323"/>
                  <a:gd name="T71" fmla="*/ 88 h 379"/>
                  <a:gd name="T72" fmla="*/ 144 w 323"/>
                  <a:gd name="T73" fmla="*/ 64 h 379"/>
                  <a:gd name="T74" fmla="*/ 181 w 323"/>
                  <a:gd name="T75" fmla="*/ 41 h 379"/>
                  <a:gd name="T76" fmla="*/ 219 w 323"/>
                  <a:gd name="T77" fmla="*/ 22 h 379"/>
                  <a:gd name="T78" fmla="*/ 253 w 323"/>
                  <a:gd name="T79" fmla="*/ 7 h 379"/>
                  <a:gd name="T80" fmla="*/ 255 w 323"/>
                  <a:gd name="T81" fmla="*/ 0 h 379"/>
                  <a:gd name="T82" fmla="*/ 221 w 323"/>
                  <a:gd name="T83" fmla="*/ 5 h 379"/>
                  <a:gd name="T84" fmla="*/ 181 w 323"/>
                  <a:gd name="T85" fmla="*/ 19 h 379"/>
                  <a:gd name="T86" fmla="*/ 142 w 323"/>
                  <a:gd name="T87" fmla="*/ 39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p>
            </p:txBody>
          </p:sp>
          <p:sp>
            <p:nvSpPr>
              <p:cNvPr id="341" name="Freeform 906"/>
              <p:cNvSpPr>
                <a:spLocks/>
              </p:cNvSpPr>
              <p:nvPr/>
            </p:nvSpPr>
            <p:spPr bwMode="auto">
              <a:xfrm>
                <a:off x="4384" y="3136"/>
                <a:ext cx="47" cy="42"/>
              </a:xfrm>
              <a:custGeom>
                <a:avLst/>
                <a:gdLst>
                  <a:gd name="T0" fmla="*/ 235 w 282"/>
                  <a:gd name="T1" fmla="*/ 78 h 253"/>
                  <a:gd name="T2" fmla="*/ 248 w 282"/>
                  <a:gd name="T3" fmla="*/ 92 h 253"/>
                  <a:gd name="T4" fmla="*/ 255 w 282"/>
                  <a:gd name="T5" fmla="*/ 108 h 253"/>
                  <a:gd name="T6" fmla="*/ 259 w 282"/>
                  <a:gd name="T7" fmla="*/ 125 h 253"/>
                  <a:gd name="T8" fmla="*/ 259 w 282"/>
                  <a:gd name="T9" fmla="*/ 144 h 253"/>
                  <a:gd name="T10" fmla="*/ 257 w 282"/>
                  <a:gd name="T11" fmla="*/ 159 h 253"/>
                  <a:gd name="T12" fmla="*/ 252 w 282"/>
                  <a:gd name="T13" fmla="*/ 171 h 253"/>
                  <a:gd name="T14" fmla="*/ 244 w 282"/>
                  <a:gd name="T15" fmla="*/ 184 h 253"/>
                  <a:gd name="T16" fmla="*/ 236 w 282"/>
                  <a:gd name="T17" fmla="*/ 194 h 253"/>
                  <a:gd name="T18" fmla="*/ 225 w 282"/>
                  <a:gd name="T19" fmla="*/ 206 h 253"/>
                  <a:gd name="T20" fmla="*/ 215 w 282"/>
                  <a:gd name="T21" fmla="*/ 215 h 253"/>
                  <a:gd name="T22" fmla="*/ 204 w 282"/>
                  <a:gd name="T23" fmla="*/ 225 h 253"/>
                  <a:gd name="T24" fmla="*/ 194 w 282"/>
                  <a:gd name="T25" fmla="*/ 236 h 253"/>
                  <a:gd name="T26" fmla="*/ 191 w 282"/>
                  <a:gd name="T27" fmla="*/ 239 h 253"/>
                  <a:gd name="T28" fmla="*/ 190 w 282"/>
                  <a:gd name="T29" fmla="*/ 242 h 253"/>
                  <a:gd name="T30" fmla="*/ 191 w 282"/>
                  <a:gd name="T31" fmla="*/ 246 h 253"/>
                  <a:gd name="T32" fmla="*/ 194 w 282"/>
                  <a:gd name="T33" fmla="*/ 249 h 253"/>
                  <a:gd name="T34" fmla="*/ 197 w 282"/>
                  <a:gd name="T35" fmla="*/ 252 h 253"/>
                  <a:gd name="T36" fmla="*/ 201 w 282"/>
                  <a:gd name="T37" fmla="*/ 253 h 253"/>
                  <a:gd name="T38" fmla="*/ 205 w 282"/>
                  <a:gd name="T39" fmla="*/ 252 h 253"/>
                  <a:gd name="T40" fmla="*/ 209 w 282"/>
                  <a:gd name="T41" fmla="*/ 249 h 253"/>
                  <a:gd name="T42" fmla="*/ 232 w 282"/>
                  <a:gd name="T43" fmla="*/ 234 h 253"/>
                  <a:gd name="T44" fmla="*/ 251 w 282"/>
                  <a:gd name="T45" fmla="*/ 215 h 253"/>
                  <a:gd name="T46" fmla="*/ 267 w 282"/>
                  <a:gd name="T47" fmla="*/ 192 h 253"/>
                  <a:gd name="T48" fmla="*/ 278 w 282"/>
                  <a:gd name="T49" fmla="*/ 168 h 253"/>
                  <a:gd name="T50" fmla="*/ 282 w 282"/>
                  <a:gd name="T51" fmla="*/ 141 h 253"/>
                  <a:gd name="T52" fmla="*/ 279 w 282"/>
                  <a:gd name="T53" fmla="*/ 116 h 253"/>
                  <a:gd name="T54" fmla="*/ 270 w 282"/>
                  <a:gd name="T55" fmla="*/ 92 h 253"/>
                  <a:gd name="T56" fmla="*/ 251 w 282"/>
                  <a:gd name="T57" fmla="*/ 70 h 253"/>
                  <a:gd name="T58" fmla="*/ 237 w 282"/>
                  <a:gd name="T59" fmla="*/ 59 h 253"/>
                  <a:gd name="T60" fmla="*/ 221 w 282"/>
                  <a:gd name="T61" fmla="*/ 48 h 253"/>
                  <a:gd name="T62" fmla="*/ 202 w 282"/>
                  <a:gd name="T63" fmla="*/ 39 h 253"/>
                  <a:gd name="T64" fmla="*/ 183 w 282"/>
                  <a:gd name="T65" fmla="*/ 31 h 253"/>
                  <a:gd name="T66" fmla="*/ 163 w 282"/>
                  <a:gd name="T67" fmla="*/ 24 h 253"/>
                  <a:gd name="T68" fmla="*/ 142 w 282"/>
                  <a:gd name="T69" fmla="*/ 18 h 253"/>
                  <a:gd name="T70" fmla="*/ 122 w 282"/>
                  <a:gd name="T71" fmla="*/ 13 h 253"/>
                  <a:gd name="T72" fmla="*/ 101 w 282"/>
                  <a:gd name="T73" fmla="*/ 8 h 253"/>
                  <a:gd name="T74" fmla="*/ 82 w 282"/>
                  <a:gd name="T75" fmla="*/ 5 h 253"/>
                  <a:gd name="T76" fmla="*/ 63 w 282"/>
                  <a:gd name="T77" fmla="*/ 2 h 253"/>
                  <a:gd name="T78" fmla="*/ 47 w 282"/>
                  <a:gd name="T79" fmla="*/ 0 h 253"/>
                  <a:gd name="T80" fmla="*/ 32 w 282"/>
                  <a:gd name="T81" fmla="*/ 0 h 253"/>
                  <a:gd name="T82" fmla="*/ 19 w 282"/>
                  <a:gd name="T83" fmla="*/ 0 h 253"/>
                  <a:gd name="T84" fmla="*/ 10 w 282"/>
                  <a:gd name="T85" fmla="*/ 1 h 253"/>
                  <a:gd name="T86" fmla="*/ 4 w 282"/>
                  <a:gd name="T87" fmla="*/ 4 h 253"/>
                  <a:gd name="T88" fmla="*/ 0 w 282"/>
                  <a:gd name="T89" fmla="*/ 6 h 253"/>
                  <a:gd name="T90" fmla="*/ 12 w 282"/>
                  <a:gd name="T91" fmla="*/ 8 h 253"/>
                  <a:gd name="T92" fmla="*/ 25 w 282"/>
                  <a:gd name="T93" fmla="*/ 9 h 253"/>
                  <a:gd name="T94" fmla="*/ 38 w 282"/>
                  <a:gd name="T95" fmla="*/ 12 h 253"/>
                  <a:gd name="T96" fmla="*/ 52 w 282"/>
                  <a:gd name="T97" fmla="*/ 14 h 253"/>
                  <a:gd name="T98" fmla="*/ 67 w 282"/>
                  <a:gd name="T99" fmla="*/ 16 h 253"/>
                  <a:gd name="T100" fmla="*/ 82 w 282"/>
                  <a:gd name="T101" fmla="*/ 18 h 253"/>
                  <a:gd name="T102" fmla="*/ 97 w 282"/>
                  <a:gd name="T103" fmla="*/ 22 h 253"/>
                  <a:gd name="T104" fmla="*/ 114 w 282"/>
                  <a:gd name="T105" fmla="*/ 25 h 253"/>
                  <a:gd name="T106" fmla="*/ 129 w 282"/>
                  <a:gd name="T107" fmla="*/ 30 h 253"/>
                  <a:gd name="T108" fmla="*/ 146 w 282"/>
                  <a:gd name="T109" fmla="*/ 35 h 253"/>
                  <a:gd name="T110" fmla="*/ 162 w 282"/>
                  <a:gd name="T111" fmla="*/ 40 h 253"/>
                  <a:gd name="T112" fmla="*/ 177 w 282"/>
                  <a:gd name="T113" fmla="*/ 46 h 253"/>
                  <a:gd name="T114" fmla="*/ 192 w 282"/>
                  <a:gd name="T115" fmla="*/ 53 h 253"/>
                  <a:gd name="T116" fmla="*/ 208 w 282"/>
                  <a:gd name="T117" fmla="*/ 60 h 253"/>
                  <a:gd name="T118" fmla="*/ 222 w 282"/>
                  <a:gd name="T119" fmla="*/ 69 h 253"/>
                  <a:gd name="T120" fmla="*/ 235 w 282"/>
                  <a:gd name="T121" fmla="*/ 78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p>
            </p:txBody>
          </p:sp>
          <p:sp>
            <p:nvSpPr>
              <p:cNvPr id="342" name="Freeform 907"/>
              <p:cNvSpPr>
                <a:spLocks/>
              </p:cNvSpPr>
              <p:nvPr/>
            </p:nvSpPr>
            <p:spPr bwMode="auto">
              <a:xfrm>
                <a:off x="4290" y="3159"/>
                <a:ext cx="19" cy="39"/>
              </a:xfrm>
              <a:custGeom>
                <a:avLst/>
                <a:gdLst>
                  <a:gd name="T0" fmla="*/ 0 w 115"/>
                  <a:gd name="T1" fmla="*/ 128 h 236"/>
                  <a:gd name="T2" fmla="*/ 0 w 115"/>
                  <a:gd name="T3" fmla="*/ 148 h 236"/>
                  <a:gd name="T4" fmla="*/ 5 w 115"/>
                  <a:gd name="T5" fmla="*/ 166 h 236"/>
                  <a:gd name="T6" fmla="*/ 13 w 115"/>
                  <a:gd name="T7" fmla="*/ 184 h 236"/>
                  <a:gd name="T8" fmla="*/ 24 w 115"/>
                  <a:gd name="T9" fmla="*/ 198 h 236"/>
                  <a:gd name="T10" fmla="*/ 39 w 115"/>
                  <a:gd name="T11" fmla="*/ 211 h 236"/>
                  <a:gd name="T12" fmla="*/ 55 w 115"/>
                  <a:gd name="T13" fmla="*/ 223 h 236"/>
                  <a:gd name="T14" fmla="*/ 74 w 115"/>
                  <a:gd name="T15" fmla="*/ 231 h 236"/>
                  <a:gd name="T16" fmla="*/ 92 w 115"/>
                  <a:gd name="T17" fmla="*/ 235 h 236"/>
                  <a:gd name="T18" fmla="*/ 98 w 115"/>
                  <a:gd name="T19" fmla="*/ 236 h 236"/>
                  <a:gd name="T20" fmla="*/ 104 w 115"/>
                  <a:gd name="T21" fmla="*/ 234 h 236"/>
                  <a:gd name="T22" fmla="*/ 109 w 115"/>
                  <a:gd name="T23" fmla="*/ 231 h 236"/>
                  <a:gd name="T24" fmla="*/ 111 w 115"/>
                  <a:gd name="T25" fmla="*/ 226 h 236"/>
                  <a:gd name="T26" fmla="*/ 111 w 115"/>
                  <a:gd name="T27" fmla="*/ 220 h 236"/>
                  <a:gd name="T28" fmla="*/ 110 w 115"/>
                  <a:gd name="T29" fmla="*/ 215 h 236"/>
                  <a:gd name="T30" fmla="*/ 107 w 115"/>
                  <a:gd name="T31" fmla="*/ 210 h 236"/>
                  <a:gd name="T32" fmla="*/ 101 w 115"/>
                  <a:gd name="T33" fmla="*/ 208 h 236"/>
                  <a:gd name="T34" fmla="*/ 82 w 115"/>
                  <a:gd name="T35" fmla="*/ 201 h 236"/>
                  <a:gd name="T36" fmla="*/ 64 w 115"/>
                  <a:gd name="T37" fmla="*/ 192 h 236"/>
                  <a:gd name="T38" fmla="*/ 50 w 115"/>
                  <a:gd name="T39" fmla="*/ 179 h 236"/>
                  <a:gd name="T40" fmla="*/ 40 w 115"/>
                  <a:gd name="T41" fmla="*/ 165 h 236"/>
                  <a:gd name="T42" fmla="*/ 33 w 115"/>
                  <a:gd name="T43" fmla="*/ 148 h 236"/>
                  <a:gd name="T44" fmla="*/ 29 w 115"/>
                  <a:gd name="T45" fmla="*/ 130 h 236"/>
                  <a:gd name="T46" fmla="*/ 29 w 115"/>
                  <a:gd name="T47" fmla="*/ 110 h 236"/>
                  <a:gd name="T48" fmla="*/ 35 w 115"/>
                  <a:gd name="T49" fmla="*/ 89 h 236"/>
                  <a:gd name="T50" fmla="*/ 43 w 115"/>
                  <a:gd name="T51" fmla="*/ 74 h 236"/>
                  <a:gd name="T52" fmla="*/ 56 w 115"/>
                  <a:gd name="T53" fmla="*/ 60 h 236"/>
                  <a:gd name="T54" fmla="*/ 70 w 115"/>
                  <a:gd name="T55" fmla="*/ 46 h 236"/>
                  <a:gd name="T56" fmla="*/ 85 w 115"/>
                  <a:gd name="T57" fmla="*/ 33 h 236"/>
                  <a:gd name="T58" fmla="*/ 98 w 115"/>
                  <a:gd name="T59" fmla="*/ 23 h 236"/>
                  <a:gd name="T60" fmla="*/ 109 w 115"/>
                  <a:gd name="T61" fmla="*/ 12 h 236"/>
                  <a:gd name="T62" fmla="*/ 115 w 115"/>
                  <a:gd name="T63" fmla="*/ 6 h 236"/>
                  <a:gd name="T64" fmla="*/ 115 w 115"/>
                  <a:gd name="T65" fmla="*/ 0 h 236"/>
                  <a:gd name="T66" fmla="*/ 102 w 115"/>
                  <a:gd name="T67" fmla="*/ 4 h 236"/>
                  <a:gd name="T68" fmla="*/ 85 w 115"/>
                  <a:gd name="T69" fmla="*/ 12 h 236"/>
                  <a:gd name="T70" fmla="*/ 68 w 115"/>
                  <a:gd name="T71" fmla="*/ 26 h 236"/>
                  <a:gd name="T72" fmla="*/ 49 w 115"/>
                  <a:gd name="T73" fmla="*/ 42 h 236"/>
                  <a:gd name="T74" fmla="*/ 32 w 115"/>
                  <a:gd name="T75" fmla="*/ 61 h 236"/>
                  <a:gd name="T76" fmla="*/ 17 w 115"/>
                  <a:gd name="T77" fmla="*/ 82 h 236"/>
                  <a:gd name="T78" fmla="*/ 6 w 115"/>
                  <a:gd name="T79" fmla="*/ 105 h 236"/>
                  <a:gd name="T80" fmla="*/ 0 w 115"/>
                  <a:gd name="T81" fmla="*/ 128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p>
            </p:txBody>
          </p:sp>
          <p:sp>
            <p:nvSpPr>
              <p:cNvPr id="343" name="Freeform 908"/>
              <p:cNvSpPr>
                <a:spLocks/>
              </p:cNvSpPr>
              <p:nvPr/>
            </p:nvSpPr>
            <p:spPr bwMode="auto">
              <a:xfrm>
                <a:off x="4423" y="3133"/>
                <a:ext cx="41" cy="52"/>
              </a:xfrm>
              <a:custGeom>
                <a:avLst/>
                <a:gdLst>
                  <a:gd name="T0" fmla="*/ 208 w 245"/>
                  <a:gd name="T1" fmla="*/ 124 h 310"/>
                  <a:gd name="T2" fmla="*/ 220 w 245"/>
                  <a:gd name="T3" fmla="*/ 144 h 310"/>
                  <a:gd name="T4" fmla="*/ 226 w 245"/>
                  <a:gd name="T5" fmla="*/ 164 h 310"/>
                  <a:gd name="T6" fmla="*/ 222 w 245"/>
                  <a:gd name="T7" fmla="*/ 187 h 310"/>
                  <a:gd name="T8" fmla="*/ 208 w 245"/>
                  <a:gd name="T9" fmla="*/ 209 h 310"/>
                  <a:gd name="T10" fmla="*/ 188 w 245"/>
                  <a:gd name="T11" fmla="*/ 229 h 310"/>
                  <a:gd name="T12" fmla="*/ 166 w 245"/>
                  <a:gd name="T13" fmla="*/ 246 h 310"/>
                  <a:gd name="T14" fmla="*/ 142 w 245"/>
                  <a:gd name="T15" fmla="*/ 264 h 310"/>
                  <a:gd name="T16" fmla="*/ 128 w 245"/>
                  <a:gd name="T17" fmla="*/ 278 h 310"/>
                  <a:gd name="T18" fmla="*/ 124 w 245"/>
                  <a:gd name="T19" fmla="*/ 287 h 310"/>
                  <a:gd name="T20" fmla="*/ 120 w 245"/>
                  <a:gd name="T21" fmla="*/ 296 h 310"/>
                  <a:gd name="T22" fmla="*/ 122 w 245"/>
                  <a:gd name="T23" fmla="*/ 306 h 310"/>
                  <a:gd name="T24" fmla="*/ 131 w 245"/>
                  <a:gd name="T25" fmla="*/ 310 h 310"/>
                  <a:gd name="T26" fmla="*/ 139 w 245"/>
                  <a:gd name="T27" fmla="*/ 309 h 310"/>
                  <a:gd name="T28" fmla="*/ 154 w 245"/>
                  <a:gd name="T29" fmla="*/ 292 h 310"/>
                  <a:gd name="T30" fmla="*/ 180 w 245"/>
                  <a:gd name="T31" fmla="*/ 269 h 310"/>
                  <a:gd name="T32" fmla="*/ 207 w 245"/>
                  <a:gd name="T33" fmla="*/ 246 h 310"/>
                  <a:gd name="T34" fmla="*/ 230 w 245"/>
                  <a:gd name="T35" fmla="*/ 219 h 310"/>
                  <a:gd name="T36" fmla="*/ 244 w 245"/>
                  <a:gd name="T37" fmla="*/ 186 h 310"/>
                  <a:gd name="T38" fmla="*/ 243 w 245"/>
                  <a:gd name="T39" fmla="*/ 152 h 310"/>
                  <a:gd name="T40" fmla="*/ 228 w 245"/>
                  <a:gd name="T41" fmla="*/ 119 h 310"/>
                  <a:gd name="T42" fmla="*/ 203 w 245"/>
                  <a:gd name="T43" fmla="*/ 93 h 310"/>
                  <a:gd name="T44" fmla="*/ 176 w 245"/>
                  <a:gd name="T45" fmla="*/ 76 h 310"/>
                  <a:gd name="T46" fmla="*/ 151 w 245"/>
                  <a:gd name="T47" fmla="*/ 61 h 310"/>
                  <a:gd name="T48" fmla="*/ 122 w 245"/>
                  <a:gd name="T49" fmla="*/ 46 h 310"/>
                  <a:gd name="T50" fmla="*/ 93 w 245"/>
                  <a:gd name="T51" fmla="*/ 31 h 310"/>
                  <a:gd name="T52" fmla="*/ 66 w 245"/>
                  <a:gd name="T53" fmla="*/ 18 h 310"/>
                  <a:gd name="T54" fmla="*/ 40 w 245"/>
                  <a:gd name="T55" fmla="*/ 8 h 310"/>
                  <a:gd name="T56" fmla="*/ 20 w 245"/>
                  <a:gd name="T57" fmla="*/ 1 h 310"/>
                  <a:gd name="T58" fmla="*/ 5 w 245"/>
                  <a:gd name="T59" fmla="*/ 0 h 310"/>
                  <a:gd name="T60" fmla="*/ 11 w 245"/>
                  <a:gd name="T61" fmla="*/ 8 h 310"/>
                  <a:gd name="T62" fmla="*/ 36 w 245"/>
                  <a:gd name="T63" fmla="*/ 20 h 310"/>
                  <a:gd name="T64" fmla="*/ 60 w 245"/>
                  <a:gd name="T65" fmla="*/ 31 h 310"/>
                  <a:gd name="T66" fmla="*/ 86 w 245"/>
                  <a:gd name="T67" fmla="*/ 44 h 310"/>
                  <a:gd name="T68" fmla="*/ 113 w 245"/>
                  <a:gd name="T69" fmla="*/ 57 h 310"/>
                  <a:gd name="T70" fmla="*/ 139 w 245"/>
                  <a:gd name="T71" fmla="*/ 71 h 310"/>
                  <a:gd name="T72" fmla="*/ 165 w 245"/>
                  <a:gd name="T73" fmla="*/ 88 h 310"/>
                  <a:gd name="T74" fmla="*/ 188 w 245"/>
                  <a:gd name="T75" fmla="*/ 10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p>
            </p:txBody>
          </p:sp>
          <p:sp>
            <p:nvSpPr>
              <p:cNvPr id="344" name="Freeform 90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p>
            </p:txBody>
          </p:sp>
        </p:grpSp>
        <p:grpSp>
          <p:nvGrpSpPr>
            <p:cNvPr id="347" name="Group 918"/>
            <p:cNvGrpSpPr>
              <a:grpSpLocks/>
            </p:cNvGrpSpPr>
            <p:nvPr/>
          </p:nvGrpSpPr>
          <p:grpSpPr bwMode="auto">
            <a:xfrm>
              <a:off x="6494840" y="1330325"/>
              <a:ext cx="1063625" cy="965200"/>
              <a:chOff x="4076" y="518"/>
              <a:chExt cx="670" cy="608"/>
            </a:xfrm>
          </p:grpSpPr>
          <p:grpSp>
            <p:nvGrpSpPr>
              <p:cNvPr id="348" name="Group 226"/>
              <p:cNvGrpSpPr>
                <a:grpSpLocks/>
              </p:cNvGrpSpPr>
              <p:nvPr/>
            </p:nvGrpSpPr>
            <p:grpSpPr bwMode="auto">
              <a:xfrm>
                <a:off x="4233" y="518"/>
                <a:ext cx="513" cy="541"/>
                <a:chOff x="2938" y="2925"/>
                <a:chExt cx="513" cy="541"/>
              </a:xfrm>
            </p:grpSpPr>
            <p:sp>
              <p:nvSpPr>
                <p:cNvPr id="350" name="Rectangle 227"/>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51" name="Rectangle 228"/>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en-US" dirty="0"/>
                </a:p>
              </p:txBody>
            </p:sp>
            <p:sp>
              <p:nvSpPr>
                <p:cNvPr id="352" name="Rectangle 229"/>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53" name="Text Box 230"/>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000" dirty="0">
                      <a:solidFill>
                        <a:schemeClr val="bg1"/>
                      </a:solidFill>
                    </a:rPr>
                    <a:t>application</a:t>
                  </a:r>
                  <a:endParaRPr lang="en-US" sz="1000" dirty="0"/>
                </a:p>
                <a:p>
                  <a:pPr algn="ctr">
                    <a:spcBef>
                      <a:spcPct val="0"/>
                    </a:spcBef>
                    <a:buClrTx/>
                    <a:buSzTx/>
                    <a:buFontTx/>
                    <a:buNone/>
                  </a:pPr>
                  <a:r>
                    <a:rPr lang="en-US" sz="1000" dirty="0"/>
                    <a:t>transport</a:t>
                  </a:r>
                </a:p>
                <a:p>
                  <a:pPr algn="ctr">
                    <a:spcBef>
                      <a:spcPct val="0"/>
                    </a:spcBef>
                    <a:buClrTx/>
                    <a:buSzTx/>
                    <a:buFontTx/>
                    <a:buNone/>
                  </a:pPr>
                  <a:r>
                    <a:rPr lang="en-US" sz="1000" dirty="0"/>
                    <a:t>network</a:t>
                  </a:r>
                </a:p>
                <a:p>
                  <a:pPr algn="ctr">
                    <a:spcBef>
                      <a:spcPct val="0"/>
                    </a:spcBef>
                    <a:buClrTx/>
                    <a:buSzTx/>
                    <a:buFontTx/>
                    <a:buNone/>
                  </a:pPr>
                  <a:r>
                    <a:rPr lang="en-US" sz="1000" dirty="0"/>
                    <a:t>data link</a:t>
                  </a:r>
                </a:p>
                <a:p>
                  <a:pPr algn="ctr">
                    <a:spcBef>
                      <a:spcPct val="0"/>
                    </a:spcBef>
                    <a:buClrTx/>
                    <a:buSzTx/>
                    <a:buFontTx/>
                    <a:buNone/>
                  </a:pPr>
                  <a:r>
                    <a:rPr lang="en-US" sz="1000" dirty="0"/>
                    <a:t>physical</a:t>
                  </a:r>
                  <a:endParaRPr lang="en-US" dirty="0">
                    <a:latin typeface="Times New Roman" charset="0"/>
                  </a:endParaRPr>
                </a:p>
              </p:txBody>
            </p:sp>
            <p:sp>
              <p:nvSpPr>
                <p:cNvPr id="354" name="Line 231"/>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55" name="Line 232"/>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56" name="Line 233"/>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349" name="Freeform 917"/>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en-US" dirty="0"/>
              </a:p>
            </p:txBody>
          </p:sp>
        </p:grpSp>
        <p:grpSp>
          <p:nvGrpSpPr>
            <p:cNvPr id="357" name="Group 919"/>
            <p:cNvGrpSpPr>
              <a:grpSpLocks/>
            </p:cNvGrpSpPr>
            <p:nvPr/>
          </p:nvGrpSpPr>
          <p:grpSpPr bwMode="auto">
            <a:xfrm>
              <a:off x="7671178" y="4725988"/>
              <a:ext cx="1063625" cy="965200"/>
              <a:chOff x="4076" y="518"/>
              <a:chExt cx="670" cy="608"/>
            </a:xfrm>
          </p:grpSpPr>
          <p:grpSp>
            <p:nvGrpSpPr>
              <p:cNvPr id="358" name="Group 920"/>
              <p:cNvGrpSpPr>
                <a:grpSpLocks/>
              </p:cNvGrpSpPr>
              <p:nvPr/>
            </p:nvGrpSpPr>
            <p:grpSpPr bwMode="auto">
              <a:xfrm>
                <a:off x="4233" y="518"/>
                <a:ext cx="513" cy="541"/>
                <a:chOff x="2938" y="2925"/>
                <a:chExt cx="513" cy="541"/>
              </a:xfrm>
            </p:grpSpPr>
            <p:sp>
              <p:nvSpPr>
                <p:cNvPr id="360" name="Rectangle 921"/>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61" name="Rectangle 922"/>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en-US" dirty="0"/>
                </a:p>
              </p:txBody>
            </p:sp>
            <p:sp>
              <p:nvSpPr>
                <p:cNvPr id="362" name="Rectangle 923"/>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63" name="Text Box 924"/>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000" dirty="0">
                      <a:solidFill>
                        <a:schemeClr val="bg1"/>
                      </a:solidFill>
                    </a:rPr>
                    <a:t>application</a:t>
                  </a:r>
                  <a:endParaRPr lang="en-US" sz="1000" dirty="0"/>
                </a:p>
                <a:p>
                  <a:pPr algn="ctr">
                    <a:spcBef>
                      <a:spcPct val="0"/>
                    </a:spcBef>
                    <a:buClrTx/>
                    <a:buSzTx/>
                    <a:buFontTx/>
                    <a:buNone/>
                  </a:pPr>
                  <a:r>
                    <a:rPr lang="en-US" sz="1000" dirty="0"/>
                    <a:t>transport</a:t>
                  </a:r>
                </a:p>
                <a:p>
                  <a:pPr algn="ctr">
                    <a:spcBef>
                      <a:spcPct val="0"/>
                    </a:spcBef>
                    <a:buClrTx/>
                    <a:buSzTx/>
                    <a:buFontTx/>
                    <a:buNone/>
                  </a:pPr>
                  <a:r>
                    <a:rPr lang="en-US" sz="1000" dirty="0"/>
                    <a:t>network</a:t>
                  </a:r>
                </a:p>
                <a:p>
                  <a:pPr algn="ctr">
                    <a:spcBef>
                      <a:spcPct val="0"/>
                    </a:spcBef>
                    <a:buClrTx/>
                    <a:buSzTx/>
                    <a:buFontTx/>
                    <a:buNone/>
                  </a:pPr>
                  <a:r>
                    <a:rPr lang="en-US" sz="1000" dirty="0"/>
                    <a:t>data link</a:t>
                  </a:r>
                </a:p>
                <a:p>
                  <a:pPr algn="ctr">
                    <a:spcBef>
                      <a:spcPct val="0"/>
                    </a:spcBef>
                    <a:buClrTx/>
                    <a:buSzTx/>
                    <a:buFontTx/>
                    <a:buNone/>
                  </a:pPr>
                  <a:r>
                    <a:rPr lang="en-US" sz="1000" dirty="0"/>
                    <a:t>physical</a:t>
                  </a:r>
                  <a:endParaRPr lang="en-US" dirty="0">
                    <a:latin typeface="Times New Roman" charset="0"/>
                  </a:endParaRPr>
                </a:p>
              </p:txBody>
            </p:sp>
            <p:sp>
              <p:nvSpPr>
                <p:cNvPr id="364" name="Line 925"/>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65" name="Line 926"/>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66" name="Line 927"/>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359" name="Freeform 928"/>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en-US" dirty="0"/>
              </a:p>
            </p:txBody>
          </p:sp>
        </p:grpSp>
        <p:grpSp>
          <p:nvGrpSpPr>
            <p:cNvPr id="367" name="Group 929"/>
            <p:cNvGrpSpPr>
              <a:grpSpLocks/>
            </p:cNvGrpSpPr>
            <p:nvPr/>
          </p:nvGrpSpPr>
          <p:grpSpPr bwMode="auto">
            <a:xfrm>
              <a:off x="5924928" y="4186238"/>
              <a:ext cx="1063625" cy="965200"/>
              <a:chOff x="4076" y="518"/>
              <a:chExt cx="670" cy="608"/>
            </a:xfrm>
          </p:grpSpPr>
          <p:grpSp>
            <p:nvGrpSpPr>
              <p:cNvPr id="368" name="Group 930"/>
              <p:cNvGrpSpPr>
                <a:grpSpLocks/>
              </p:cNvGrpSpPr>
              <p:nvPr/>
            </p:nvGrpSpPr>
            <p:grpSpPr bwMode="auto">
              <a:xfrm>
                <a:off x="4233" y="518"/>
                <a:ext cx="513" cy="541"/>
                <a:chOff x="2938" y="2925"/>
                <a:chExt cx="513" cy="541"/>
              </a:xfrm>
            </p:grpSpPr>
            <p:sp>
              <p:nvSpPr>
                <p:cNvPr id="370" name="Rectangle 931"/>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71" name="Rectangle 932"/>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en-US" dirty="0"/>
                </a:p>
              </p:txBody>
            </p:sp>
            <p:sp>
              <p:nvSpPr>
                <p:cNvPr id="372" name="Rectangle 933"/>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373" name="Text Box 934"/>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000" dirty="0">
                      <a:solidFill>
                        <a:schemeClr val="bg1"/>
                      </a:solidFill>
                    </a:rPr>
                    <a:t>application</a:t>
                  </a:r>
                  <a:endParaRPr lang="en-US" sz="1000" dirty="0"/>
                </a:p>
                <a:p>
                  <a:pPr algn="ctr">
                    <a:spcBef>
                      <a:spcPct val="0"/>
                    </a:spcBef>
                    <a:buClrTx/>
                    <a:buSzTx/>
                    <a:buFontTx/>
                    <a:buNone/>
                  </a:pPr>
                  <a:r>
                    <a:rPr lang="en-US" sz="1000" dirty="0"/>
                    <a:t>transport</a:t>
                  </a:r>
                </a:p>
                <a:p>
                  <a:pPr algn="ctr">
                    <a:spcBef>
                      <a:spcPct val="0"/>
                    </a:spcBef>
                    <a:buClrTx/>
                    <a:buSzTx/>
                    <a:buFontTx/>
                    <a:buNone/>
                  </a:pPr>
                  <a:r>
                    <a:rPr lang="en-US" sz="1000" dirty="0"/>
                    <a:t>network</a:t>
                  </a:r>
                </a:p>
                <a:p>
                  <a:pPr algn="ctr">
                    <a:spcBef>
                      <a:spcPct val="0"/>
                    </a:spcBef>
                    <a:buClrTx/>
                    <a:buSzTx/>
                    <a:buFontTx/>
                    <a:buNone/>
                  </a:pPr>
                  <a:r>
                    <a:rPr lang="en-US" sz="1000" dirty="0"/>
                    <a:t>data link</a:t>
                  </a:r>
                </a:p>
                <a:p>
                  <a:pPr algn="ctr">
                    <a:spcBef>
                      <a:spcPct val="0"/>
                    </a:spcBef>
                    <a:buClrTx/>
                    <a:buSzTx/>
                    <a:buFontTx/>
                    <a:buNone/>
                  </a:pPr>
                  <a:r>
                    <a:rPr lang="en-US" sz="1000" dirty="0"/>
                    <a:t>physical</a:t>
                  </a:r>
                  <a:endParaRPr lang="en-US" dirty="0">
                    <a:latin typeface="Times New Roman" charset="0"/>
                  </a:endParaRPr>
                </a:p>
              </p:txBody>
            </p:sp>
            <p:sp>
              <p:nvSpPr>
                <p:cNvPr id="374" name="Line 935"/>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75" name="Line 936"/>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376" name="Line 937"/>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369" name="Freeform 938"/>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en-US" dirty="0"/>
              </a:p>
            </p:txBody>
          </p:sp>
        </p:grpSp>
      </p:grpSp>
      <p:grpSp>
        <p:nvGrpSpPr>
          <p:cNvPr id="5" name="Group 4"/>
          <p:cNvGrpSpPr/>
          <p:nvPr/>
        </p:nvGrpSpPr>
        <p:grpSpPr>
          <a:xfrm>
            <a:off x="6963153" y="1619250"/>
            <a:ext cx="1446212" cy="3182938"/>
            <a:chOff x="6963153" y="1619250"/>
            <a:chExt cx="1446212" cy="3182938"/>
          </a:xfrm>
        </p:grpSpPr>
        <p:sp>
          <p:nvSpPr>
            <p:cNvPr id="345" name="Line 911"/>
            <p:cNvSpPr>
              <a:spLocks noChangeShapeType="1"/>
            </p:cNvSpPr>
            <p:nvPr/>
          </p:nvSpPr>
          <p:spPr bwMode="auto">
            <a:xfrm>
              <a:off x="7515603" y="1619250"/>
              <a:ext cx="893762" cy="3128963"/>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346" name="Line 913"/>
            <p:cNvSpPr>
              <a:spLocks noChangeShapeType="1"/>
            </p:cNvSpPr>
            <p:nvPr/>
          </p:nvSpPr>
          <p:spPr bwMode="auto">
            <a:xfrm>
              <a:off x="6963153" y="4294188"/>
              <a:ext cx="958850" cy="508000"/>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p>
          </p:txBody>
        </p:sp>
      </p:grpSp>
      <p:sp>
        <p:nvSpPr>
          <p:cNvPr id="7" name="TextBox 6"/>
          <p:cNvSpPr txBox="1"/>
          <p:nvPr/>
        </p:nvSpPr>
        <p:spPr>
          <a:xfrm>
            <a:off x="91441" y="5476240"/>
            <a:ext cx="5212079" cy="1198880"/>
          </a:xfrm>
          <a:prstGeom prst="rect">
            <a:avLst/>
          </a:prstGeom>
          <a:solidFill>
            <a:srgbClr val="FFFFB9"/>
          </a:solidFill>
        </p:spPr>
        <p:txBody>
          <a:bodyPr wrap="square" rtlCol="0">
            <a:normAutofit/>
          </a:bodyPr>
          <a:lstStyle/>
          <a:p>
            <a:pPr marL="0" indent="0">
              <a:lnSpc>
                <a:spcPts val="2500"/>
              </a:lnSpc>
              <a:buNone/>
            </a:pPr>
            <a:r>
              <a:rPr lang="en-US" sz="2400" u="sng" dirty="0">
                <a:latin typeface="Helvetica Neue"/>
                <a:cs typeface="Helvetica Neue"/>
              </a:rPr>
              <a:t>Application processes</a:t>
            </a:r>
            <a:r>
              <a:rPr lang="en-US" sz="2400" dirty="0">
                <a:latin typeface="Helvetica Neue"/>
                <a:cs typeface="Helvetica Neue"/>
              </a:rPr>
              <a:t> communicate with </a:t>
            </a:r>
            <a:r>
              <a:rPr lang="en-US" dirty="0">
                <a:latin typeface="Helvetica Neue"/>
                <a:cs typeface="Helvetica Neue"/>
              </a:rPr>
              <a:t>e</a:t>
            </a:r>
            <a:r>
              <a:rPr lang="en-US" sz="2400" dirty="0">
                <a:latin typeface="Helvetica Neue"/>
                <a:cs typeface="Helvetica Neue"/>
              </a:rPr>
              <a:t>ach other using </a:t>
            </a:r>
            <a:r>
              <a:rPr lang="en-US" sz="2400" u="sng" dirty="0">
                <a:latin typeface="Helvetica Neue"/>
                <a:cs typeface="Helvetica Neue"/>
              </a:rPr>
              <a:t>application protocols</a:t>
            </a:r>
          </a:p>
        </p:txBody>
      </p:sp>
    </p:spTree>
    <p:extLst>
      <p:ext uri="{BB962C8B-B14F-4D97-AF65-F5344CB8AC3E}">
        <p14:creationId xmlns:p14="http://schemas.microsoft.com/office/powerpoint/2010/main" val="4024224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4"/>
          <p:cNvSpPr>
            <a:spLocks noGrp="1" noChangeArrowheads="1"/>
          </p:cNvSpPr>
          <p:nvPr>
            <p:ph type="title"/>
          </p:nvPr>
        </p:nvSpPr>
        <p:spPr/>
        <p:txBody>
          <a:bodyPr>
            <a:normAutofit/>
          </a:bodyPr>
          <a:lstStyle/>
          <a:p>
            <a:r>
              <a:rPr lang="en-US" sz="3000" dirty="0"/>
              <a:t>Client-server application communication model</a:t>
            </a:r>
          </a:p>
        </p:txBody>
      </p:sp>
      <p:sp>
        <p:nvSpPr>
          <p:cNvPr id="2066" name="Rectangle 460"/>
          <p:cNvSpPr>
            <a:spLocks noGrp="1" noChangeArrowheads="1"/>
          </p:cNvSpPr>
          <p:nvPr>
            <p:ph idx="1"/>
          </p:nvPr>
        </p:nvSpPr>
        <p:spPr>
          <a:xfrm>
            <a:off x="163037" y="935279"/>
            <a:ext cx="5388677" cy="3697197"/>
          </a:xfrm>
        </p:spPr>
        <p:txBody>
          <a:bodyPr>
            <a:normAutofit/>
          </a:bodyPr>
          <a:lstStyle/>
          <a:p>
            <a:pPr>
              <a:buFont typeface="Wingdings" charset="0"/>
              <a:buNone/>
            </a:pPr>
            <a:r>
              <a:rPr lang="en-US" sz="2800" dirty="0">
                <a:solidFill>
                  <a:srgbClr val="FF0000"/>
                </a:solidFill>
              </a:rPr>
              <a:t>servers:</a:t>
            </a:r>
            <a:r>
              <a:rPr lang="en-US" sz="2400" dirty="0"/>
              <a:t> </a:t>
            </a:r>
          </a:p>
          <a:p>
            <a:pPr>
              <a:spcBef>
                <a:spcPts val="600"/>
              </a:spcBef>
            </a:pPr>
            <a:r>
              <a:rPr lang="en-US" sz="2400" dirty="0"/>
              <a:t>Reachable by IP address</a:t>
            </a:r>
          </a:p>
          <a:p>
            <a:pPr>
              <a:spcBef>
                <a:spcPts val="600"/>
              </a:spcBef>
            </a:pPr>
            <a:r>
              <a:rPr lang="en-US" sz="2400" b="1" dirty="0"/>
              <a:t>always-on</a:t>
            </a:r>
            <a:r>
              <a:rPr lang="en-US" sz="2400" dirty="0"/>
              <a:t>, </a:t>
            </a:r>
            <a:r>
              <a:rPr lang="en-US" sz="2400" u="sng" dirty="0">
                <a:solidFill>
                  <a:schemeClr val="accent6">
                    <a:lumMod val="75000"/>
                  </a:schemeClr>
                </a:solidFill>
              </a:rPr>
              <a:t>waiting</a:t>
            </a:r>
            <a:r>
              <a:rPr lang="en-US" sz="2400" dirty="0"/>
              <a:t> for incoming requests from clients</a:t>
            </a:r>
          </a:p>
          <a:p>
            <a:pPr>
              <a:buFont typeface="Wingdings" charset="0"/>
              <a:buNone/>
            </a:pPr>
            <a:r>
              <a:rPr lang="en-US" sz="2800" dirty="0">
                <a:solidFill>
                  <a:srgbClr val="FF0000"/>
                </a:solidFill>
              </a:rPr>
              <a:t>clients:</a:t>
            </a:r>
          </a:p>
          <a:p>
            <a:pPr>
              <a:spcBef>
                <a:spcPts val="600"/>
              </a:spcBef>
            </a:pPr>
            <a:r>
              <a:rPr lang="en-US" sz="2400" u="sng" dirty="0">
                <a:solidFill>
                  <a:schemeClr val="accent6">
                    <a:lumMod val="75000"/>
                  </a:schemeClr>
                </a:solidFill>
              </a:rPr>
              <a:t>Initiate</a:t>
            </a:r>
            <a:r>
              <a:rPr lang="en-US" sz="2400" dirty="0"/>
              <a:t> communication with server</a:t>
            </a:r>
          </a:p>
        </p:txBody>
      </p:sp>
      <p:sp>
        <p:nvSpPr>
          <p:cNvPr id="5" name="Slide Number Placeholder 4"/>
          <p:cNvSpPr>
            <a:spLocks noGrp="1"/>
          </p:cNvSpPr>
          <p:nvPr>
            <p:ph type="sldNum" sz="quarter" idx="12"/>
          </p:nvPr>
        </p:nvSpPr>
        <p:spPr/>
        <p:txBody>
          <a:bodyPr/>
          <a:lstStyle/>
          <a:p>
            <a:pPr>
              <a:defRPr/>
            </a:pPr>
            <a:fld id="{9C723E0E-4F07-CD49-BE2C-9BB645675CFB}" type="slidenum">
              <a:rPr lang="en-US" smtClean="0"/>
              <a:pPr>
                <a:defRPr/>
              </a:pPr>
              <a:t>47</a:t>
            </a:fld>
            <a:endParaRPr lang="en-US" dirty="0"/>
          </a:p>
        </p:txBody>
      </p:sp>
      <p:sp>
        <p:nvSpPr>
          <p:cNvPr id="2067" name="Freeform 462"/>
          <p:cNvSpPr>
            <a:spLocks/>
          </p:cNvSpPr>
          <p:nvPr/>
        </p:nvSpPr>
        <p:spPr bwMode="auto">
          <a:xfrm>
            <a:off x="7394575" y="3987649"/>
            <a:ext cx="1314450" cy="674688"/>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68" name="Freeform 463"/>
          <p:cNvSpPr>
            <a:spLocks/>
          </p:cNvSpPr>
          <p:nvPr/>
        </p:nvSpPr>
        <p:spPr bwMode="auto">
          <a:xfrm>
            <a:off x="7413625" y="2462062"/>
            <a:ext cx="1730375" cy="1044575"/>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69" name="Freeform 464"/>
          <p:cNvSpPr>
            <a:spLocks/>
          </p:cNvSpPr>
          <p:nvPr/>
        </p:nvSpPr>
        <p:spPr bwMode="auto">
          <a:xfrm>
            <a:off x="5673725" y="2169962"/>
            <a:ext cx="1644650" cy="1071562"/>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nvGrpSpPr>
          <p:cNvPr id="2070" name="Group 465"/>
          <p:cNvGrpSpPr>
            <a:grpSpLocks/>
          </p:cNvGrpSpPr>
          <p:nvPr/>
        </p:nvGrpSpPr>
        <p:grpSpPr bwMode="auto">
          <a:xfrm>
            <a:off x="5761038" y="3505049"/>
            <a:ext cx="1458912" cy="933450"/>
            <a:chOff x="2889" y="1631"/>
            <a:chExt cx="980" cy="743"/>
          </a:xfrm>
        </p:grpSpPr>
        <p:sp>
          <p:nvSpPr>
            <p:cNvPr id="2394" name="Rectangle 46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395" name="AutoShape 46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spcBef>
                  <a:spcPct val="0"/>
                </a:spcBef>
                <a:buClrTx/>
                <a:buSzTx/>
                <a:buFontTx/>
                <a:buNone/>
              </a:pPr>
              <a:endParaRPr lang="en-US" dirty="0">
                <a:solidFill>
                  <a:srgbClr val="00CCFF"/>
                </a:solidFill>
                <a:latin typeface="Times New Roman" charset="0"/>
              </a:endParaRPr>
            </a:p>
          </p:txBody>
        </p:sp>
      </p:grpSp>
      <p:grpSp>
        <p:nvGrpSpPr>
          <p:cNvPr id="2071" name="Group 468"/>
          <p:cNvGrpSpPr>
            <a:grpSpLocks/>
          </p:cNvGrpSpPr>
          <p:nvPr/>
        </p:nvGrpSpPr>
        <p:grpSpPr bwMode="auto">
          <a:xfrm>
            <a:off x="6462713" y="2362049"/>
            <a:ext cx="336550" cy="531813"/>
            <a:chOff x="3796" y="1043"/>
            <a:chExt cx="865" cy="1237"/>
          </a:xfrm>
        </p:grpSpPr>
        <p:sp>
          <p:nvSpPr>
            <p:cNvPr id="2364" name="Line 469"/>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65" name="Line 470"/>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66" name="Line 471"/>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67" name="Line 472"/>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68" name="Line 473"/>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69" name="Line 474"/>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0" name="Line 475"/>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1" name="Line 476"/>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2" name="Line 477"/>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3" name="Line 478"/>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4" name="Line 479"/>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5" name="Line 480"/>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6" name="Line 481"/>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7" name="Line 482"/>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78" name="Line 483"/>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nvGrpSpPr>
            <p:cNvPr id="2379" name="Group 484"/>
            <p:cNvGrpSpPr>
              <a:grpSpLocks/>
            </p:cNvGrpSpPr>
            <p:nvPr/>
          </p:nvGrpSpPr>
          <p:grpSpPr bwMode="auto">
            <a:xfrm>
              <a:off x="4269" y="1415"/>
              <a:ext cx="392" cy="137"/>
              <a:chOff x="4227" y="1360"/>
              <a:chExt cx="863" cy="270"/>
            </a:xfrm>
          </p:grpSpPr>
          <p:sp>
            <p:nvSpPr>
              <p:cNvPr id="2390" name="Line 48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91" name="Line 48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92" name="Line 48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93" name="Line 48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nvGrpSpPr>
            <p:cNvPr id="2380" name="Group 489"/>
            <p:cNvGrpSpPr>
              <a:grpSpLocks/>
            </p:cNvGrpSpPr>
            <p:nvPr/>
          </p:nvGrpSpPr>
          <p:grpSpPr bwMode="auto">
            <a:xfrm rot="5700496">
              <a:off x="4053" y="1170"/>
              <a:ext cx="392" cy="137"/>
              <a:chOff x="4227" y="1360"/>
              <a:chExt cx="863" cy="270"/>
            </a:xfrm>
          </p:grpSpPr>
          <p:sp>
            <p:nvSpPr>
              <p:cNvPr id="2386" name="Line 490"/>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7" name="Line 491"/>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8" name="Line 492"/>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9" name="Line 493"/>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nvGrpSpPr>
            <p:cNvPr id="2381" name="Group 494"/>
            <p:cNvGrpSpPr>
              <a:grpSpLocks/>
            </p:cNvGrpSpPr>
            <p:nvPr/>
          </p:nvGrpSpPr>
          <p:grpSpPr bwMode="auto">
            <a:xfrm rot="10800000">
              <a:off x="3796" y="1402"/>
              <a:ext cx="392" cy="137"/>
              <a:chOff x="4227" y="1360"/>
              <a:chExt cx="863" cy="270"/>
            </a:xfrm>
          </p:grpSpPr>
          <p:sp>
            <p:nvSpPr>
              <p:cNvPr id="2382" name="Line 49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3" name="Line 49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4" name="Line 49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85" name="Line 49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sp>
        <p:nvSpPr>
          <p:cNvPr id="2072" name="Oval 499"/>
          <p:cNvSpPr>
            <a:spLocks noChangeArrowheads="1"/>
          </p:cNvSpPr>
          <p:nvPr/>
        </p:nvSpPr>
        <p:spPr bwMode="auto">
          <a:xfrm>
            <a:off x="7519988" y="4182912"/>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073" name="Line 500"/>
          <p:cNvSpPr>
            <a:spLocks noChangeShapeType="1"/>
          </p:cNvSpPr>
          <p:nvPr/>
        </p:nvSpPr>
        <p:spPr bwMode="auto">
          <a:xfrm>
            <a:off x="7519988" y="4174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74" name="Line 501"/>
          <p:cNvSpPr>
            <a:spLocks noChangeShapeType="1"/>
          </p:cNvSpPr>
          <p:nvPr/>
        </p:nvSpPr>
        <p:spPr bwMode="auto">
          <a:xfrm>
            <a:off x="7878763" y="4174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75" name="Rectangle 502"/>
          <p:cNvSpPr>
            <a:spLocks noChangeArrowheads="1"/>
          </p:cNvSpPr>
          <p:nvPr/>
        </p:nvSpPr>
        <p:spPr bwMode="auto">
          <a:xfrm>
            <a:off x="7519988" y="4174974"/>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076" name="Oval 503"/>
          <p:cNvSpPr>
            <a:spLocks noChangeArrowheads="1"/>
          </p:cNvSpPr>
          <p:nvPr/>
        </p:nvSpPr>
        <p:spPr bwMode="auto">
          <a:xfrm>
            <a:off x="7516813" y="4106712"/>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077" name="Group 504"/>
          <p:cNvGrpSpPr>
            <a:grpSpLocks/>
          </p:cNvGrpSpPr>
          <p:nvPr/>
        </p:nvGrpSpPr>
        <p:grpSpPr bwMode="auto">
          <a:xfrm>
            <a:off x="7602538" y="4130524"/>
            <a:ext cx="179387" cy="65088"/>
            <a:chOff x="2848" y="848"/>
            <a:chExt cx="140" cy="98"/>
          </a:xfrm>
        </p:grpSpPr>
        <p:sp>
          <p:nvSpPr>
            <p:cNvPr id="2361" name="Line 50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62" name="Line 50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63" name="Line 50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78" name="Group 508"/>
          <p:cNvGrpSpPr>
            <a:grpSpLocks/>
          </p:cNvGrpSpPr>
          <p:nvPr/>
        </p:nvGrpSpPr>
        <p:grpSpPr bwMode="auto">
          <a:xfrm flipV="1">
            <a:off x="7602538" y="4130524"/>
            <a:ext cx="179387" cy="65088"/>
            <a:chOff x="2848" y="848"/>
            <a:chExt cx="140" cy="98"/>
          </a:xfrm>
        </p:grpSpPr>
        <p:sp>
          <p:nvSpPr>
            <p:cNvPr id="2358" name="Line 5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9" name="Line 5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60" name="Line 5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79" name="Oval 512"/>
          <p:cNvSpPr>
            <a:spLocks noChangeArrowheads="1"/>
          </p:cNvSpPr>
          <p:nvPr/>
        </p:nvSpPr>
        <p:spPr bwMode="auto">
          <a:xfrm>
            <a:off x="7875588" y="4462312"/>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080" name="Line 513"/>
          <p:cNvSpPr>
            <a:spLocks noChangeShapeType="1"/>
          </p:cNvSpPr>
          <p:nvPr/>
        </p:nvSpPr>
        <p:spPr bwMode="auto">
          <a:xfrm>
            <a:off x="7875588" y="44543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81" name="Line 514"/>
          <p:cNvSpPr>
            <a:spLocks noChangeShapeType="1"/>
          </p:cNvSpPr>
          <p:nvPr/>
        </p:nvSpPr>
        <p:spPr bwMode="auto">
          <a:xfrm>
            <a:off x="8234363" y="44543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82" name="Rectangle 515"/>
          <p:cNvSpPr>
            <a:spLocks noChangeArrowheads="1"/>
          </p:cNvSpPr>
          <p:nvPr/>
        </p:nvSpPr>
        <p:spPr bwMode="auto">
          <a:xfrm>
            <a:off x="7875588" y="4454374"/>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083" name="Oval 516"/>
          <p:cNvSpPr>
            <a:spLocks noChangeArrowheads="1"/>
          </p:cNvSpPr>
          <p:nvPr/>
        </p:nvSpPr>
        <p:spPr bwMode="auto">
          <a:xfrm>
            <a:off x="7872413" y="4386112"/>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084" name="Group 517"/>
          <p:cNvGrpSpPr>
            <a:grpSpLocks/>
          </p:cNvGrpSpPr>
          <p:nvPr/>
        </p:nvGrpSpPr>
        <p:grpSpPr bwMode="auto">
          <a:xfrm>
            <a:off x="7958138" y="4409924"/>
            <a:ext cx="179387" cy="65088"/>
            <a:chOff x="2848" y="848"/>
            <a:chExt cx="140" cy="98"/>
          </a:xfrm>
        </p:grpSpPr>
        <p:sp>
          <p:nvSpPr>
            <p:cNvPr id="2355" name="Line 5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6" name="Line 5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7" name="Line 5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85" name="Group 521"/>
          <p:cNvGrpSpPr>
            <a:grpSpLocks/>
          </p:cNvGrpSpPr>
          <p:nvPr/>
        </p:nvGrpSpPr>
        <p:grpSpPr bwMode="auto">
          <a:xfrm flipV="1">
            <a:off x="7958138" y="4409924"/>
            <a:ext cx="179387" cy="65088"/>
            <a:chOff x="2848" y="848"/>
            <a:chExt cx="140" cy="98"/>
          </a:xfrm>
        </p:grpSpPr>
        <p:sp>
          <p:nvSpPr>
            <p:cNvPr id="2352" name="Line 5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3" name="Line 5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4" name="Line 5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86" name="Oval 525"/>
          <p:cNvSpPr>
            <a:spLocks noChangeArrowheads="1"/>
          </p:cNvSpPr>
          <p:nvPr/>
        </p:nvSpPr>
        <p:spPr bwMode="auto">
          <a:xfrm>
            <a:off x="8154988" y="4195612"/>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087" name="Line 526"/>
          <p:cNvSpPr>
            <a:spLocks noChangeShapeType="1"/>
          </p:cNvSpPr>
          <p:nvPr/>
        </p:nvSpPr>
        <p:spPr bwMode="auto">
          <a:xfrm>
            <a:off x="8154988" y="41876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88" name="Line 527"/>
          <p:cNvSpPr>
            <a:spLocks noChangeShapeType="1"/>
          </p:cNvSpPr>
          <p:nvPr/>
        </p:nvSpPr>
        <p:spPr bwMode="auto">
          <a:xfrm>
            <a:off x="8513763" y="41876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89" name="Rectangle 528"/>
          <p:cNvSpPr>
            <a:spLocks noChangeArrowheads="1"/>
          </p:cNvSpPr>
          <p:nvPr/>
        </p:nvSpPr>
        <p:spPr bwMode="auto">
          <a:xfrm>
            <a:off x="8154988" y="4187674"/>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090" name="Oval 529"/>
          <p:cNvSpPr>
            <a:spLocks noChangeArrowheads="1"/>
          </p:cNvSpPr>
          <p:nvPr/>
        </p:nvSpPr>
        <p:spPr bwMode="auto">
          <a:xfrm>
            <a:off x="8151813" y="4119412"/>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091" name="Group 530"/>
          <p:cNvGrpSpPr>
            <a:grpSpLocks/>
          </p:cNvGrpSpPr>
          <p:nvPr/>
        </p:nvGrpSpPr>
        <p:grpSpPr bwMode="auto">
          <a:xfrm>
            <a:off x="8237538" y="4143224"/>
            <a:ext cx="179387" cy="65088"/>
            <a:chOff x="2848" y="848"/>
            <a:chExt cx="140" cy="98"/>
          </a:xfrm>
        </p:grpSpPr>
        <p:sp>
          <p:nvSpPr>
            <p:cNvPr id="2349" name="Line 5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0" name="Line 5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51" name="Line 5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92" name="Group 534"/>
          <p:cNvGrpSpPr>
            <a:grpSpLocks/>
          </p:cNvGrpSpPr>
          <p:nvPr/>
        </p:nvGrpSpPr>
        <p:grpSpPr bwMode="auto">
          <a:xfrm flipV="1">
            <a:off x="8237538" y="4143224"/>
            <a:ext cx="179387" cy="65088"/>
            <a:chOff x="2848" y="848"/>
            <a:chExt cx="140" cy="98"/>
          </a:xfrm>
        </p:grpSpPr>
        <p:sp>
          <p:nvSpPr>
            <p:cNvPr id="2346" name="Line 5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7" name="Line 5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8" name="Line 5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093" name="Oval 538"/>
          <p:cNvSpPr>
            <a:spLocks noChangeArrowheads="1"/>
          </p:cNvSpPr>
          <p:nvPr/>
        </p:nvSpPr>
        <p:spPr bwMode="auto">
          <a:xfrm>
            <a:off x="7620000" y="3033562"/>
            <a:ext cx="347663" cy="8890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094" name="Line 539"/>
          <p:cNvSpPr>
            <a:spLocks noChangeShapeType="1"/>
          </p:cNvSpPr>
          <p:nvPr/>
        </p:nvSpPr>
        <p:spPr bwMode="auto">
          <a:xfrm>
            <a:off x="7620000" y="3025624"/>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95" name="Line 540"/>
          <p:cNvSpPr>
            <a:spLocks noChangeShapeType="1"/>
          </p:cNvSpPr>
          <p:nvPr/>
        </p:nvSpPr>
        <p:spPr bwMode="auto">
          <a:xfrm>
            <a:off x="7967663" y="3025624"/>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096" name="Rectangle 541"/>
          <p:cNvSpPr>
            <a:spLocks noChangeArrowheads="1"/>
          </p:cNvSpPr>
          <p:nvPr/>
        </p:nvSpPr>
        <p:spPr bwMode="auto">
          <a:xfrm>
            <a:off x="7620000" y="3025624"/>
            <a:ext cx="344488"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097" name="Oval 542"/>
          <p:cNvSpPr>
            <a:spLocks noChangeArrowheads="1"/>
          </p:cNvSpPr>
          <p:nvPr/>
        </p:nvSpPr>
        <p:spPr bwMode="auto">
          <a:xfrm>
            <a:off x="7616825" y="2962124"/>
            <a:ext cx="347663" cy="103188"/>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098" name="Group 543"/>
          <p:cNvGrpSpPr>
            <a:grpSpLocks/>
          </p:cNvGrpSpPr>
          <p:nvPr/>
        </p:nvGrpSpPr>
        <p:grpSpPr bwMode="auto">
          <a:xfrm>
            <a:off x="7700963" y="2984349"/>
            <a:ext cx="171450" cy="61913"/>
            <a:chOff x="2848" y="848"/>
            <a:chExt cx="140" cy="98"/>
          </a:xfrm>
        </p:grpSpPr>
        <p:sp>
          <p:nvSpPr>
            <p:cNvPr id="2343" name="Line 5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4" name="Line 5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5" name="Line 5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099" name="Group 547"/>
          <p:cNvGrpSpPr>
            <a:grpSpLocks/>
          </p:cNvGrpSpPr>
          <p:nvPr/>
        </p:nvGrpSpPr>
        <p:grpSpPr bwMode="auto">
          <a:xfrm flipV="1">
            <a:off x="7700963" y="2984349"/>
            <a:ext cx="171450" cy="60325"/>
            <a:chOff x="2848" y="848"/>
            <a:chExt cx="140" cy="98"/>
          </a:xfrm>
        </p:grpSpPr>
        <p:sp>
          <p:nvSpPr>
            <p:cNvPr id="2340" name="Line 5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1" name="Line 5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42" name="Line 5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0" name="Oval 551"/>
          <p:cNvSpPr>
            <a:spLocks noChangeArrowheads="1"/>
          </p:cNvSpPr>
          <p:nvPr/>
        </p:nvSpPr>
        <p:spPr bwMode="auto">
          <a:xfrm>
            <a:off x="7618413" y="3293912"/>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101" name="Line 552"/>
          <p:cNvSpPr>
            <a:spLocks noChangeShapeType="1"/>
          </p:cNvSpPr>
          <p:nvPr/>
        </p:nvSpPr>
        <p:spPr bwMode="auto">
          <a:xfrm>
            <a:off x="7618413" y="3285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2" name="Line 553"/>
          <p:cNvSpPr>
            <a:spLocks noChangeShapeType="1"/>
          </p:cNvSpPr>
          <p:nvPr/>
        </p:nvSpPr>
        <p:spPr bwMode="auto">
          <a:xfrm>
            <a:off x="7977188" y="3285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3" name="Rectangle 554"/>
          <p:cNvSpPr>
            <a:spLocks noChangeArrowheads="1"/>
          </p:cNvSpPr>
          <p:nvPr/>
        </p:nvSpPr>
        <p:spPr bwMode="auto">
          <a:xfrm>
            <a:off x="7618413" y="3285974"/>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104" name="Oval 555"/>
          <p:cNvSpPr>
            <a:spLocks noChangeArrowheads="1"/>
          </p:cNvSpPr>
          <p:nvPr/>
        </p:nvSpPr>
        <p:spPr bwMode="auto">
          <a:xfrm>
            <a:off x="7615238" y="3217712"/>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105" name="Group 556"/>
          <p:cNvGrpSpPr>
            <a:grpSpLocks/>
          </p:cNvGrpSpPr>
          <p:nvPr/>
        </p:nvGrpSpPr>
        <p:grpSpPr bwMode="auto">
          <a:xfrm>
            <a:off x="7700963" y="3241524"/>
            <a:ext cx="179387" cy="65088"/>
            <a:chOff x="2848" y="848"/>
            <a:chExt cx="140" cy="98"/>
          </a:xfrm>
        </p:grpSpPr>
        <p:sp>
          <p:nvSpPr>
            <p:cNvPr id="2337"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8"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9"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06" name="Group 560"/>
          <p:cNvGrpSpPr>
            <a:grpSpLocks/>
          </p:cNvGrpSpPr>
          <p:nvPr/>
        </p:nvGrpSpPr>
        <p:grpSpPr bwMode="auto">
          <a:xfrm flipV="1">
            <a:off x="7700963" y="3241524"/>
            <a:ext cx="179387" cy="65088"/>
            <a:chOff x="2848" y="848"/>
            <a:chExt cx="140" cy="98"/>
          </a:xfrm>
        </p:grpSpPr>
        <p:sp>
          <p:nvSpPr>
            <p:cNvPr id="2334" name="Line 5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5" name="Line 5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6" name="Line 5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07" name="Oval 564"/>
          <p:cNvSpPr>
            <a:spLocks noChangeArrowheads="1"/>
          </p:cNvSpPr>
          <p:nvPr/>
        </p:nvSpPr>
        <p:spPr bwMode="auto">
          <a:xfrm>
            <a:off x="8094663" y="2935137"/>
            <a:ext cx="330200" cy="85725"/>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108" name="Line 565"/>
          <p:cNvSpPr>
            <a:spLocks noChangeShapeType="1"/>
          </p:cNvSpPr>
          <p:nvPr/>
        </p:nvSpPr>
        <p:spPr bwMode="auto">
          <a:xfrm>
            <a:off x="8094663" y="2928787"/>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09" name="Line 566"/>
          <p:cNvSpPr>
            <a:spLocks noChangeShapeType="1"/>
          </p:cNvSpPr>
          <p:nvPr/>
        </p:nvSpPr>
        <p:spPr bwMode="auto">
          <a:xfrm>
            <a:off x="8424863" y="2928787"/>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10" name="Rectangle 567"/>
          <p:cNvSpPr>
            <a:spLocks noChangeArrowheads="1"/>
          </p:cNvSpPr>
          <p:nvPr/>
        </p:nvSpPr>
        <p:spPr bwMode="auto">
          <a:xfrm>
            <a:off x="8094663" y="2928787"/>
            <a:ext cx="327025" cy="5238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solidFill>
                <a:schemeClr val="bg2"/>
              </a:solidFill>
              <a:latin typeface="Times New Roman" charset="0"/>
            </a:endParaRPr>
          </a:p>
        </p:txBody>
      </p:sp>
      <p:sp>
        <p:nvSpPr>
          <p:cNvPr id="2111" name="Oval 568"/>
          <p:cNvSpPr>
            <a:spLocks noChangeArrowheads="1"/>
          </p:cNvSpPr>
          <p:nvPr/>
        </p:nvSpPr>
        <p:spPr bwMode="auto">
          <a:xfrm>
            <a:off x="8091488" y="2866874"/>
            <a:ext cx="330200" cy="100013"/>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112" name="Group 569"/>
          <p:cNvGrpSpPr>
            <a:grpSpLocks/>
          </p:cNvGrpSpPr>
          <p:nvPr/>
        </p:nvGrpSpPr>
        <p:grpSpPr bwMode="auto">
          <a:xfrm>
            <a:off x="8170863" y="2889099"/>
            <a:ext cx="163512" cy="57150"/>
            <a:chOff x="2848" y="848"/>
            <a:chExt cx="140" cy="98"/>
          </a:xfrm>
        </p:grpSpPr>
        <p:sp>
          <p:nvSpPr>
            <p:cNvPr id="2331" name="Line 5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2" name="Line 5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3" name="Line 5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13" name="Group 573"/>
          <p:cNvGrpSpPr>
            <a:grpSpLocks/>
          </p:cNvGrpSpPr>
          <p:nvPr/>
        </p:nvGrpSpPr>
        <p:grpSpPr bwMode="auto">
          <a:xfrm flipV="1">
            <a:off x="8170863" y="2887512"/>
            <a:ext cx="163512" cy="58737"/>
            <a:chOff x="2848" y="848"/>
            <a:chExt cx="140" cy="98"/>
          </a:xfrm>
        </p:grpSpPr>
        <p:sp>
          <p:nvSpPr>
            <p:cNvPr id="2328" name="Line 5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9" name="Line 5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30" name="Line 5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14" name="Oval 577"/>
          <p:cNvSpPr>
            <a:spLocks noChangeArrowheads="1"/>
          </p:cNvSpPr>
          <p:nvPr/>
        </p:nvSpPr>
        <p:spPr bwMode="auto">
          <a:xfrm>
            <a:off x="8180388" y="3293912"/>
            <a:ext cx="358775" cy="95250"/>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115" name="Line 578"/>
          <p:cNvSpPr>
            <a:spLocks noChangeShapeType="1"/>
          </p:cNvSpPr>
          <p:nvPr/>
        </p:nvSpPr>
        <p:spPr bwMode="auto">
          <a:xfrm>
            <a:off x="8180388" y="3285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16" name="Line 579"/>
          <p:cNvSpPr>
            <a:spLocks noChangeShapeType="1"/>
          </p:cNvSpPr>
          <p:nvPr/>
        </p:nvSpPr>
        <p:spPr bwMode="auto">
          <a:xfrm>
            <a:off x="8539163" y="3285974"/>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17" name="Rectangle 580"/>
          <p:cNvSpPr>
            <a:spLocks noChangeArrowheads="1"/>
          </p:cNvSpPr>
          <p:nvPr/>
        </p:nvSpPr>
        <p:spPr bwMode="auto">
          <a:xfrm>
            <a:off x="8180388" y="3285974"/>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118" name="Oval 581"/>
          <p:cNvSpPr>
            <a:spLocks noChangeArrowheads="1"/>
          </p:cNvSpPr>
          <p:nvPr/>
        </p:nvSpPr>
        <p:spPr bwMode="auto">
          <a:xfrm>
            <a:off x="8177213" y="3217712"/>
            <a:ext cx="358775" cy="111125"/>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119" name="Group 582"/>
          <p:cNvGrpSpPr>
            <a:grpSpLocks/>
          </p:cNvGrpSpPr>
          <p:nvPr/>
        </p:nvGrpSpPr>
        <p:grpSpPr bwMode="auto">
          <a:xfrm>
            <a:off x="8262938" y="3241524"/>
            <a:ext cx="179387" cy="65088"/>
            <a:chOff x="2848" y="848"/>
            <a:chExt cx="140" cy="98"/>
          </a:xfrm>
        </p:grpSpPr>
        <p:sp>
          <p:nvSpPr>
            <p:cNvPr id="2325" name="Line 5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6" name="Line 5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7" name="Line 5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20" name="Group 586"/>
          <p:cNvGrpSpPr>
            <a:grpSpLocks/>
          </p:cNvGrpSpPr>
          <p:nvPr/>
        </p:nvGrpSpPr>
        <p:grpSpPr bwMode="auto">
          <a:xfrm flipV="1">
            <a:off x="8262938" y="3241524"/>
            <a:ext cx="179387" cy="65088"/>
            <a:chOff x="2848" y="848"/>
            <a:chExt cx="140" cy="98"/>
          </a:xfrm>
        </p:grpSpPr>
        <p:sp>
          <p:nvSpPr>
            <p:cNvPr id="2322" name="Line 5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3" name="Line 5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4" name="Line 5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21" name="Oval 590"/>
          <p:cNvSpPr>
            <a:spLocks noChangeArrowheads="1"/>
          </p:cNvSpPr>
          <p:nvPr/>
        </p:nvSpPr>
        <p:spPr bwMode="auto">
          <a:xfrm>
            <a:off x="6770688" y="3028799"/>
            <a:ext cx="346075" cy="87313"/>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122" name="Line 591"/>
          <p:cNvSpPr>
            <a:spLocks noChangeShapeType="1"/>
          </p:cNvSpPr>
          <p:nvPr/>
        </p:nvSpPr>
        <p:spPr bwMode="auto">
          <a:xfrm>
            <a:off x="6770688" y="3020862"/>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23" name="Line 592"/>
          <p:cNvSpPr>
            <a:spLocks noChangeShapeType="1"/>
          </p:cNvSpPr>
          <p:nvPr/>
        </p:nvSpPr>
        <p:spPr bwMode="auto">
          <a:xfrm>
            <a:off x="7116763" y="3020862"/>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24" name="Rectangle 593"/>
          <p:cNvSpPr>
            <a:spLocks noChangeArrowheads="1"/>
          </p:cNvSpPr>
          <p:nvPr/>
        </p:nvSpPr>
        <p:spPr bwMode="auto">
          <a:xfrm>
            <a:off x="6770688" y="3020862"/>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125" name="Oval 594"/>
          <p:cNvSpPr>
            <a:spLocks noChangeArrowheads="1"/>
          </p:cNvSpPr>
          <p:nvPr/>
        </p:nvSpPr>
        <p:spPr bwMode="auto">
          <a:xfrm>
            <a:off x="6767513" y="2957362"/>
            <a:ext cx="346075" cy="103187"/>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126" name="Group 595"/>
          <p:cNvGrpSpPr>
            <a:grpSpLocks/>
          </p:cNvGrpSpPr>
          <p:nvPr/>
        </p:nvGrpSpPr>
        <p:grpSpPr bwMode="auto">
          <a:xfrm>
            <a:off x="6851650" y="2979587"/>
            <a:ext cx="171450" cy="60325"/>
            <a:chOff x="2848" y="848"/>
            <a:chExt cx="140" cy="98"/>
          </a:xfrm>
        </p:grpSpPr>
        <p:sp>
          <p:nvSpPr>
            <p:cNvPr id="2319" name="Line 5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0" name="Line 5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21" name="Line 5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27" name="Group 599"/>
          <p:cNvGrpSpPr>
            <a:grpSpLocks/>
          </p:cNvGrpSpPr>
          <p:nvPr/>
        </p:nvGrpSpPr>
        <p:grpSpPr bwMode="auto">
          <a:xfrm flipV="1">
            <a:off x="6851650" y="2979587"/>
            <a:ext cx="171450" cy="58737"/>
            <a:chOff x="2848" y="848"/>
            <a:chExt cx="140" cy="98"/>
          </a:xfrm>
        </p:grpSpPr>
        <p:sp>
          <p:nvSpPr>
            <p:cNvPr id="2316" name="Line 6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7" name="Line 6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8" name="Line 6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28" name="Oval 603"/>
          <p:cNvSpPr>
            <a:spLocks noChangeArrowheads="1"/>
          </p:cNvSpPr>
          <p:nvPr/>
        </p:nvSpPr>
        <p:spPr bwMode="auto">
          <a:xfrm>
            <a:off x="6464300" y="4178149"/>
            <a:ext cx="346075" cy="87313"/>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129" name="Line 604"/>
          <p:cNvSpPr>
            <a:spLocks noChangeShapeType="1"/>
          </p:cNvSpPr>
          <p:nvPr/>
        </p:nvSpPr>
        <p:spPr bwMode="auto">
          <a:xfrm>
            <a:off x="6464300" y="4170212"/>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30" name="Line 605"/>
          <p:cNvSpPr>
            <a:spLocks noChangeShapeType="1"/>
          </p:cNvSpPr>
          <p:nvPr/>
        </p:nvSpPr>
        <p:spPr bwMode="auto">
          <a:xfrm>
            <a:off x="6810375" y="4170212"/>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31" name="Rectangle 606"/>
          <p:cNvSpPr>
            <a:spLocks noChangeArrowheads="1"/>
          </p:cNvSpPr>
          <p:nvPr/>
        </p:nvSpPr>
        <p:spPr bwMode="auto">
          <a:xfrm>
            <a:off x="6464300" y="4170212"/>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132" name="Oval 607"/>
          <p:cNvSpPr>
            <a:spLocks noChangeArrowheads="1"/>
          </p:cNvSpPr>
          <p:nvPr/>
        </p:nvSpPr>
        <p:spPr bwMode="auto">
          <a:xfrm>
            <a:off x="6461125" y="4106712"/>
            <a:ext cx="346075" cy="103187"/>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133" name="Group 608"/>
          <p:cNvGrpSpPr>
            <a:grpSpLocks/>
          </p:cNvGrpSpPr>
          <p:nvPr/>
        </p:nvGrpSpPr>
        <p:grpSpPr bwMode="auto">
          <a:xfrm>
            <a:off x="6545263" y="4128937"/>
            <a:ext cx="171450" cy="60325"/>
            <a:chOff x="2848" y="848"/>
            <a:chExt cx="140" cy="98"/>
          </a:xfrm>
        </p:grpSpPr>
        <p:sp>
          <p:nvSpPr>
            <p:cNvPr id="2313" name="Line 6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4" name="Line 6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5" name="Line 6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134" name="Group 612"/>
          <p:cNvGrpSpPr>
            <a:grpSpLocks/>
          </p:cNvGrpSpPr>
          <p:nvPr/>
        </p:nvGrpSpPr>
        <p:grpSpPr bwMode="auto">
          <a:xfrm flipV="1">
            <a:off x="6545263" y="4128937"/>
            <a:ext cx="171450" cy="58737"/>
            <a:chOff x="2848" y="848"/>
            <a:chExt cx="140" cy="98"/>
          </a:xfrm>
        </p:grpSpPr>
        <p:sp>
          <p:nvSpPr>
            <p:cNvPr id="2310" name="Line 6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1" name="Line 6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12" name="Line 6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135" name="Line 616"/>
          <p:cNvSpPr>
            <a:spLocks noChangeShapeType="1"/>
          </p:cNvSpPr>
          <p:nvPr/>
        </p:nvSpPr>
        <p:spPr bwMode="auto">
          <a:xfrm flipV="1">
            <a:off x="7662863" y="4535337"/>
            <a:ext cx="227012" cy="4365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6" name="Line 617"/>
          <p:cNvSpPr>
            <a:spLocks noChangeShapeType="1"/>
          </p:cNvSpPr>
          <p:nvPr/>
        </p:nvSpPr>
        <p:spPr bwMode="auto">
          <a:xfrm>
            <a:off x="7786688" y="4273399"/>
            <a:ext cx="163512"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7" name="Line 618"/>
          <p:cNvSpPr>
            <a:spLocks noChangeShapeType="1"/>
          </p:cNvSpPr>
          <p:nvPr/>
        </p:nvSpPr>
        <p:spPr bwMode="auto">
          <a:xfrm>
            <a:off x="7883525" y="4194024"/>
            <a:ext cx="2794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8" name="Line 619"/>
          <p:cNvSpPr>
            <a:spLocks noChangeShapeType="1"/>
          </p:cNvSpPr>
          <p:nvPr/>
        </p:nvSpPr>
        <p:spPr bwMode="auto">
          <a:xfrm flipV="1">
            <a:off x="8120063" y="4279749"/>
            <a:ext cx="134937" cy="1047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39" name="Line 620"/>
          <p:cNvSpPr>
            <a:spLocks noChangeShapeType="1"/>
          </p:cNvSpPr>
          <p:nvPr/>
        </p:nvSpPr>
        <p:spPr bwMode="auto">
          <a:xfrm>
            <a:off x="6818313" y="4200374"/>
            <a:ext cx="6794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0" name="Line 621"/>
          <p:cNvSpPr>
            <a:spLocks noChangeShapeType="1"/>
          </p:cNvSpPr>
          <p:nvPr/>
        </p:nvSpPr>
        <p:spPr bwMode="auto">
          <a:xfrm>
            <a:off x="7113588" y="3047849"/>
            <a:ext cx="509587"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1" name="Line 622"/>
          <p:cNvSpPr>
            <a:spLocks noChangeShapeType="1"/>
          </p:cNvSpPr>
          <p:nvPr/>
        </p:nvSpPr>
        <p:spPr bwMode="auto">
          <a:xfrm>
            <a:off x="6680200" y="2876399"/>
            <a:ext cx="15240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42" name="Freeform 623"/>
          <p:cNvSpPr>
            <a:spLocks/>
          </p:cNvSpPr>
          <p:nvPr/>
        </p:nvSpPr>
        <p:spPr bwMode="auto">
          <a:xfrm>
            <a:off x="6000750" y="4882999"/>
            <a:ext cx="2979738" cy="1455738"/>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43" name="Line 624"/>
          <p:cNvSpPr>
            <a:spLocks noChangeShapeType="1"/>
          </p:cNvSpPr>
          <p:nvPr/>
        </p:nvSpPr>
        <p:spPr bwMode="auto">
          <a:xfrm rot="-5400000">
            <a:off x="8235950" y="5619600"/>
            <a:ext cx="523875" cy="1397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4" name="Line 625"/>
          <p:cNvSpPr>
            <a:spLocks noChangeShapeType="1"/>
          </p:cNvSpPr>
          <p:nvPr/>
        </p:nvSpPr>
        <p:spPr bwMode="auto">
          <a:xfrm rot="5400000" flipV="1">
            <a:off x="8382000" y="5900587"/>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145" name="Line 626"/>
          <p:cNvSpPr>
            <a:spLocks noChangeShapeType="1"/>
          </p:cNvSpPr>
          <p:nvPr/>
        </p:nvSpPr>
        <p:spPr bwMode="auto">
          <a:xfrm rot="-5400000">
            <a:off x="8567738" y="5576737"/>
            <a:ext cx="0" cy="1143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2146" name="Group 627"/>
          <p:cNvGrpSpPr>
            <a:grpSpLocks/>
          </p:cNvGrpSpPr>
          <p:nvPr/>
        </p:nvGrpSpPr>
        <p:grpSpPr bwMode="auto">
          <a:xfrm>
            <a:off x="8147050" y="5286224"/>
            <a:ext cx="501650" cy="234950"/>
            <a:chOff x="4701" y="2996"/>
            <a:chExt cx="316" cy="148"/>
          </a:xfrm>
        </p:grpSpPr>
        <p:sp>
          <p:nvSpPr>
            <p:cNvPr id="2297" name="Oval 62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298" name="Line 62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99" name="Line 63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00" name="Rectangle 63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301" name="Oval 63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302" name="Group 633"/>
            <p:cNvGrpSpPr>
              <a:grpSpLocks/>
            </p:cNvGrpSpPr>
            <p:nvPr/>
          </p:nvGrpSpPr>
          <p:grpSpPr bwMode="auto">
            <a:xfrm>
              <a:off x="4776" y="3017"/>
              <a:ext cx="156" cy="56"/>
              <a:chOff x="2848" y="848"/>
              <a:chExt cx="140" cy="98"/>
            </a:xfrm>
          </p:grpSpPr>
          <p:sp>
            <p:nvSpPr>
              <p:cNvPr id="2307" name="Line 6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08" name="Line 6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09" name="Line 6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303" name="Group 637"/>
            <p:cNvGrpSpPr>
              <a:grpSpLocks/>
            </p:cNvGrpSpPr>
            <p:nvPr/>
          </p:nvGrpSpPr>
          <p:grpSpPr bwMode="auto">
            <a:xfrm flipV="1">
              <a:off x="4776" y="3016"/>
              <a:ext cx="156" cy="56"/>
              <a:chOff x="2848" y="848"/>
              <a:chExt cx="140" cy="98"/>
            </a:xfrm>
          </p:grpSpPr>
          <p:sp>
            <p:nvSpPr>
              <p:cNvPr id="2304" name="Line 6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05" name="Line 6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306" name="Line 6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147" name="Group 641"/>
          <p:cNvGrpSpPr>
            <a:grpSpLocks/>
          </p:cNvGrpSpPr>
          <p:nvPr/>
        </p:nvGrpSpPr>
        <p:grpSpPr bwMode="auto">
          <a:xfrm>
            <a:off x="7331075" y="5009999"/>
            <a:ext cx="501650" cy="234950"/>
            <a:chOff x="3600" y="219"/>
            <a:chExt cx="360" cy="175"/>
          </a:xfrm>
        </p:grpSpPr>
        <p:sp>
          <p:nvSpPr>
            <p:cNvPr id="2284" name="Oval 64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p>
          </p:txBody>
        </p:sp>
        <p:sp>
          <p:nvSpPr>
            <p:cNvPr id="2285" name="Line 6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86" name="Line 6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87" name="Rectangle 64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288" name="Oval 64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p>
          </p:txBody>
        </p:sp>
        <p:grpSp>
          <p:nvGrpSpPr>
            <p:cNvPr id="2289" name="Group 647"/>
            <p:cNvGrpSpPr>
              <a:grpSpLocks/>
            </p:cNvGrpSpPr>
            <p:nvPr/>
          </p:nvGrpSpPr>
          <p:grpSpPr bwMode="auto">
            <a:xfrm>
              <a:off x="3686" y="244"/>
              <a:ext cx="177" cy="66"/>
              <a:chOff x="2848" y="848"/>
              <a:chExt cx="140" cy="98"/>
            </a:xfrm>
          </p:grpSpPr>
          <p:sp>
            <p:nvSpPr>
              <p:cNvPr id="2294" name="Line 6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95" name="Line 6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96" name="Line 6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290" name="Group 651"/>
            <p:cNvGrpSpPr>
              <a:grpSpLocks/>
            </p:cNvGrpSpPr>
            <p:nvPr/>
          </p:nvGrpSpPr>
          <p:grpSpPr bwMode="auto">
            <a:xfrm flipV="1">
              <a:off x="3686" y="243"/>
              <a:ext cx="177" cy="66"/>
              <a:chOff x="2848" y="848"/>
              <a:chExt cx="140" cy="98"/>
            </a:xfrm>
          </p:grpSpPr>
          <p:sp>
            <p:nvSpPr>
              <p:cNvPr id="2291" name="Line 6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92" name="Line 6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93" name="Line 6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148" name="Group 655"/>
          <p:cNvGrpSpPr>
            <a:grpSpLocks/>
          </p:cNvGrpSpPr>
          <p:nvPr/>
        </p:nvGrpSpPr>
        <p:grpSpPr bwMode="auto">
          <a:xfrm>
            <a:off x="6665913" y="5314799"/>
            <a:ext cx="501650" cy="234950"/>
            <a:chOff x="3600" y="219"/>
            <a:chExt cx="360" cy="175"/>
          </a:xfrm>
        </p:grpSpPr>
        <p:sp>
          <p:nvSpPr>
            <p:cNvPr id="2271" name="Oval 65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p>
          </p:txBody>
        </p:sp>
        <p:sp>
          <p:nvSpPr>
            <p:cNvPr id="2272" name="Line 6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73" name="Line 6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74" name="Rectangle 65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275" name="Oval 66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p>
          </p:txBody>
        </p:sp>
        <p:grpSp>
          <p:nvGrpSpPr>
            <p:cNvPr id="2276" name="Group 661"/>
            <p:cNvGrpSpPr>
              <a:grpSpLocks/>
            </p:cNvGrpSpPr>
            <p:nvPr/>
          </p:nvGrpSpPr>
          <p:grpSpPr bwMode="auto">
            <a:xfrm>
              <a:off x="3686" y="244"/>
              <a:ext cx="177" cy="66"/>
              <a:chOff x="2848" y="848"/>
              <a:chExt cx="140" cy="98"/>
            </a:xfrm>
          </p:grpSpPr>
          <p:sp>
            <p:nvSpPr>
              <p:cNvPr id="2281" name="Line 6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82" name="Line 6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83" name="Line 6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277" name="Group 665"/>
            <p:cNvGrpSpPr>
              <a:grpSpLocks/>
            </p:cNvGrpSpPr>
            <p:nvPr/>
          </p:nvGrpSpPr>
          <p:grpSpPr bwMode="auto">
            <a:xfrm flipV="1">
              <a:off x="3686" y="243"/>
              <a:ext cx="177" cy="66"/>
              <a:chOff x="2848" y="848"/>
              <a:chExt cx="140" cy="98"/>
            </a:xfrm>
          </p:grpSpPr>
          <p:sp>
            <p:nvSpPr>
              <p:cNvPr id="2278" name="Line 6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79" name="Line 6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80" name="Line 6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sp>
        <p:nvSpPr>
          <p:cNvPr id="2149" name="Line 669"/>
          <p:cNvSpPr>
            <a:spLocks noChangeShapeType="1"/>
          </p:cNvSpPr>
          <p:nvPr/>
        </p:nvSpPr>
        <p:spPr bwMode="auto">
          <a:xfrm>
            <a:off x="7780338" y="5221137"/>
            <a:ext cx="358775"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0" name="Line 670"/>
          <p:cNvSpPr>
            <a:spLocks noChangeShapeType="1"/>
          </p:cNvSpPr>
          <p:nvPr/>
        </p:nvSpPr>
        <p:spPr bwMode="auto">
          <a:xfrm flipV="1">
            <a:off x="7127875" y="5233837"/>
            <a:ext cx="277813" cy="109537"/>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1" name="Line 671"/>
          <p:cNvSpPr>
            <a:spLocks noChangeShapeType="1"/>
          </p:cNvSpPr>
          <p:nvPr/>
        </p:nvSpPr>
        <p:spPr bwMode="auto">
          <a:xfrm flipV="1">
            <a:off x="7170738" y="5437037"/>
            <a:ext cx="9715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2" name="Line 672"/>
          <p:cNvSpPr>
            <a:spLocks noChangeShapeType="1"/>
          </p:cNvSpPr>
          <p:nvPr/>
        </p:nvSpPr>
        <p:spPr bwMode="auto">
          <a:xfrm flipH="1">
            <a:off x="6465888" y="5183037"/>
            <a:ext cx="254000" cy="4699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3" name="Line 673"/>
          <p:cNvSpPr>
            <a:spLocks noChangeShapeType="1"/>
          </p:cNvSpPr>
          <p:nvPr/>
        </p:nvSpPr>
        <p:spPr bwMode="auto">
          <a:xfrm>
            <a:off x="6491288" y="5233837"/>
            <a:ext cx="1968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4" name="Line 674"/>
          <p:cNvSpPr>
            <a:spLocks noChangeShapeType="1"/>
          </p:cNvSpPr>
          <p:nvPr/>
        </p:nvSpPr>
        <p:spPr bwMode="auto">
          <a:xfrm>
            <a:off x="6351588" y="5570387"/>
            <a:ext cx="153987"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5" name="Line 675"/>
          <p:cNvSpPr>
            <a:spLocks noChangeShapeType="1"/>
          </p:cNvSpPr>
          <p:nvPr/>
        </p:nvSpPr>
        <p:spPr bwMode="auto">
          <a:xfrm>
            <a:off x="6604000" y="5649762"/>
            <a:ext cx="490538"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6" name="Line 676"/>
          <p:cNvSpPr>
            <a:spLocks noChangeShapeType="1"/>
          </p:cNvSpPr>
          <p:nvPr/>
        </p:nvSpPr>
        <p:spPr bwMode="auto">
          <a:xfrm flipH="1">
            <a:off x="6843713" y="5557687"/>
            <a:ext cx="53975" cy="857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7" name="Line 677"/>
          <p:cNvSpPr>
            <a:spLocks noChangeShapeType="1"/>
          </p:cNvSpPr>
          <p:nvPr/>
        </p:nvSpPr>
        <p:spPr bwMode="auto">
          <a:xfrm>
            <a:off x="6656388" y="5646587"/>
            <a:ext cx="1587"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8" name="Line 678"/>
          <p:cNvSpPr>
            <a:spLocks noChangeShapeType="1"/>
          </p:cNvSpPr>
          <p:nvPr/>
        </p:nvSpPr>
        <p:spPr bwMode="auto">
          <a:xfrm flipH="1" flipV="1">
            <a:off x="7053263" y="5654524"/>
            <a:ext cx="0" cy="762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59" name="Line 679"/>
          <p:cNvSpPr>
            <a:spLocks noChangeShapeType="1"/>
          </p:cNvSpPr>
          <p:nvPr/>
        </p:nvSpPr>
        <p:spPr bwMode="auto">
          <a:xfrm>
            <a:off x="7134225" y="5513237"/>
            <a:ext cx="503238" cy="2698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0" name="Line 680"/>
          <p:cNvSpPr>
            <a:spLocks noChangeShapeType="1"/>
          </p:cNvSpPr>
          <p:nvPr/>
        </p:nvSpPr>
        <p:spPr bwMode="auto">
          <a:xfrm>
            <a:off x="6583363" y="5448149"/>
            <a:ext cx="8096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161" name="Group 681"/>
          <p:cNvGrpSpPr>
            <a:grpSpLocks/>
          </p:cNvGrpSpPr>
          <p:nvPr/>
        </p:nvGrpSpPr>
        <p:grpSpPr bwMode="auto">
          <a:xfrm>
            <a:off x="5768975" y="2208062"/>
            <a:ext cx="3021013" cy="3981450"/>
            <a:chOff x="-1203" y="1352"/>
            <a:chExt cx="1903" cy="2508"/>
          </a:xfrm>
        </p:grpSpPr>
        <p:grpSp>
          <p:nvGrpSpPr>
            <p:cNvPr id="2244" name="Group 682"/>
            <p:cNvGrpSpPr>
              <a:grpSpLocks/>
            </p:cNvGrpSpPr>
            <p:nvPr/>
          </p:nvGrpSpPr>
          <p:grpSpPr bwMode="auto">
            <a:xfrm>
              <a:off x="-1203" y="1647"/>
              <a:ext cx="436" cy="114"/>
              <a:chOff x="3072" y="739"/>
              <a:chExt cx="652" cy="146"/>
            </a:xfrm>
          </p:grpSpPr>
          <p:pic>
            <p:nvPicPr>
              <p:cNvPr id="2268" name="Picture 683" descr="lgv_fq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69" name="Line 684"/>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270" name="Line 685"/>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pic>
          <p:nvPicPr>
            <p:cNvPr id="2245" name="Picture 686" descr="imgyjav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46" name="Group 687"/>
            <p:cNvGrpSpPr>
              <a:grpSpLocks/>
            </p:cNvGrpSpPr>
            <p:nvPr/>
          </p:nvGrpSpPr>
          <p:grpSpPr bwMode="auto">
            <a:xfrm>
              <a:off x="-546" y="1352"/>
              <a:ext cx="256" cy="269"/>
              <a:chOff x="2870" y="1518"/>
              <a:chExt cx="292" cy="320"/>
            </a:xfrm>
          </p:grpSpPr>
          <p:graphicFrame>
            <p:nvGraphicFramePr>
              <p:cNvPr id="2061"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7508" imgH="841085" progId="MS_ClipArt_Gallery.2">
                      <p:embed/>
                    </p:oleObj>
                  </mc:Choice>
                  <mc:Fallback>
                    <p:oleObj name="Clip" r:id="rId5" imgW="827508" imgH="841085" progId="MS_ClipArt_Gallery.2">
                      <p:embed/>
                      <p:pic>
                        <p:nvPicPr>
                          <p:cNvPr id="2061" name="Object 6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62"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977" imgH="1200107" progId="MS_ClipArt_Gallery.2">
                      <p:embed/>
                    </p:oleObj>
                  </mc:Choice>
                  <mc:Fallback>
                    <p:oleObj name="Clip" r:id="rId7" imgW="1268977" imgH="1200107" progId="MS_ClipArt_Gallery.2">
                      <p:embed/>
                      <p:pic>
                        <p:nvPicPr>
                          <p:cNvPr id="2062" name="Object 6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47" name="Group 690"/>
            <p:cNvGrpSpPr>
              <a:grpSpLocks/>
            </p:cNvGrpSpPr>
            <p:nvPr/>
          </p:nvGrpSpPr>
          <p:grpSpPr bwMode="auto">
            <a:xfrm>
              <a:off x="-1002" y="2262"/>
              <a:ext cx="209" cy="224"/>
              <a:chOff x="2870" y="1518"/>
              <a:chExt cx="292" cy="320"/>
            </a:xfrm>
          </p:grpSpPr>
          <p:graphicFrame>
            <p:nvGraphicFramePr>
              <p:cNvPr id="2059"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7508" imgH="841085" progId="MS_ClipArt_Gallery.2">
                      <p:embed/>
                    </p:oleObj>
                  </mc:Choice>
                  <mc:Fallback>
                    <p:oleObj name="Clip" r:id="rId9" imgW="827508" imgH="841085" progId="MS_ClipArt_Gallery.2">
                      <p:embed/>
                      <p:pic>
                        <p:nvPicPr>
                          <p:cNvPr id="2059" name="Object 6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60"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977" imgH="1200107" progId="MS_ClipArt_Gallery.2">
                      <p:embed/>
                    </p:oleObj>
                  </mc:Choice>
                  <mc:Fallback>
                    <p:oleObj name="Clip" r:id="rId10" imgW="1268977" imgH="1200107" progId="MS_ClipArt_Gallery.2">
                      <p:embed/>
                      <p:pic>
                        <p:nvPicPr>
                          <p:cNvPr id="2060" name="Object 6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050" name="Object 693"/>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name="Clip" r:id="rId11" imgW="1305000" imgH="1085760" progId="MS_ClipArt_Gallery.2">
                    <p:embed/>
                  </p:oleObj>
                </mc:Choice>
                <mc:Fallback>
                  <p:oleObj name="Clip" r:id="rId11" imgW="1305000" imgH="1085760" progId="MS_ClipArt_Gallery.2">
                    <p:embed/>
                    <p:pic>
                      <p:nvPicPr>
                        <p:cNvPr id="2050" name="Object 6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48" name="Group 694"/>
            <p:cNvGrpSpPr>
              <a:grpSpLocks/>
            </p:cNvGrpSpPr>
            <p:nvPr/>
          </p:nvGrpSpPr>
          <p:grpSpPr bwMode="auto">
            <a:xfrm>
              <a:off x="310" y="3575"/>
              <a:ext cx="125" cy="230"/>
              <a:chOff x="4180" y="783"/>
              <a:chExt cx="150" cy="307"/>
            </a:xfrm>
          </p:grpSpPr>
          <p:sp>
            <p:nvSpPr>
              <p:cNvPr id="2260" name="AutoShape 6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261" name="Rectangle 6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262" name="Rectangle 6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p>
            </p:txBody>
          </p:sp>
          <p:sp>
            <p:nvSpPr>
              <p:cNvPr id="2263" name="AutoShape 6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p>
            </p:txBody>
          </p:sp>
          <p:sp>
            <p:nvSpPr>
              <p:cNvPr id="2264" name="Line 6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65" name="Line 7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66" name="Rectangle 7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p>
            </p:txBody>
          </p:sp>
          <p:sp>
            <p:nvSpPr>
              <p:cNvPr id="2267" name="Rectangle 7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grpSp>
        <p:graphicFrame>
          <p:nvGraphicFramePr>
            <p:cNvPr id="2051" name="Object 70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name="Clip" r:id="rId13" imgW="1305000" imgH="1085760" progId="MS_ClipArt_Gallery.2">
                    <p:embed/>
                  </p:oleObj>
                </mc:Choice>
                <mc:Fallback>
                  <p:oleObj name="Clip" r:id="rId13" imgW="1305000" imgH="1085760" progId="MS_ClipArt_Gallery.2">
                    <p:embed/>
                    <p:pic>
                      <p:nvPicPr>
                        <p:cNvPr id="2051" name="Object 7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2" name="Object 70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name="Clip" r:id="rId14" imgW="1305000" imgH="1085760" progId="MS_ClipArt_Gallery.2">
                    <p:embed/>
                  </p:oleObj>
                </mc:Choice>
                <mc:Fallback>
                  <p:oleObj name="Clip" r:id="rId14" imgW="1305000" imgH="1085760" progId="MS_ClipArt_Gallery.2">
                    <p:embed/>
                    <p:pic>
                      <p:nvPicPr>
                        <p:cNvPr id="2052" name="Object 7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3" name="Object 70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name="Clip" r:id="rId15" imgW="1305000" imgH="1085760" progId="MS_ClipArt_Gallery.2">
                    <p:embed/>
                  </p:oleObj>
                </mc:Choice>
                <mc:Fallback>
                  <p:oleObj name="Clip" r:id="rId15" imgW="1305000" imgH="1085760" progId="MS_ClipArt_Gallery.2">
                    <p:embed/>
                    <p:pic>
                      <p:nvPicPr>
                        <p:cNvPr id="2053" name="Object 7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4" name="Object 70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name="Clip" r:id="rId16" imgW="1305000" imgH="1085760" progId="MS_ClipArt_Gallery.2">
                    <p:embed/>
                  </p:oleObj>
                </mc:Choice>
                <mc:Fallback>
                  <p:oleObj name="Clip" r:id="rId16" imgW="1305000" imgH="1085760" progId="MS_ClipArt_Gallery.2">
                    <p:embed/>
                    <p:pic>
                      <p:nvPicPr>
                        <p:cNvPr id="2054" name="Object 7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49" name="Group 707"/>
            <p:cNvGrpSpPr>
              <a:grpSpLocks/>
            </p:cNvGrpSpPr>
            <p:nvPr/>
          </p:nvGrpSpPr>
          <p:grpSpPr bwMode="auto">
            <a:xfrm>
              <a:off x="83" y="3625"/>
              <a:ext cx="172" cy="215"/>
              <a:chOff x="2870" y="1518"/>
              <a:chExt cx="292" cy="320"/>
            </a:xfrm>
          </p:grpSpPr>
          <p:graphicFrame>
            <p:nvGraphicFramePr>
              <p:cNvPr id="2057" name="Object 70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7508" imgH="841085" progId="MS_ClipArt_Gallery.2">
                      <p:embed/>
                    </p:oleObj>
                  </mc:Choice>
                  <mc:Fallback>
                    <p:oleObj name="Clip" r:id="rId9" imgW="827508" imgH="841085" progId="MS_ClipArt_Gallery.2">
                      <p:embed/>
                      <p:pic>
                        <p:nvPicPr>
                          <p:cNvPr id="2057" name="Object 7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 name="Object 70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977" imgH="1200107" progId="MS_ClipArt_Gallery.2">
                      <p:embed/>
                    </p:oleObj>
                  </mc:Choice>
                  <mc:Fallback>
                    <p:oleObj name="Clip" r:id="rId17" imgW="1268977" imgH="1200107" progId="MS_ClipArt_Gallery.2">
                      <p:embed/>
                      <p:pic>
                        <p:nvPicPr>
                          <p:cNvPr id="2058" name="Object 7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0" name="Group 710"/>
            <p:cNvGrpSpPr>
              <a:grpSpLocks/>
            </p:cNvGrpSpPr>
            <p:nvPr/>
          </p:nvGrpSpPr>
          <p:grpSpPr bwMode="auto">
            <a:xfrm>
              <a:off x="-201" y="3657"/>
              <a:ext cx="220" cy="203"/>
              <a:chOff x="2870" y="1518"/>
              <a:chExt cx="292" cy="320"/>
            </a:xfrm>
          </p:grpSpPr>
          <p:graphicFrame>
            <p:nvGraphicFramePr>
              <p:cNvPr id="2055" name="Object 7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7508" imgH="841085" progId="MS_ClipArt_Gallery.2">
                      <p:embed/>
                    </p:oleObj>
                  </mc:Choice>
                  <mc:Fallback>
                    <p:oleObj name="Clip" r:id="rId18" imgW="827508" imgH="841085" progId="MS_ClipArt_Gallery.2">
                      <p:embed/>
                      <p:pic>
                        <p:nvPicPr>
                          <p:cNvPr id="2055" name="Object 7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6" name="Object 7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977" imgH="1200107" progId="MS_ClipArt_Gallery.2">
                      <p:embed/>
                    </p:oleObj>
                  </mc:Choice>
                  <mc:Fallback>
                    <p:oleObj name="Clip" r:id="rId19" imgW="1268977" imgH="1200107" progId="MS_ClipArt_Gallery.2">
                      <p:embed/>
                      <p:pic>
                        <p:nvPicPr>
                          <p:cNvPr id="2056" name="Object 7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1" name="Group 713"/>
            <p:cNvGrpSpPr>
              <a:grpSpLocks/>
            </p:cNvGrpSpPr>
            <p:nvPr/>
          </p:nvGrpSpPr>
          <p:grpSpPr bwMode="auto">
            <a:xfrm>
              <a:off x="569" y="3419"/>
              <a:ext cx="131" cy="258"/>
              <a:chOff x="4180" y="783"/>
              <a:chExt cx="150" cy="307"/>
            </a:xfrm>
          </p:grpSpPr>
          <p:sp>
            <p:nvSpPr>
              <p:cNvPr id="2252" name="AutoShape 71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253" name="Rectangle 71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254"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p>
            </p:txBody>
          </p:sp>
          <p:sp>
            <p:nvSpPr>
              <p:cNvPr id="2255"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p>
            </p:txBody>
          </p:sp>
          <p:sp>
            <p:nvSpPr>
              <p:cNvPr id="2256" name="Line 71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57" name="Line 71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58"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p>
            </p:txBody>
          </p:sp>
          <p:sp>
            <p:nvSpPr>
              <p:cNvPr id="2259" name="Rectangle 72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grpSp>
      </p:grpSp>
      <p:sp>
        <p:nvSpPr>
          <p:cNvPr id="2162" name="Line 722"/>
          <p:cNvSpPr>
            <a:spLocks noChangeShapeType="1"/>
          </p:cNvSpPr>
          <p:nvPr/>
        </p:nvSpPr>
        <p:spPr bwMode="auto">
          <a:xfrm flipH="1">
            <a:off x="6672263" y="3970187"/>
            <a:ext cx="3175" cy="1444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3" name="Line 723"/>
          <p:cNvSpPr>
            <a:spLocks noChangeShapeType="1"/>
          </p:cNvSpPr>
          <p:nvPr/>
        </p:nvSpPr>
        <p:spPr bwMode="auto">
          <a:xfrm flipV="1">
            <a:off x="7969250" y="2952599"/>
            <a:ext cx="123825" cy="8731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4" name="Line 724"/>
          <p:cNvSpPr>
            <a:spLocks noChangeShapeType="1"/>
          </p:cNvSpPr>
          <p:nvPr/>
        </p:nvSpPr>
        <p:spPr bwMode="auto">
          <a:xfrm>
            <a:off x="7796213" y="3125637"/>
            <a:ext cx="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5" name="Line 725"/>
          <p:cNvSpPr>
            <a:spLocks noChangeShapeType="1"/>
          </p:cNvSpPr>
          <p:nvPr/>
        </p:nvSpPr>
        <p:spPr bwMode="auto">
          <a:xfrm flipV="1">
            <a:off x="7980363" y="3022449"/>
            <a:ext cx="263525" cy="2889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6" name="Line 726"/>
          <p:cNvSpPr>
            <a:spLocks noChangeShapeType="1"/>
          </p:cNvSpPr>
          <p:nvPr/>
        </p:nvSpPr>
        <p:spPr bwMode="auto">
          <a:xfrm>
            <a:off x="8332788" y="3020862"/>
            <a:ext cx="0" cy="196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7" name="Line 727"/>
          <p:cNvSpPr>
            <a:spLocks noChangeShapeType="1"/>
          </p:cNvSpPr>
          <p:nvPr/>
        </p:nvSpPr>
        <p:spPr bwMode="auto">
          <a:xfrm>
            <a:off x="7986713" y="3327249"/>
            <a:ext cx="18891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8" name="Line 728"/>
          <p:cNvSpPr>
            <a:spLocks noChangeShapeType="1"/>
          </p:cNvSpPr>
          <p:nvPr/>
        </p:nvSpPr>
        <p:spPr bwMode="auto">
          <a:xfrm flipV="1">
            <a:off x="6281738" y="4194024"/>
            <a:ext cx="168275"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69" name="Line 729"/>
          <p:cNvSpPr>
            <a:spLocks noChangeShapeType="1"/>
          </p:cNvSpPr>
          <p:nvPr/>
        </p:nvSpPr>
        <p:spPr bwMode="auto">
          <a:xfrm flipV="1">
            <a:off x="8401050" y="2720824"/>
            <a:ext cx="238125" cy="1682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70" name="Line 730"/>
          <p:cNvSpPr>
            <a:spLocks noChangeShapeType="1"/>
          </p:cNvSpPr>
          <p:nvPr/>
        </p:nvSpPr>
        <p:spPr bwMode="auto">
          <a:xfrm>
            <a:off x="8540750" y="3317724"/>
            <a:ext cx="1778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71" name="Line 731"/>
          <p:cNvSpPr>
            <a:spLocks noChangeShapeType="1"/>
          </p:cNvSpPr>
          <p:nvPr/>
        </p:nvSpPr>
        <p:spPr bwMode="auto">
          <a:xfrm flipH="1">
            <a:off x="7686675" y="3393924"/>
            <a:ext cx="98425" cy="704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172" name="Line 732"/>
          <p:cNvSpPr>
            <a:spLocks noChangeShapeType="1"/>
          </p:cNvSpPr>
          <p:nvPr/>
        </p:nvSpPr>
        <p:spPr bwMode="auto">
          <a:xfrm flipH="1">
            <a:off x="8277225" y="3393924"/>
            <a:ext cx="111125" cy="7270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p>
        </p:txBody>
      </p:sp>
      <p:grpSp>
        <p:nvGrpSpPr>
          <p:cNvPr id="2173" name="Group 733"/>
          <p:cNvGrpSpPr>
            <a:grpSpLocks/>
          </p:cNvGrpSpPr>
          <p:nvPr/>
        </p:nvGrpSpPr>
        <p:grpSpPr bwMode="auto">
          <a:xfrm>
            <a:off x="7329488" y="5011587"/>
            <a:ext cx="501650" cy="234950"/>
            <a:chOff x="4701" y="2996"/>
            <a:chExt cx="316" cy="148"/>
          </a:xfrm>
        </p:grpSpPr>
        <p:sp>
          <p:nvSpPr>
            <p:cNvPr id="2231" name="Oval 73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232" name="Line 73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33" name="Line 73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34" name="Rectangle 73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235" name="Oval 73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236" name="Group 739"/>
            <p:cNvGrpSpPr>
              <a:grpSpLocks/>
            </p:cNvGrpSpPr>
            <p:nvPr/>
          </p:nvGrpSpPr>
          <p:grpSpPr bwMode="auto">
            <a:xfrm>
              <a:off x="4776" y="3017"/>
              <a:ext cx="156" cy="56"/>
              <a:chOff x="2848" y="848"/>
              <a:chExt cx="140" cy="98"/>
            </a:xfrm>
          </p:grpSpPr>
          <p:sp>
            <p:nvSpPr>
              <p:cNvPr id="2241" name="Line 74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42" name="Line 74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43" name="Line 74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237" name="Group 743"/>
            <p:cNvGrpSpPr>
              <a:grpSpLocks/>
            </p:cNvGrpSpPr>
            <p:nvPr/>
          </p:nvGrpSpPr>
          <p:grpSpPr bwMode="auto">
            <a:xfrm flipV="1">
              <a:off x="4776" y="3016"/>
              <a:ext cx="156" cy="56"/>
              <a:chOff x="2848" y="848"/>
              <a:chExt cx="140" cy="98"/>
            </a:xfrm>
          </p:grpSpPr>
          <p:sp>
            <p:nvSpPr>
              <p:cNvPr id="2238" name="Line 7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39" name="Line 7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40" name="Line 7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174" name="Group 747"/>
          <p:cNvGrpSpPr>
            <a:grpSpLocks/>
          </p:cNvGrpSpPr>
          <p:nvPr/>
        </p:nvGrpSpPr>
        <p:grpSpPr bwMode="auto">
          <a:xfrm>
            <a:off x="6664325" y="5313212"/>
            <a:ext cx="501650" cy="234950"/>
            <a:chOff x="4701" y="2996"/>
            <a:chExt cx="316" cy="148"/>
          </a:xfrm>
        </p:grpSpPr>
        <p:sp>
          <p:nvSpPr>
            <p:cNvPr id="2218" name="Oval 7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p>
          </p:txBody>
        </p:sp>
        <p:sp>
          <p:nvSpPr>
            <p:cNvPr id="2219" name="Line 7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20" name="Line 7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21" name="Rectangle 7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dirty="0">
                <a:latin typeface="Times New Roman" charset="0"/>
              </a:endParaRPr>
            </a:p>
          </p:txBody>
        </p:sp>
        <p:sp>
          <p:nvSpPr>
            <p:cNvPr id="2222" name="Oval 7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p>
          </p:txBody>
        </p:sp>
        <p:grpSp>
          <p:nvGrpSpPr>
            <p:cNvPr id="2223" name="Group 753"/>
            <p:cNvGrpSpPr>
              <a:grpSpLocks/>
            </p:cNvGrpSpPr>
            <p:nvPr/>
          </p:nvGrpSpPr>
          <p:grpSpPr bwMode="auto">
            <a:xfrm>
              <a:off x="4776" y="3017"/>
              <a:ext cx="156" cy="56"/>
              <a:chOff x="2848" y="848"/>
              <a:chExt cx="140" cy="98"/>
            </a:xfrm>
          </p:grpSpPr>
          <p:sp>
            <p:nvSpPr>
              <p:cNvPr id="2228" name="Line 7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29" name="Line 7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30" name="Line 7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224" name="Group 757"/>
            <p:cNvGrpSpPr>
              <a:grpSpLocks/>
            </p:cNvGrpSpPr>
            <p:nvPr/>
          </p:nvGrpSpPr>
          <p:grpSpPr bwMode="auto">
            <a:xfrm flipV="1">
              <a:off x="4776" y="3016"/>
              <a:ext cx="156" cy="56"/>
              <a:chOff x="2848" y="848"/>
              <a:chExt cx="140" cy="98"/>
            </a:xfrm>
          </p:grpSpPr>
          <p:sp>
            <p:nvSpPr>
              <p:cNvPr id="2225" name="Line 7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26" name="Line 7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227" name="Line 7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grpSp>
        <p:nvGrpSpPr>
          <p:cNvPr id="2175" name="Group 761"/>
          <p:cNvGrpSpPr>
            <a:grpSpLocks/>
          </p:cNvGrpSpPr>
          <p:nvPr/>
        </p:nvGrpSpPr>
        <p:grpSpPr bwMode="auto">
          <a:xfrm>
            <a:off x="7494588" y="5498949"/>
            <a:ext cx="290512" cy="404813"/>
            <a:chOff x="4290" y="3130"/>
            <a:chExt cx="183" cy="255"/>
          </a:xfrm>
        </p:grpSpPr>
        <p:pic>
          <p:nvPicPr>
            <p:cNvPr id="2200" name="Picture 762" descr="31u_bnrz[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201" name="Freeform 763"/>
            <p:cNvSpPr>
              <a:spLocks/>
            </p:cNvSpPr>
            <p:nvPr/>
          </p:nvSpPr>
          <p:spPr bwMode="auto">
            <a:xfrm>
              <a:off x="4339" y="3143"/>
              <a:ext cx="33" cy="39"/>
            </a:xfrm>
            <a:custGeom>
              <a:avLst/>
              <a:gdLst>
                <a:gd name="T0" fmla="*/ 70 w 199"/>
                <a:gd name="T1" fmla="*/ 29 h 232"/>
                <a:gd name="T2" fmla="*/ 55 w 199"/>
                <a:gd name="T3" fmla="*/ 39 h 232"/>
                <a:gd name="T4" fmla="*/ 42 w 199"/>
                <a:gd name="T5" fmla="*/ 50 h 232"/>
                <a:gd name="T6" fmla="*/ 30 w 199"/>
                <a:gd name="T7" fmla="*/ 63 h 232"/>
                <a:gd name="T8" fmla="*/ 20 w 199"/>
                <a:gd name="T9" fmla="*/ 77 h 232"/>
                <a:gd name="T10" fmla="*/ 12 w 199"/>
                <a:gd name="T11" fmla="*/ 91 h 232"/>
                <a:gd name="T12" fmla="*/ 6 w 199"/>
                <a:gd name="T13" fmla="*/ 108 h 232"/>
                <a:gd name="T14" fmla="*/ 2 w 199"/>
                <a:gd name="T15" fmla="*/ 125 h 232"/>
                <a:gd name="T16" fmla="*/ 0 w 199"/>
                <a:gd name="T17" fmla="*/ 142 h 232"/>
                <a:gd name="T18" fmla="*/ 2 w 199"/>
                <a:gd name="T19" fmla="*/ 166 h 232"/>
                <a:gd name="T20" fmla="*/ 12 w 199"/>
                <a:gd name="T21" fmla="*/ 186 h 232"/>
                <a:gd name="T22" fmla="*/ 26 w 199"/>
                <a:gd name="T23" fmla="*/ 203 h 232"/>
                <a:gd name="T24" fmla="*/ 45 w 199"/>
                <a:gd name="T25" fmla="*/ 216 h 232"/>
                <a:gd name="T26" fmla="*/ 66 w 199"/>
                <a:gd name="T27" fmla="*/ 226 h 232"/>
                <a:gd name="T28" fmla="*/ 88 w 199"/>
                <a:gd name="T29" fmla="*/ 230 h 232"/>
                <a:gd name="T30" fmla="*/ 111 w 199"/>
                <a:gd name="T31" fmla="*/ 232 h 232"/>
                <a:gd name="T32" fmla="*/ 134 w 199"/>
                <a:gd name="T33" fmla="*/ 228 h 232"/>
                <a:gd name="T34" fmla="*/ 138 w 199"/>
                <a:gd name="T35" fmla="*/ 228 h 232"/>
                <a:gd name="T36" fmla="*/ 143 w 199"/>
                <a:gd name="T37" fmla="*/ 226 h 232"/>
                <a:gd name="T38" fmla="*/ 147 w 199"/>
                <a:gd name="T39" fmla="*/ 222 h 232"/>
                <a:gd name="T40" fmla="*/ 148 w 199"/>
                <a:gd name="T41" fmla="*/ 218 h 232"/>
                <a:gd name="T42" fmla="*/ 145 w 199"/>
                <a:gd name="T43" fmla="*/ 212 h 232"/>
                <a:gd name="T44" fmla="*/ 141 w 199"/>
                <a:gd name="T45" fmla="*/ 207 h 232"/>
                <a:gd name="T46" fmla="*/ 135 w 199"/>
                <a:gd name="T47" fmla="*/ 203 h 232"/>
                <a:gd name="T48" fmla="*/ 129 w 199"/>
                <a:gd name="T49" fmla="*/ 201 h 232"/>
                <a:gd name="T50" fmla="*/ 117 w 199"/>
                <a:gd name="T51" fmla="*/ 197 h 232"/>
                <a:gd name="T52" fmla="*/ 105 w 199"/>
                <a:gd name="T53" fmla="*/ 195 h 232"/>
                <a:gd name="T54" fmla="*/ 94 w 199"/>
                <a:gd name="T55" fmla="*/ 193 h 232"/>
                <a:gd name="T56" fmla="*/ 83 w 199"/>
                <a:gd name="T57" fmla="*/ 190 h 232"/>
                <a:gd name="T58" fmla="*/ 73 w 199"/>
                <a:gd name="T59" fmla="*/ 187 h 232"/>
                <a:gd name="T60" fmla="*/ 62 w 199"/>
                <a:gd name="T61" fmla="*/ 182 h 232"/>
                <a:gd name="T62" fmla="*/ 53 w 199"/>
                <a:gd name="T63" fmla="*/ 176 h 232"/>
                <a:gd name="T64" fmla="*/ 43 w 199"/>
                <a:gd name="T65" fmla="*/ 167 h 232"/>
                <a:gd name="T66" fmla="*/ 40 w 199"/>
                <a:gd name="T67" fmla="*/ 128 h 232"/>
                <a:gd name="T68" fmla="*/ 49 w 199"/>
                <a:gd name="T69" fmla="*/ 96 h 232"/>
                <a:gd name="T70" fmla="*/ 68 w 199"/>
                <a:gd name="T71" fmla="*/ 71 h 232"/>
                <a:gd name="T72" fmla="*/ 94 w 199"/>
                <a:gd name="T73" fmla="*/ 50 h 232"/>
                <a:gd name="T74" fmla="*/ 122 w 199"/>
                <a:gd name="T75" fmla="*/ 34 h 232"/>
                <a:gd name="T76" fmla="*/ 151 w 199"/>
                <a:gd name="T77" fmla="*/ 21 h 232"/>
                <a:gd name="T78" fmla="*/ 178 w 199"/>
                <a:gd name="T79" fmla="*/ 12 h 232"/>
                <a:gd name="T80" fmla="*/ 199 w 199"/>
                <a:gd name="T81" fmla="*/ 4 h 232"/>
                <a:gd name="T82" fmla="*/ 186 w 199"/>
                <a:gd name="T83" fmla="*/ 1 h 232"/>
                <a:gd name="T84" fmla="*/ 172 w 199"/>
                <a:gd name="T85" fmla="*/ 0 h 232"/>
                <a:gd name="T86" fmla="*/ 156 w 199"/>
                <a:gd name="T87" fmla="*/ 2 h 232"/>
                <a:gd name="T88" fmla="*/ 138 w 199"/>
                <a:gd name="T89" fmla="*/ 4 h 232"/>
                <a:gd name="T90" fmla="*/ 121 w 199"/>
                <a:gd name="T91" fmla="*/ 10 h 232"/>
                <a:gd name="T92" fmla="*/ 103 w 199"/>
                <a:gd name="T93" fmla="*/ 16 h 232"/>
                <a:gd name="T94" fmla="*/ 86 w 199"/>
                <a:gd name="T95" fmla="*/ 23 h 232"/>
                <a:gd name="T96" fmla="*/ 70 w 199"/>
                <a:gd name="T97" fmla="*/ 29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2" name="Freeform 764"/>
            <p:cNvSpPr>
              <a:spLocks/>
            </p:cNvSpPr>
            <p:nvPr/>
          </p:nvSpPr>
          <p:spPr bwMode="auto">
            <a:xfrm>
              <a:off x="4395" y="3142"/>
              <a:ext cx="22" cy="30"/>
            </a:xfrm>
            <a:custGeom>
              <a:avLst/>
              <a:gdLst>
                <a:gd name="T0" fmla="*/ 108 w 128"/>
                <a:gd name="T1" fmla="*/ 59 h 180"/>
                <a:gd name="T2" fmla="*/ 113 w 128"/>
                <a:gd name="T3" fmla="*/ 77 h 180"/>
                <a:gd name="T4" fmla="*/ 111 w 128"/>
                <a:gd name="T5" fmla="*/ 94 h 180"/>
                <a:gd name="T6" fmla="*/ 103 w 128"/>
                <a:gd name="T7" fmla="*/ 108 h 180"/>
                <a:gd name="T8" fmla="*/ 91 w 128"/>
                <a:gd name="T9" fmla="*/ 121 h 180"/>
                <a:gd name="T10" fmla="*/ 77 w 128"/>
                <a:gd name="T11" fmla="*/ 132 h 180"/>
                <a:gd name="T12" fmla="*/ 61 w 128"/>
                <a:gd name="T13" fmla="*/ 144 h 180"/>
                <a:gd name="T14" fmla="*/ 45 w 128"/>
                <a:gd name="T15" fmla="*/ 154 h 180"/>
                <a:gd name="T16" fmla="*/ 30 w 128"/>
                <a:gd name="T17" fmla="*/ 164 h 180"/>
                <a:gd name="T18" fmla="*/ 28 w 128"/>
                <a:gd name="T19" fmla="*/ 168 h 180"/>
                <a:gd name="T20" fmla="*/ 27 w 128"/>
                <a:gd name="T21" fmla="*/ 170 h 180"/>
                <a:gd name="T22" fmla="*/ 27 w 128"/>
                <a:gd name="T23" fmla="*/ 174 h 180"/>
                <a:gd name="T24" fmla="*/ 28 w 128"/>
                <a:gd name="T25" fmla="*/ 177 h 180"/>
                <a:gd name="T26" fmla="*/ 32 w 128"/>
                <a:gd name="T27" fmla="*/ 179 h 180"/>
                <a:gd name="T28" fmla="*/ 35 w 128"/>
                <a:gd name="T29" fmla="*/ 180 h 180"/>
                <a:gd name="T30" fmla="*/ 37 w 128"/>
                <a:gd name="T31" fmla="*/ 180 h 180"/>
                <a:gd name="T32" fmla="*/ 41 w 128"/>
                <a:gd name="T33" fmla="*/ 179 h 180"/>
                <a:gd name="T34" fmla="*/ 60 w 128"/>
                <a:gd name="T35" fmla="*/ 169 h 180"/>
                <a:gd name="T36" fmla="*/ 77 w 128"/>
                <a:gd name="T37" fmla="*/ 158 h 180"/>
                <a:gd name="T38" fmla="*/ 94 w 128"/>
                <a:gd name="T39" fmla="*/ 145 h 180"/>
                <a:gd name="T40" fmla="*/ 109 w 128"/>
                <a:gd name="T41" fmla="*/ 130 h 180"/>
                <a:gd name="T42" fmla="*/ 120 w 128"/>
                <a:gd name="T43" fmla="*/ 114 h 180"/>
                <a:gd name="T44" fmla="*/ 127 w 128"/>
                <a:gd name="T45" fmla="*/ 95 h 180"/>
                <a:gd name="T46" fmla="*/ 128 w 128"/>
                <a:gd name="T47" fmla="*/ 76 h 180"/>
                <a:gd name="T48" fmla="*/ 123 w 128"/>
                <a:gd name="T49" fmla="*/ 55 h 180"/>
                <a:gd name="T50" fmla="*/ 113 w 128"/>
                <a:gd name="T51" fmla="*/ 39 h 180"/>
                <a:gd name="T52" fmla="*/ 97 w 128"/>
                <a:gd name="T53" fmla="*/ 25 h 180"/>
                <a:gd name="T54" fmla="*/ 79 w 128"/>
                <a:gd name="T55" fmla="*/ 15 h 180"/>
                <a:gd name="T56" fmla="*/ 57 w 128"/>
                <a:gd name="T57" fmla="*/ 7 h 180"/>
                <a:gd name="T58" fmla="*/ 36 w 128"/>
                <a:gd name="T59" fmla="*/ 2 h 180"/>
                <a:gd name="T60" fmla="*/ 19 w 128"/>
                <a:gd name="T61" fmla="*/ 0 h 180"/>
                <a:gd name="T62" fmla="*/ 6 w 128"/>
                <a:gd name="T63" fmla="*/ 0 h 180"/>
                <a:gd name="T64" fmla="*/ 0 w 128"/>
                <a:gd name="T65" fmla="*/ 4 h 180"/>
                <a:gd name="T66" fmla="*/ 14 w 128"/>
                <a:gd name="T67" fmla="*/ 9 h 180"/>
                <a:gd name="T68" fmla="*/ 29 w 128"/>
                <a:gd name="T69" fmla="*/ 14 h 180"/>
                <a:gd name="T70" fmla="*/ 46 w 128"/>
                <a:gd name="T71" fmla="*/ 19 h 180"/>
                <a:gd name="T72" fmla="*/ 61 w 128"/>
                <a:gd name="T73" fmla="*/ 23 h 180"/>
                <a:gd name="T74" fmla="*/ 76 w 128"/>
                <a:gd name="T75" fmla="*/ 29 h 180"/>
                <a:gd name="T76" fmla="*/ 89 w 128"/>
                <a:gd name="T77" fmla="*/ 37 h 180"/>
                <a:gd name="T78" fmla="*/ 100 w 128"/>
                <a:gd name="T79" fmla="*/ 46 h 180"/>
                <a:gd name="T80" fmla="*/ 108 w 128"/>
                <a:gd name="T81" fmla="*/ 59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3" name="Freeform 765"/>
            <p:cNvSpPr>
              <a:spLocks/>
            </p:cNvSpPr>
            <p:nvPr/>
          </p:nvSpPr>
          <p:spPr bwMode="auto">
            <a:xfrm>
              <a:off x="4318" y="3135"/>
              <a:ext cx="54" cy="63"/>
            </a:xfrm>
            <a:custGeom>
              <a:avLst/>
              <a:gdLst>
                <a:gd name="T0" fmla="*/ 100 w 322"/>
                <a:gd name="T1" fmla="*/ 70 h 378"/>
                <a:gd name="T2" fmla="*/ 53 w 322"/>
                <a:gd name="T3" fmla="*/ 115 h 378"/>
                <a:gd name="T4" fmla="*/ 17 w 322"/>
                <a:gd name="T5" fmla="*/ 166 h 378"/>
                <a:gd name="T6" fmla="*/ 0 w 322"/>
                <a:gd name="T7" fmla="*/ 226 h 378"/>
                <a:gd name="T8" fmla="*/ 3 w 322"/>
                <a:gd name="T9" fmla="*/ 266 h 378"/>
                <a:gd name="T10" fmla="*/ 9 w 322"/>
                <a:gd name="T11" fmla="*/ 282 h 378"/>
                <a:gd name="T12" fmla="*/ 19 w 322"/>
                <a:gd name="T13" fmla="*/ 297 h 378"/>
                <a:gd name="T14" fmla="*/ 32 w 322"/>
                <a:gd name="T15" fmla="*/ 310 h 378"/>
                <a:gd name="T16" fmla="*/ 56 w 322"/>
                <a:gd name="T17" fmla="*/ 324 h 378"/>
                <a:gd name="T18" fmla="*/ 86 w 322"/>
                <a:gd name="T19" fmla="*/ 338 h 378"/>
                <a:gd name="T20" fmla="*/ 119 w 322"/>
                <a:gd name="T21" fmla="*/ 350 h 378"/>
                <a:gd name="T22" fmla="*/ 152 w 322"/>
                <a:gd name="T23" fmla="*/ 359 h 378"/>
                <a:gd name="T24" fmla="*/ 186 w 322"/>
                <a:gd name="T25" fmla="*/ 366 h 378"/>
                <a:gd name="T26" fmla="*/ 220 w 322"/>
                <a:gd name="T27" fmla="*/ 371 h 378"/>
                <a:gd name="T28" fmla="*/ 254 w 322"/>
                <a:gd name="T29" fmla="*/ 374 h 378"/>
                <a:gd name="T30" fmla="*/ 289 w 322"/>
                <a:gd name="T31" fmla="*/ 376 h 378"/>
                <a:gd name="T32" fmla="*/ 311 w 322"/>
                <a:gd name="T33" fmla="*/ 378 h 378"/>
                <a:gd name="T34" fmla="*/ 320 w 322"/>
                <a:gd name="T35" fmla="*/ 371 h 378"/>
                <a:gd name="T36" fmla="*/ 322 w 322"/>
                <a:gd name="T37" fmla="*/ 360 h 378"/>
                <a:gd name="T38" fmla="*/ 315 w 322"/>
                <a:gd name="T39" fmla="*/ 352 h 378"/>
                <a:gd name="T40" fmla="*/ 294 w 322"/>
                <a:gd name="T41" fmla="*/ 347 h 378"/>
                <a:gd name="T42" fmla="*/ 263 w 322"/>
                <a:gd name="T43" fmla="*/ 341 h 378"/>
                <a:gd name="T44" fmla="*/ 232 w 322"/>
                <a:gd name="T45" fmla="*/ 336 h 378"/>
                <a:gd name="T46" fmla="*/ 200 w 322"/>
                <a:gd name="T47" fmla="*/ 332 h 378"/>
                <a:gd name="T48" fmla="*/ 170 w 322"/>
                <a:gd name="T49" fmla="*/ 326 h 378"/>
                <a:gd name="T50" fmla="*/ 139 w 322"/>
                <a:gd name="T51" fmla="*/ 318 h 378"/>
                <a:gd name="T52" fmla="*/ 110 w 322"/>
                <a:gd name="T53" fmla="*/ 309 h 378"/>
                <a:gd name="T54" fmla="*/ 80 w 322"/>
                <a:gd name="T55" fmla="*/ 297 h 378"/>
                <a:gd name="T56" fmla="*/ 55 w 322"/>
                <a:gd name="T57" fmla="*/ 281 h 378"/>
                <a:gd name="T58" fmla="*/ 38 w 322"/>
                <a:gd name="T59" fmla="*/ 259 h 378"/>
                <a:gd name="T60" fmla="*/ 34 w 322"/>
                <a:gd name="T61" fmla="*/ 232 h 378"/>
                <a:gd name="T62" fmla="*/ 38 w 322"/>
                <a:gd name="T63" fmla="*/ 200 h 378"/>
                <a:gd name="T64" fmla="*/ 51 w 322"/>
                <a:gd name="T65" fmla="*/ 170 h 378"/>
                <a:gd name="T66" fmla="*/ 71 w 322"/>
                <a:gd name="T67" fmla="*/ 137 h 378"/>
                <a:gd name="T68" fmla="*/ 94 w 322"/>
                <a:gd name="T69" fmla="*/ 110 h 378"/>
                <a:gd name="T70" fmla="*/ 123 w 322"/>
                <a:gd name="T71" fmla="*/ 82 h 378"/>
                <a:gd name="T72" fmla="*/ 153 w 322"/>
                <a:gd name="T73" fmla="*/ 57 h 378"/>
                <a:gd name="T74" fmla="*/ 195 w 322"/>
                <a:gd name="T75" fmla="*/ 38 h 378"/>
                <a:gd name="T76" fmla="*/ 238 w 322"/>
                <a:gd name="T77" fmla="*/ 20 h 378"/>
                <a:gd name="T78" fmla="*/ 264 w 322"/>
                <a:gd name="T79" fmla="*/ 7 h 378"/>
                <a:gd name="T80" fmla="*/ 256 w 322"/>
                <a:gd name="T81" fmla="*/ 0 h 378"/>
                <a:gd name="T82" fmla="*/ 221 w 322"/>
                <a:gd name="T83" fmla="*/ 4 h 378"/>
                <a:gd name="T84" fmla="*/ 180 w 322"/>
                <a:gd name="T85" fmla="*/ 18 h 378"/>
                <a:gd name="T86" fmla="*/ 141 w 322"/>
                <a:gd name="T87" fmla="*/ 38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4" name="Freeform 766"/>
            <p:cNvSpPr>
              <a:spLocks/>
            </p:cNvSpPr>
            <p:nvPr/>
          </p:nvSpPr>
          <p:spPr bwMode="auto">
            <a:xfrm>
              <a:off x="4394" y="3133"/>
              <a:ext cx="47" cy="42"/>
            </a:xfrm>
            <a:custGeom>
              <a:avLst/>
              <a:gdLst>
                <a:gd name="T0" fmla="*/ 235 w 283"/>
                <a:gd name="T1" fmla="*/ 77 h 252"/>
                <a:gd name="T2" fmla="*/ 248 w 283"/>
                <a:gd name="T3" fmla="*/ 91 h 252"/>
                <a:gd name="T4" fmla="*/ 256 w 283"/>
                <a:gd name="T5" fmla="*/ 107 h 252"/>
                <a:gd name="T6" fmla="*/ 259 w 283"/>
                <a:gd name="T7" fmla="*/ 124 h 252"/>
                <a:gd name="T8" fmla="*/ 259 w 283"/>
                <a:gd name="T9" fmla="*/ 142 h 252"/>
                <a:gd name="T10" fmla="*/ 257 w 283"/>
                <a:gd name="T11" fmla="*/ 157 h 252"/>
                <a:gd name="T12" fmla="*/ 252 w 283"/>
                <a:gd name="T13" fmla="*/ 170 h 252"/>
                <a:gd name="T14" fmla="*/ 244 w 283"/>
                <a:gd name="T15" fmla="*/ 183 h 252"/>
                <a:gd name="T16" fmla="*/ 236 w 283"/>
                <a:gd name="T17" fmla="*/ 193 h 252"/>
                <a:gd name="T18" fmla="*/ 225 w 283"/>
                <a:gd name="T19" fmla="*/ 204 h 252"/>
                <a:gd name="T20" fmla="*/ 215 w 283"/>
                <a:gd name="T21" fmla="*/ 214 h 252"/>
                <a:gd name="T22" fmla="*/ 204 w 283"/>
                <a:gd name="T23" fmla="*/ 224 h 252"/>
                <a:gd name="T24" fmla="*/ 194 w 283"/>
                <a:gd name="T25" fmla="*/ 234 h 252"/>
                <a:gd name="T26" fmla="*/ 191 w 283"/>
                <a:gd name="T27" fmla="*/ 238 h 252"/>
                <a:gd name="T28" fmla="*/ 191 w 283"/>
                <a:gd name="T29" fmla="*/ 241 h 252"/>
                <a:gd name="T30" fmla="*/ 191 w 283"/>
                <a:gd name="T31" fmla="*/ 245 h 252"/>
                <a:gd name="T32" fmla="*/ 194 w 283"/>
                <a:gd name="T33" fmla="*/ 248 h 252"/>
                <a:gd name="T34" fmla="*/ 197 w 283"/>
                <a:gd name="T35" fmla="*/ 250 h 252"/>
                <a:gd name="T36" fmla="*/ 202 w 283"/>
                <a:gd name="T37" fmla="*/ 252 h 252"/>
                <a:gd name="T38" fmla="*/ 205 w 283"/>
                <a:gd name="T39" fmla="*/ 250 h 252"/>
                <a:gd name="T40" fmla="*/ 209 w 283"/>
                <a:gd name="T41" fmla="*/ 248 h 252"/>
                <a:gd name="T42" fmla="*/ 232 w 283"/>
                <a:gd name="T43" fmla="*/ 233 h 252"/>
                <a:gd name="T44" fmla="*/ 252 w 283"/>
                <a:gd name="T45" fmla="*/ 214 h 252"/>
                <a:gd name="T46" fmla="*/ 268 w 283"/>
                <a:gd name="T47" fmla="*/ 192 h 252"/>
                <a:gd name="T48" fmla="*/ 278 w 283"/>
                <a:gd name="T49" fmla="*/ 167 h 252"/>
                <a:gd name="T50" fmla="*/ 283 w 283"/>
                <a:gd name="T51" fmla="*/ 141 h 252"/>
                <a:gd name="T52" fmla="*/ 280 w 283"/>
                <a:gd name="T53" fmla="*/ 115 h 252"/>
                <a:gd name="T54" fmla="*/ 271 w 283"/>
                <a:gd name="T55" fmla="*/ 91 h 252"/>
                <a:gd name="T56" fmla="*/ 252 w 283"/>
                <a:gd name="T57" fmla="*/ 69 h 252"/>
                <a:gd name="T58" fmla="*/ 238 w 283"/>
                <a:gd name="T59" fmla="*/ 57 h 252"/>
                <a:gd name="T60" fmla="*/ 222 w 283"/>
                <a:gd name="T61" fmla="*/ 48 h 252"/>
                <a:gd name="T62" fmla="*/ 204 w 283"/>
                <a:gd name="T63" fmla="*/ 39 h 252"/>
                <a:gd name="T64" fmla="*/ 184 w 283"/>
                <a:gd name="T65" fmla="*/ 31 h 252"/>
                <a:gd name="T66" fmla="*/ 164 w 283"/>
                <a:gd name="T67" fmla="*/ 23 h 252"/>
                <a:gd name="T68" fmla="*/ 144 w 283"/>
                <a:gd name="T69" fmla="*/ 17 h 252"/>
                <a:gd name="T70" fmla="*/ 123 w 283"/>
                <a:gd name="T71" fmla="*/ 13 h 252"/>
                <a:gd name="T72" fmla="*/ 103 w 283"/>
                <a:gd name="T73" fmla="*/ 8 h 252"/>
                <a:gd name="T74" fmla="*/ 83 w 283"/>
                <a:gd name="T75" fmla="*/ 5 h 252"/>
                <a:gd name="T76" fmla="*/ 66 w 283"/>
                <a:gd name="T77" fmla="*/ 2 h 252"/>
                <a:gd name="T78" fmla="*/ 48 w 283"/>
                <a:gd name="T79" fmla="*/ 0 h 252"/>
                <a:gd name="T80" fmla="*/ 34 w 283"/>
                <a:gd name="T81" fmla="*/ 0 h 252"/>
                <a:gd name="T82" fmla="*/ 21 w 283"/>
                <a:gd name="T83" fmla="*/ 0 h 252"/>
                <a:gd name="T84" fmla="*/ 11 w 283"/>
                <a:gd name="T85" fmla="*/ 0 h 252"/>
                <a:gd name="T86" fmla="*/ 4 w 283"/>
                <a:gd name="T87" fmla="*/ 2 h 252"/>
                <a:gd name="T88" fmla="*/ 0 w 283"/>
                <a:gd name="T89" fmla="*/ 5 h 252"/>
                <a:gd name="T90" fmla="*/ 12 w 283"/>
                <a:gd name="T91" fmla="*/ 7 h 252"/>
                <a:gd name="T92" fmla="*/ 24 w 283"/>
                <a:gd name="T93" fmla="*/ 8 h 252"/>
                <a:gd name="T94" fmla="*/ 38 w 283"/>
                <a:gd name="T95" fmla="*/ 10 h 252"/>
                <a:gd name="T96" fmla="*/ 52 w 283"/>
                <a:gd name="T97" fmla="*/ 13 h 252"/>
                <a:gd name="T98" fmla="*/ 66 w 283"/>
                <a:gd name="T99" fmla="*/ 16 h 252"/>
                <a:gd name="T100" fmla="*/ 82 w 283"/>
                <a:gd name="T101" fmla="*/ 18 h 252"/>
                <a:gd name="T102" fmla="*/ 98 w 283"/>
                <a:gd name="T103" fmla="*/ 22 h 252"/>
                <a:gd name="T104" fmla="*/ 114 w 283"/>
                <a:gd name="T105" fmla="*/ 25 h 252"/>
                <a:gd name="T106" fmla="*/ 129 w 283"/>
                <a:gd name="T107" fmla="*/ 30 h 252"/>
                <a:gd name="T108" fmla="*/ 146 w 283"/>
                <a:gd name="T109" fmla="*/ 34 h 252"/>
                <a:gd name="T110" fmla="*/ 162 w 283"/>
                <a:gd name="T111" fmla="*/ 39 h 252"/>
                <a:gd name="T112" fmla="*/ 177 w 283"/>
                <a:gd name="T113" fmla="*/ 45 h 252"/>
                <a:gd name="T114" fmla="*/ 193 w 283"/>
                <a:gd name="T115" fmla="*/ 52 h 252"/>
                <a:gd name="T116" fmla="*/ 208 w 283"/>
                <a:gd name="T117" fmla="*/ 60 h 252"/>
                <a:gd name="T118" fmla="*/ 222 w 283"/>
                <a:gd name="T119" fmla="*/ 68 h 252"/>
                <a:gd name="T120" fmla="*/ 235 w 283"/>
                <a:gd name="T121" fmla="*/ 77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5" name="Freeform 767"/>
            <p:cNvSpPr>
              <a:spLocks/>
            </p:cNvSpPr>
            <p:nvPr/>
          </p:nvSpPr>
          <p:spPr bwMode="auto">
            <a:xfrm>
              <a:off x="4298" y="3153"/>
              <a:ext cx="19" cy="39"/>
            </a:xfrm>
            <a:custGeom>
              <a:avLst/>
              <a:gdLst>
                <a:gd name="T0" fmla="*/ 0 w 114"/>
                <a:gd name="T1" fmla="*/ 130 h 238"/>
                <a:gd name="T2" fmla="*/ 0 w 114"/>
                <a:gd name="T3" fmla="*/ 149 h 238"/>
                <a:gd name="T4" fmla="*/ 4 w 114"/>
                <a:gd name="T5" fmla="*/ 168 h 238"/>
                <a:gd name="T6" fmla="*/ 12 w 114"/>
                <a:gd name="T7" fmla="*/ 185 h 238"/>
                <a:gd name="T8" fmla="*/ 24 w 114"/>
                <a:gd name="T9" fmla="*/ 200 h 238"/>
                <a:gd name="T10" fmla="*/ 38 w 114"/>
                <a:gd name="T11" fmla="*/ 213 h 238"/>
                <a:gd name="T12" fmla="*/ 55 w 114"/>
                <a:gd name="T13" fmla="*/ 224 h 238"/>
                <a:gd name="T14" fmla="*/ 73 w 114"/>
                <a:gd name="T15" fmla="*/ 232 h 238"/>
                <a:gd name="T16" fmla="*/ 92 w 114"/>
                <a:gd name="T17" fmla="*/ 237 h 238"/>
                <a:gd name="T18" fmla="*/ 98 w 114"/>
                <a:gd name="T19" fmla="*/ 238 h 238"/>
                <a:gd name="T20" fmla="*/ 104 w 114"/>
                <a:gd name="T21" fmla="*/ 235 h 238"/>
                <a:gd name="T22" fmla="*/ 109 w 114"/>
                <a:gd name="T23" fmla="*/ 232 h 238"/>
                <a:gd name="T24" fmla="*/ 111 w 114"/>
                <a:gd name="T25" fmla="*/ 227 h 238"/>
                <a:gd name="T26" fmla="*/ 111 w 114"/>
                <a:gd name="T27" fmla="*/ 222 h 238"/>
                <a:gd name="T28" fmla="*/ 110 w 114"/>
                <a:gd name="T29" fmla="*/ 216 h 238"/>
                <a:gd name="T30" fmla="*/ 106 w 114"/>
                <a:gd name="T31" fmla="*/ 211 h 238"/>
                <a:gd name="T32" fmla="*/ 100 w 114"/>
                <a:gd name="T33" fmla="*/ 209 h 238"/>
                <a:gd name="T34" fmla="*/ 82 w 114"/>
                <a:gd name="T35" fmla="*/ 202 h 238"/>
                <a:gd name="T36" fmla="*/ 64 w 114"/>
                <a:gd name="T37" fmla="*/ 193 h 238"/>
                <a:gd name="T38" fmla="*/ 50 w 114"/>
                <a:gd name="T39" fmla="*/ 180 h 238"/>
                <a:gd name="T40" fmla="*/ 39 w 114"/>
                <a:gd name="T41" fmla="*/ 167 h 238"/>
                <a:gd name="T42" fmla="*/ 32 w 114"/>
                <a:gd name="T43" fmla="*/ 149 h 238"/>
                <a:gd name="T44" fmla="*/ 29 w 114"/>
                <a:gd name="T45" fmla="*/ 131 h 238"/>
                <a:gd name="T46" fmla="*/ 29 w 114"/>
                <a:gd name="T47" fmla="*/ 111 h 238"/>
                <a:gd name="T48" fmla="*/ 35 w 114"/>
                <a:gd name="T49" fmla="*/ 91 h 238"/>
                <a:gd name="T50" fmla="*/ 42 w 114"/>
                <a:gd name="T51" fmla="*/ 76 h 238"/>
                <a:gd name="T52" fmla="*/ 51 w 114"/>
                <a:gd name="T53" fmla="*/ 62 h 238"/>
                <a:gd name="T54" fmla="*/ 62 w 114"/>
                <a:gd name="T55" fmla="*/ 49 h 238"/>
                <a:gd name="T56" fmla="*/ 73 w 114"/>
                <a:gd name="T57" fmla="*/ 38 h 238"/>
                <a:gd name="T58" fmla="*/ 84 w 114"/>
                <a:gd name="T59" fmla="*/ 28 h 238"/>
                <a:gd name="T60" fmla="*/ 96 w 114"/>
                <a:gd name="T61" fmla="*/ 18 h 238"/>
                <a:gd name="T62" fmla="*/ 106 w 114"/>
                <a:gd name="T63" fmla="*/ 9 h 238"/>
                <a:gd name="T64" fmla="*/ 114 w 114"/>
                <a:gd name="T65" fmla="*/ 1 h 238"/>
                <a:gd name="T66" fmla="*/ 106 w 114"/>
                <a:gd name="T67" fmla="*/ 0 h 238"/>
                <a:gd name="T68" fmla="*/ 93 w 114"/>
                <a:gd name="T69" fmla="*/ 6 h 238"/>
                <a:gd name="T70" fmla="*/ 76 w 114"/>
                <a:gd name="T71" fmla="*/ 18 h 238"/>
                <a:gd name="T72" fmla="*/ 56 w 114"/>
                <a:gd name="T73" fmla="*/ 36 h 238"/>
                <a:gd name="T74" fmla="*/ 37 w 114"/>
                <a:gd name="T75" fmla="*/ 57 h 238"/>
                <a:gd name="T76" fmla="*/ 20 w 114"/>
                <a:gd name="T77" fmla="*/ 80 h 238"/>
                <a:gd name="T78" fmla="*/ 7 w 114"/>
                <a:gd name="T79" fmla="*/ 106 h 238"/>
                <a:gd name="T80" fmla="*/ 0 w 114"/>
                <a:gd name="T81" fmla="*/ 13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6" name="Freeform 768"/>
            <p:cNvSpPr>
              <a:spLocks/>
            </p:cNvSpPr>
            <p:nvPr/>
          </p:nvSpPr>
          <p:spPr bwMode="auto">
            <a:xfrm>
              <a:off x="4432" y="3130"/>
              <a:ext cx="41" cy="52"/>
            </a:xfrm>
            <a:custGeom>
              <a:avLst/>
              <a:gdLst>
                <a:gd name="T0" fmla="*/ 207 w 246"/>
                <a:gd name="T1" fmla="*/ 124 h 310"/>
                <a:gd name="T2" fmla="*/ 219 w 246"/>
                <a:gd name="T3" fmla="*/ 143 h 310"/>
                <a:gd name="T4" fmla="*/ 225 w 246"/>
                <a:gd name="T5" fmla="*/ 164 h 310"/>
                <a:gd name="T6" fmla="*/ 221 w 246"/>
                <a:gd name="T7" fmla="*/ 187 h 310"/>
                <a:gd name="T8" fmla="*/ 208 w 246"/>
                <a:gd name="T9" fmla="*/ 209 h 310"/>
                <a:gd name="T10" fmla="*/ 188 w 246"/>
                <a:gd name="T11" fmla="*/ 228 h 310"/>
                <a:gd name="T12" fmla="*/ 166 w 246"/>
                <a:gd name="T13" fmla="*/ 246 h 310"/>
                <a:gd name="T14" fmla="*/ 143 w 246"/>
                <a:gd name="T15" fmla="*/ 264 h 310"/>
                <a:gd name="T16" fmla="*/ 129 w 246"/>
                <a:gd name="T17" fmla="*/ 278 h 310"/>
                <a:gd name="T18" fmla="*/ 124 w 246"/>
                <a:gd name="T19" fmla="*/ 287 h 310"/>
                <a:gd name="T20" fmla="*/ 120 w 246"/>
                <a:gd name="T21" fmla="*/ 296 h 310"/>
                <a:gd name="T22" fmla="*/ 121 w 246"/>
                <a:gd name="T23" fmla="*/ 305 h 310"/>
                <a:gd name="T24" fmla="*/ 130 w 246"/>
                <a:gd name="T25" fmla="*/ 310 h 310"/>
                <a:gd name="T26" fmla="*/ 139 w 246"/>
                <a:gd name="T27" fmla="*/ 309 h 310"/>
                <a:gd name="T28" fmla="*/ 154 w 246"/>
                <a:gd name="T29" fmla="*/ 293 h 310"/>
                <a:gd name="T30" fmla="*/ 180 w 246"/>
                <a:gd name="T31" fmla="*/ 269 h 310"/>
                <a:gd name="T32" fmla="*/ 207 w 246"/>
                <a:gd name="T33" fmla="*/ 246 h 310"/>
                <a:gd name="T34" fmla="*/ 231 w 246"/>
                <a:gd name="T35" fmla="*/ 219 h 310"/>
                <a:gd name="T36" fmla="*/ 245 w 246"/>
                <a:gd name="T37" fmla="*/ 187 h 310"/>
                <a:gd name="T38" fmla="*/ 242 w 246"/>
                <a:gd name="T39" fmla="*/ 153 h 310"/>
                <a:gd name="T40" fmla="*/ 227 w 246"/>
                <a:gd name="T41" fmla="*/ 120 h 310"/>
                <a:gd name="T42" fmla="*/ 201 w 246"/>
                <a:gd name="T43" fmla="*/ 94 h 310"/>
                <a:gd name="T44" fmla="*/ 177 w 246"/>
                <a:gd name="T45" fmla="*/ 74 h 310"/>
                <a:gd name="T46" fmla="*/ 152 w 246"/>
                <a:gd name="T47" fmla="*/ 60 h 310"/>
                <a:gd name="T48" fmla="*/ 126 w 246"/>
                <a:gd name="T49" fmla="*/ 43 h 310"/>
                <a:gd name="T50" fmla="*/ 98 w 246"/>
                <a:gd name="T51" fmla="*/ 28 h 310"/>
                <a:gd name="T52" fmla="*/ 72 w 246"/>
                <a:gd name="T53" fmla="*/ 16 h 310"/>
                <a:gd name="T54" fmla="*/ 46 w 246"/>
                <a:gd name="T55" fmla="*/ 7 h 310"/>
                <a:gd name="T56" fmla="*/ 24 w 246"/>
                <a:gd name="T57" fmla="*/ 1 h 310"/>
                <a:gd name="T58" fmla="*/ 7 w 246"/>
                <a:gd name="T59" fmla="*/ 1 h 310"/>
                <a:gd name="T60" fmla="*/ 8 w 246"/>
                <a:gd name="T61" fmla="*/ 6 h 310"/>
                <a:gd name="T62" fmla="*/ 28 w 246"/>
                <a:gd name="T63" fmla="*/ 14 h 310"/>
                <a:gd name="T64" fmla="*/ 51 w 246"/>
                <a:gd name="T65" fmla="*/ 24 h 310"/>
                <a:gd name="T66" fmla="*/ 78 w 246"/>
                <a:gd name="T67" fmla="*/ 37 h 310"/>
                <a:gd name="T68" fmla="*/ 106 w 246"/>
                <a:gd name="T69" fmla="*/ 51 h 310"/>
                <a:gd name="T70" fmla="*/ 134 w 246"/>
                <a:gd name="T71" fmla="*/ 69 h 310"/>
                <a:gd name="T72" fmla="*/ 163 w 246"/>
                <a:gd name="T73" fmla="*/ 87 h 310"/>
                <a:gd name="T74" fmla="*/ 187 w 246"/>
                <a:gd name="T75" fmla="*/ 105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7" name="Freeform 769"/>
            <p:cNvSpPr>
              <a:spLocks/>
            </p:cNvSpPr>
            <p:nvPr/>
          </p:nvSpPr>
          <p:spPr bwMode="auto">
            <a:xfrm>
              <a:off x="4387" y="3191"/>
              <a:ext cx="14" cy="31"/>
            </a:xfrm>
            <a:custGeom>
              <a:avLst/>
              <a:gdLst>
                <a:gd name="T0" fmla="*/ 31 w 83"/>
                <a:gd name="T1" fmla="*/ 14 h 187"/>
                <a:gd name="T2" fmla="*/ 29 w 83"/>
                <a:gd name="T3" fmla="*/ 8 h 187"/>
                <a:gd name="T4" fmla="*/ 25 w 83"/>
                <a:gd name="T5" fmla="*/ 3 h 187"/>
                <a:gd name="T6" fmla="*/ 19 w 83"/>
                <a:gd name="T7" fmla="*/ 1 h 187"/>
                <a:gd name="T8" fmla="*/ 14 w 83"/>
                <a:gd name="T9" fmla="*/ 0 h 187"/>
                <a:gd name="T10" fmla="*/ 8 w 83"/>
                <a:gd name="T11" fmla="*/ 2 h 187"/>
                <a:gd name="T12" fmla="*/ 3 w 83"/>
                <a:gd name="T13" fmla="*/ 5 h 187"/>
                <a:gd name="T14" fmla="*/ 0 w 83"/>
                <a:gd name="T15" fmla="*/ 11 h 187"/>
                <a:gd name="T16" fmla="*/ 0 w 83"/>
                <a:gd name="T17" fmla="*/ 17 h 187"/>
                <a:gd name="T18" fmla="*/ 5 w 83"/>
                <a:gd name="T19" fmla="*/ 42 h 187"/>
                <a:gd name="T20" fmla="*/ 15 w 83"/>
                <a:gd name="T21" fmla="*/ 71 h 187"/>
                <a:gd name="T22" fmla="*/ 27 w 83"/>
                <a:gd name="T23" fmla="*/ 100 h 187"/>
                <a:gd name="T24" fmla="*/ 41 w 83"/>
                <a:gd name="T25" fmla="*/ 127 h 187"/>
                <a:gd name="T26" fmla="*/ 55 w 83"/>
                <a:gd name="T27" fmla="*/ 151 h 187"/>
                <a:gd name="T28" fmla="*/ 68 w 83"/>
                <a:gd name="T29" fmla="*/ 171 h 187"/>
                <a:gd name="T30" fmla="*/ 77 w 83"/>
                <a:gd name="T31" fmla="*/ 184 h 187"/>
                <a:gd name="T32" fmla="*/ 83 w 83"/>
                <a:gd name="T33" fmla="*/ 187 h 187"/>
                <a:gd name="T34" fmla="*/ 80 w 83"/>
                <a:gd name="T35" fmla="*/ 174 h 187"/>
                <a:gd name="T36" fmla="*/ 75 w 83"/>
                <a:gd name="T37" fmla="*/ 158 h 187"/>
                <a:gd name="T38" fmla="*/ 68 w 83"/>
                <a:gd name="T39" fmla="*/ 138 h 187"/>
                <a:gd name="T40" fmla="*/ 59 w 83"/>
                <a:gd name="T41" fmla="*/ 113 h 187"/>
                <a:gd name="T42" fmla="*/ 51 w 83"/>
                <a:gd name="T43" fmla="*/ 88 h 187"/>
                <a:gd name="T44" fmla="*/ 43 w 83"/>
                <a:gd name="T45" fmla="*/ 63 h 187"/>
                <a:gd name="T46" fmla="*/ 36 w 83"/>
                <a:gd name="T47" fmla="*/ 38 h 187"/>
                <a:gd name="T48" fmla="*/ 31 w 83"/>
                <a:gd name="T49" fmla="*/ 14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8" name="Freeform 770"/>
            <p:cNvSpPr>
              <a:spLocks/>
            </p:cNvSpPr>
            <p:nvPr/>
          </p:nvSpPr>
          <p:spPr bwMode="auto">
            <a:xfrm>
              <a:off x="4381" y="3174"/>
              <a:ext cx="7" cy="16"/>
            </a:xfrm>
            <a:custGeom>
              <a:avLst/>
              <a:gdLst>
                <a:gd name="T0" fmla="*/ 22 w 44"/>
                <a:gd name="T1" fmla="*/ 10 h 94"/>
                <a:gd name="T2" fmla="*/ 21 w 44"/>
                <a:gd name="T3" fmla="*/ 6 h 94"/>
                <a:gd name="T4" fmla="*/ 18 w 44"/>
                <a:gd name="T5" fmla="*/ 2 h 94"/>
                <a:gd name="T6" fmla="*/ 14 w 44"/>
                <a:gd name="T7" fmla="*/ 0 h 94"/>
                <a:gd name="T8" fmla="*/ 10 w 44"/>
                <a:gd name="T9" fmla="*/ 0 h 94"/>
                <a:gd name="T10" fmla="*/ 6 w 44"/>
                <a:gd name="T11" fmla="*/ 1 h 94"/>
                <a:gd name="T12" fmla="*/ 3 w 44"/>
                <a:gd name="T13" fmla="*/ 3 h 94"/>
                <a:gd name="T14" fmla="*/ 0 w 44"/>
                <a:gd name="T15" fmla="*/ 7 h 94"/>
                <a:gd name="T16" fmla="*/ 0 w 44"/>
                <a:gd name="T17" fmla="*/ 11 h 94"/>
                <a:gd name="T18" fmla="*/ 0 w 44"/>
                <a:gd name="T19" fmla="*/ 24 h 94"/>
                <a:gd name="T20" fmla="*/ 4 w 44"/>
                <a:gd name="T21" fmla="*/ 38 h 94"/>
                <a:gd name="T22" fmla="*/ 8 w 44"/>
                <a:gd name="T23" fmla="*/ 52 h 94"/>
                <a:gd name="T24" fmla="*/ 14 w 44"/>
                <a:gd name="T25" fmla="*/ 65 h 94"/>
                <a:gd name="T26" fmla="*/ 21 w 44"/>
                <a:gd name="T27" fmla="*/ 78 h 94"/>
                <a:gd name="T28" fmla="*/ 28 w 44"/>
                <a:gd name="T29" fmla="*/ 87 h 94"/>
                <a:gd name="T30" fmla="*/ 37 w 44"/>
                <a:gd name="T31" fmla="*/ 93 h 94"/>
                <a:gd name="T32" fmla="*/ 42 w 44"/>
                <a:gd name="T33" fmla="*/ 94 h 94"/>
                <a:gd name="T34" fmla="*/ 44 w 44"/>
                <a:gd name="T35" fmla="*/ 76 h 94"/>
                <a:gd name="T36" fmla="*/ 38 w 44"/>
                <a:gd name="T37" fmla="*/ 54 h 94"/>
                <a:gd name="T38" fmla="*/ 31 w 44"/>
                <a:gd name="T39" fmla="*/ 32 h 94"/>
                <a:gd name="T40" fmla="*/ 22 w 44"/>
                <a:gd name="T41" fmla="*/ 1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09" name="Freeform 771"/>
            <p:cNvSpPr>
              <a:spLocks/>
            </p:cNvSpPr>
            <p:nvPr/>
          </p:nvSpPr>
          <p:spPr bwMode="auto">
            <a:xfrm>
              <a:off x="4375" y="3163"/>
              <a:ext cx="6" cy="9"/>
            </a:xfrm>
            <a:custGeom>
              <a:avLst/>
              <a:gdLst>
                <a:gd name="T0" fmla="*/ 20 w 38"/>
                <a:gd name="T1" fmla="*/ 7 h 54"/>
                <a:gd name="T2" fmla="*/ 20 w 38"/>
                <a:gd name="T3" fmla="*/ 8 h 54"/>
                <a:gd name="T4" fmla="*/ 20 w 38"/>
                <a:gd name="T5" fmla="*/ 8 h 54"/>
                <a:gd name="T6" fmla="*/ 20 w 38"/>
                <a:gd name="T7" fmla="*/ 8 h 54"/>
                <a:gd name="T8" fmla="*/ 20 w 38"/>
                <a:gd name="T9" fmla="*/ 8 h 54"/>
                <a:gd name="T10" fmla="*/ 19 w 38"/>
                <a:gd name="T11" fmla="*/ 4 h 54"/>
                <a:gd name="T12" fmla="*/ 15 w 38"/>
                <a:gd name="T13" fmla="*/ 1 h 54"/>
                <a:gd name="T14" fmla="*/ 12 w 38"/>
                <a:gd name="T15" fmla="*/ 0 h 54"/>
                <a:gd name="T16" fmla="*/ 7 w 38"/>
                <a:gd name="T17" fmla="*/ 0 h 54"/>
                <a:gd name="T18" fmla="*/ 4 w 38"/>
                <a:gd name="T19" fmla="*/ 1 h 54"/>
                <a:gd name="T20" fmla="*/ 1 w 38"/>
                <a:gd name="T21" fmla="*/ 4 h 54"/>
                <a:gd name="T22" fmla="*/ 0 w 38"/>
                <a:gd name="T23" fmla="*/ 8 h 54"/>
                <a:gd name="T24" fmla="*/ 0 w 38"/>
                <a:gd name="T25" fmla="*/ 11 h 54"/>
                <a:gd name="T26" fmla="*/ 1 w 38"/>
                <a:gd name="T27" fmla="*/ 17 h 54"/>
                <a:gd name="T28" fmla="*/ 4 w 38"/>
                <a:gd name="T29" fmla="*/ 24 h 54"/>
                <a:gd name="T30" fmla="*/ 8 w 38"/>
                <a:gd name="T31" fmla="*/ 32 h 54"/>
                <a:gd name="T32" fmla="*/ 14 w 38"/>
                <a:gd name="T33" fmla="*/ 39 h 54"/>
                <a:gd name="T34" fmla="*/ 20 w 38"/>
                <a:gd name="T35" fmla="*/ 46 h 54"/>
                <a:gd name="T36" fmla="*/ 27 w 38"/>
                <a:gd name="T37" fmla="*/ 50 h 54"/>
                <a:gd name="T38" fmla="*/ 33 w 38"/>
                <a:gd name="T39" fmla="*/ 54 h 54"/>
                <a:gd name="T40" fmla="*/ 38 w 38"/>
                <a:gd name="T41" fmla="*/ 54 h 54"/>
                <a:gd name="T42" fmla="*/ 36 w 38"/>
                <a:gd name="T43" fmla="*/ 42 h 54"/>
                <a:gd name="T44" fmla="*/ 32 w 38"/>
                <a:gd name="T45" fmla="*/ 29 h 54"/>
                <a:gd name="T46" fmla="*/ 25 w 38"/>
                <a:gd name="T47" fmla="*/ 16 h 54"/>
                <a:gd name="T48" fmla="*/ 20 w 38"/>
                <a:gd name="T49" fmla="*/ 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10" name="Freeform 772"/>
            <p:cNvSpPr>
              <a:spLocks/>
            </p:cNvSpPr>
            <p:nvPr/>
          </p:nvSpPr>
          <p:spPr bwMode="auto">
            <a:xfrm>
              <a:off x="4370" y="3155"/>
              <a:ext cx="8" cy="6"/>
            </a:xfrm>
            <a:custGeom>
              <a:avLst/>
              <a:gdLst>
                <a:gd name="T0" fmla="*/ 41 w 52"/>
                <a:gd name="T1" fmla="*/ 27 h 36"/>
                <a:gd name="T2" fmla="*/ 46 w 52"/>
                <a:gd name="T3" fmla="*/ 24 h 36"/>
                <a:gd name="T4" fmla="*/ 51 w 52"/>
                <a:gd name="T5" fmla="*/ 21 h 36"/>
                <a:gd name="T6" fmla="*/ 52 w 52"/>
                <a:gd name="T7" fmla="*/ 16 h 36"/>
                <a:gd name="T8" fmla="*/ 52 w 52"/>
                <a:gd name="T9" fmla="*/ 12 h 36"/>
                <a:gd name="T10" fmla="*/ 50 w 52"/>
                <a:gd name="T11" fmla="*/ 6 h 36"/>
                <a:gd name="T12" fmla="*/ 46 w 52"/>
                <a:gd name="T13" fmla="*/ 2 h 36"/>
                <a:gd name="T14" fmla="*/ 41 w 52"/>
                <a:gd name="T15" fmla="*/ 0 h 36"/>
                <a:gd name="T16" fmla="*/ 36 w 52"/>
                <a:gd name="T17" fmla="*/ 0 h 36"/>
                <a:gd name="T18" fmla="*/ 33 w 52"/>
                <a:gd name="T19" fmla="*/ 0 h 36"/>
                <a:gd name="T20" fmla="*/ 29 w 52"/>
                <a:gd name="T21" fmla="*/ 1 h 36"/>
                <a:gd name="T22" fmla="*/ 21 w 52"/>
                <a:gd name="T23" fmla="*/ 4 h 36"/>
                <a:gd name="T24" fmla="*/ 13 w 52"/>
                <a:gd name="T25" fmla="*/ 8 h 36"/>
                <a:gd name="T26" fmla="*/ 6 w 52"/>
                <a:gd name="T27" fmla="*/ 15 h 36"/>
                <a:gd name="T28" fmla="*/ 3 w 52"/>
                <a:gd name="T29" fmla="*/ 22 h 36"/>
                <a:gd name="T30" fmla="*/ 0 w 52"/>
                <a:gd name="T31" fmla="*/ 29 h 36"/>
                <a:gd name="T32" fmla="*/ 0 w 52"/>
                <a:gd name="T33" fmla="*/ 31 h 36"/>
                <a:gd name="T34" fmla="*/ 4 w 52"/>
                <a:gd name="T35" fmla="*/ 33 h 36"/>
                <a:gd name="T36" fmla="*/ 9 w 52"/>
                <a:gd name="T37" fmla="*/ 36 h 36"/>
                <a:gd name="T38" fmla="*/ 13 w 52"/>
                <a:gd name="T39" fmla="*/ 36 h 36"/>
                <a:gd name="T40" fmla="*/ 18 w 52"/>
                <a:gd name="T41" fmla="*/ 36 h 36"/>
                <a:gd name="T42" fmla="*/ 24 w 52"/>
                <a:gd name="T43" fmla="*/ 33 h 36"/>
                <a:gd name="T44" fmla="*/ 30 w 52"/>
                <a:gd name="T45" fmla="*/ 32 h 36"/>
                <a:gd name="T46" fmla="*/ 36 w 52"/>
                <a:gd name="T47" fmla="*/ 30 h 36"/>
                <a:gd name="T48" fmla="*/ 41 w 52"/>
                <a:gd name="T49" fmla="*/ 2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11" name="Freeform 773"/>
            <p:cNvSpPr>
              <a:spLocks/>
            </p:cNvSpPr>
            <p:nvPr/>
          </p:nvSpPr>
          <p:spPr bwMode="auto">
            <a:xfrm>
              <a:off x="4330" y="3145"/>
              <a:ext cx="33" cy="39"/>
            </a:xfrm>
            <a:custGeom>
              <a:avLst/>
              <a:gdLst>
                <a:gd name="T0" fmla="*/ 73 w 198"/>
                <a:gd name="T1" fmla="*/ 36 h 236"/>
                <a:gd name="T2" fmla="*/ 58 w 198"/>
                <a:gd name="T3" fmla="*/ 46 h 236"/>
                <a:gd name="T4" fmla="*/ 46 w 198"/>
                <a:gd name="T5" fmla="*/ 58 h 236"/>
                <a:gd name="T6" fmla="*/ 33 w 198"/>
                <a:gd name="T7" fmla="*/ 72 h 236"/>
                <a:gd name="T8" fmla="*/ 22 w 198"/>
                <a:gd name="T9" fmla="*/ 85 h 236"/>
                <a:gd name="T10" fmla="*/ 14 w 198"/>
                <a:gd name="T11" fmla="*/ 100 h 236"/>
                <a:gd name="T12" fmla="*/ 7 w 198"/>
                <a:gd name="T13" fmla="*/ 115 h 236"/>
                <a:gd name="T14" fmla="*/ 2 w 198"/>
                <a:gd name="T15" fmla="*/ 130 h 236"/>
                <a:gd name="T16" fmla="*/ 0 w 198"/>
                <a:gd name="T17" fmla="*/ 146 h 236"/>
                <a:gd name="T18" fmla="*/ 2 w 198"/>
                <a:gd name="T19" fmla="*/ 170 h 236"/>
                <a:gd name="T20" fmla="*/ 12 w 198"/>
                <a:gd name="T21" fmla="*/ 190 h 236"/>
                <a:gd name="T22" fmla="*/ 26 w 198"/>
                <a:gd name="T23" fmla="*/ 207 h 236"/>
                <a:gd name="T24" fmla="*/ 43 w 198"/>
                <a:gd name="T25" fmla="*/ 220 h 236"/>
                <a:gd name="T26" fmla="*/ 64 w 198"/>
                <a:gd name="T27" fmla="*/ 229 h 236"/>
                <a:gd name="T28" fmla="*/ 88 w 198"/>
                <a:gd name="T29" fmla="*/ 235 h 236"/>
                <a:gd name="T30" fmla="*/ 110 w 198"/>
                <a:gd name="T31" fmla="*/ 236 h 236"/>
                <a:gd name="T32" fmla="*/ 132 w 198"/>
                <a:gd name="T33" fmla="*/ 232 h 236"/>
                <a:gd name="T34" fmla="*/ 137 w 198"/>
                <a:gd name="T35" fmla="*/ 232 h 236"/>
                <a:gd name="T36" fmla="*/ 142 w 198"/>
                <a:gd name="T37" fmla="*/ 230 h 236"/>
                <a:gd name="T38" fmla="*/ 145 w 198"/>
                <a:gd name="T39" fmla="*/ 226 h 236"/>
                <a:gd name="T40" fmla="*/ 146 w 198"/>
                <a:gd name="T41" fmla="*/ 221 h 236"/>
                <a:gd name="T42" fmla="*/ 145 w 198"/>
                <a:gd name="T43" fmla="*/ 219 h 236"/>
                <a:gd name="T44" fmla="*/ 142 w 198"/>
                <a:gd name="T45" fmla="*/ 219 h 236"/>
                <a:gd name="T46" fmla="*/ 137 w 198"/>
                <a:gd name="T47" fmla="*/ 217 h 236"/>
                <a:gd name="T48" fmla="*/ 131 w 198"/>
                <a:gd name="T49" fmla="*/ 217 h 236"/>
                <a:gd name="T50" fmla="*/ 124 w 198"/>
                <a:gd name="T51" fmla="*/ 217 h 236"/>
                <a:gd name="T52" fmla="*/ 118 w 198"/>
                <a:gd name="T53" fmla="*/ 217 h 236"/>
                <a:gd name="T54" fmla="*/ 112 w 198"/>
                <a:gd name="T55" fmla="*/ 217 h 236"/>
                <a:gd name="T56" fmla="*/ 109 w 198"/>
                <a:gd name="T57" fmla="*/ 217 h 236"/>
                <a:gd name="T58" fmla="*/ 97 w 198"/>
                <a:gd name="T59" fmla="*/ 216 h 236"/>
                <a:gd name="T60" fmla="*/ 87 w 198"/>
                <a:gd name="T61" fmla="*/ 215 h 236"/>
                <a:gd name="T62" fmla="*/ 75 w 198"/>
                <a:gd name="T63" fmla="*/ 214 h 236"/>
                <a:gd name="T64" fmla="*/ 63 w 198"/>
                <a:gd name="T65" fmla="*/ 211 h 236"/>
                <a:gd name="T66" fmla="*/ 51 w 198"/>
                <a:gd name="T67" fmla="*/ 207 h 236"/>
                <a:gd name="T68" fmla="*/ 40 w 198"/>
                <a:gd name="T69" fmla="*/ 199 h 236"/>
                <a:gd name="T70" fmla="*/ 29 w 198"/>
                <a:gd name="T71" fmla="*/ 189 h 236"/>
                <a:gd name="T72" fmla="*/ 17 w 198"/>
                <a:gd name="T73" fmla="*/ 174 h 236"/>
                <a:gd name="T74" fmla="*/ 15 w 198"/>
                <a:gd name="T75" fmla="*/ 157 h 236"/>
                <a:gd name="T76" fmla="*/ 16 w 198"/>
                <a:gd name="T77" fmla="*/ 141 h 236"/>
                <a:gd name="T78" fmla="*/ 21 w 198"/>
                <a:gd name="T79" fmla="*/ 124 h 236"/>
                <a:gd name="T80" fmla="*/ 28 w 198"/>
                <a:gd name="T81" fmla="*/ 109 h 236"/>
                <a:gd name="T82" fmla="*/ 39 w 198"/>
                <a:gd name="T83" fmla="*/ 96 h 236"/>
                <a:gd name="T84" fmla="*/ 50 w 198"/>
                <a:gd name="T85" fmla="*/ 82 h 236"/>
                <a:gd name="T86" fmla="*/ 63 w 198"/>
                <a:gd name="T87" fmla="*/ 70 h 236"/>
                <a:gd name="T88" fmla="*/ 78 w 198"/>
                <a:gd name="T89" fmla="*/ 59 h 236"/>
                <a:gd name="T90" fmla="*/ 94 w 198"/>
                <a:gd name="T91" fmla="*/ 49 h 236"/>
                <a:gd name="T92" fmla="*/ 110 w 198"/>
                <a:gd name="T93" fmla="*/ 39 h 236"/>
                <a:gd name="T94" fmla="*/ 126 w 198"/>
                <a:gd name="T95" fmla="*/ 31 h 236"/>
                <a:gd name="T96" fmla="*/ 142 w 198"/>
                <a:gd name="T97" fmla="*/ 24 h 236"/>
                <a:gd name="T98" fmla="*/ 158 w 198"/>
                <a:gd name="T99" fmla="*/ 19 h 236"/>
                <a:gd name="T100" fmla="*/ 172 w 198"/>
                <a:gd name="T101" fmla="*/ 13 h 236"/>
                <a:gd name="T102" fmla="*/ 186 w 198"/>
                <a:gd name="T103" fmla="*/ 10 h 236"/>
                <a:gd name="T104" fmla="*/ 198 w 198"/>
                <a:gd name="T105" fmla="*/ 7 h 236"/>
                <a:gd name="T106" fmla="*/ 190 w 198"/>
                <a:gd name="T107" fmla="*/ 3 h 236"/>
                <a:gd name="T108" fmla="*/ 177 w 198"/>
                <a:gd name="T109" fmla="*/ 0 h 236"/>
                <a:gd name="T110" fmla="*/ 162 w 198"/>
                <a:gd name="T111" fmla="*/ 3 h 236"/>
                <a:gd name="T112" fmla="*/ 144 w 198"/>
                <a:gd name="T113" fmla="*/ 6 h 236"/>
                <a:gd name="T114" fmla="*/ 124 w 198"/>
                <a:gd name="T115" fmla="*/ 12 h 236"/>
                <a:gd name="T116" fmla="*/ 105 w 198"/>
                <a:gd name="T117" fmla="*/ 19 h 236"/>
                <a:gd name="T118" fmla="*/ 88 w 198"/>
                <a:gd name="T119" fmla="*/ 28 h 236"/>
                <a:gd name="T120" fmla="*/ 73 w 198"/>
                <a:gd name="T121" fmla="*/ 3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p>
          </p:txBody>
        </p:sp>
        <p:sp>
          <p:nvSpPr>
            <p:cNvPr id="2212" name="Freeform 774"/>
            <p:cNvSpPr>
              <a:spLocks/>
            </p:cNvSpPr>
            <p:nvPr/>
          </p:nvSpPr>
          <p:spPr bwMode="auto">
            <a:xfrm>
              <a:off x="4386" y="3145"/>
              <a:ext cx="22" cy="30"/>
            </a:xfrm>
            <a:custGeom>
              <a:avLst/>
              <a:gdLst>
                <a:gd name="T0" fmla="*/ 108 w 128"/>
                <a:gd name="T1" fmla="*/ 61 h 183"/>
                <a:gd name="T2" fmla="*/ 111 w 128"/>
                <a:gd name="T3" fmla="*/ 80 h 183"/>
                <a:gd name="T4" fmla="*/ 109 w 128"/>
                <a:gd name="T5" fmla="*/ 97 h 183"/>
                <a:gd name="T6" fmla="*/ 101 w 128"/>
                <a:gd name="T7" fmla="*/ 110 h 183"/>
                <a:gd name="T8" fmla="*/ 89 w 128"/>
                <a:gd name="T9" fmla="*/ 123 h 183"/>
                <a:gd name="T10" fmla="*/ 75 w 128"/>
                <a:gd name="T11" fmla="*/ 134 h 183"/>
                <a:gd name="T12" fmla="*/ 60 w 128"/>
                <a:gd name="T13" fmla="*/ 145 h 183"/>
                <a:gd name="T14" fmla="*/ 43 w 128"/>
                <a:gd name="T15" fmla="*/ 156 h 183"/>
                <a:gd name="T16" fmla="*/ 29 w 128"/>
                <a:gd name="T17" fmla="*/ 167 h 183"/>
                <a:gd name="T18" fmla="*/ 27 w 128"/>
                <a:gd name="T19" fmla="*/ 170 h 183"/>
                <a:gd name="T20" fmla="*/ 26 w 128"/>
                <a:gd name="T21" fmla="*/ 172 h 183"/>
                <a:gd name="T22" fmla="*/ 26 w 128"/>
                <a:gd name="T23" fmla="*/ 176 h 183"/>
                <a:gd name="T24" fmla="*/ 28 w 128"/>
                <a:gd name="T25" fmla="*/ 179 h 183"/>
                <a:gd name="T26" fmla="*/ 30 w 128"/>
                <a:gd name="T27" fmla="*/ 182 h 183"/>
                <a:gd name="T28" fmla="*/ 34 w 128"/>
                <a:gd name="T29" fmla="*/ 183 h 183"/>
                <a:gd name="T30" fmla="*/ 37 w 128"/>
                <a:gd name="T31" fmla="*/ 183 h 183"/>
                <a:gd name="T32" fmla="*/ 41 w 128"/>
                <a:gd name="T33" fmla="*/ 182 h 183"/>
                <a:gd name="T34" fmla="*/ 58 w 128"/>
                <a:gd name="T35" fmla="*/ 171 h 183"/>
                <a:gd name="T36" fmla="*/ 76 w 128"/>
                <a:gd name="T37" fmla="*/ 160 h 183"/>
                <a:gd name="T38" fmla="*/ 92 w 128"/>
                <a:gd name="T39" fmla="*/ 147 h 183"/>
                <a:gd name="T40" fmla="*/ 108 w 128"/>
                <a:gd name="T41" fmla="*/ 132 h 183"/>
                <a:gd name="T42" fmla="*/ 118 w 128"/>
                <a:gd name="T43" fmla="*/ 116 h 183"/>
                <a:gd name="T44" fmla="*/ 125 w 128"/>
                <a:gd name="T45" fmla="*/ 98 h 183"/>
                <a:gd name="T46" fmla="*/ 128 w 128"/>
                <a:gd name="T47" fmla="*/ 78 h 183"/>
                <a:gd name="T48" fmla="*/ 123 w 128"/>
                <a:gd name="T49" fmla="*/ 58 h 183"/>
                <a:gd name="T50" fmla="*/ 112 w 128"/>
                <a:gd name="T51" fmla="*/ 41 h 183"/>
                <a:gd name="T52" fmla="*/ 98 w 128"/>
                <a:gd name="T53" fmla="*/ 28 h 183"/>
                <a:gd name="T54" fmla="*/ 80 w 128"/>
                <a:gd name="T55" fmla="*/ 16 h 183"/>
                <a:gd name="T56" fmla="*/ 61 w 128"/>
                <a:gd name="T57" fmla="*/ 8 h 183"/>
                <a:gd name="T58" fmla="*/ 41 w 128"/>
                <a:gd name="T59" fmla="*/ 2 h 183"/>
                <a:gd name="T60" fmla="*/ 23 w 128"/>
                <a:gd name="T61" fmla="*/ 0 h 183"/>
                <a:gd name="T62" fmla="*/ 9 w 128"/>
                <a:gd name="T63" fmla="*/ 1 h 183"/>
                <a:gd name="T64" fmla="*/ 0 w 128"/>
                <a:gd name="T65" fmla="*/ 6 h 183"/>
                <a:gd name="T66" fmla="*/ 16 w 128"/>
                <a:gd name="T67" fmla="*/ 10 h 183"/>
                <a:gd name="T68" fmla="*/ 33 w 128"/>
                <a:gd name="T69" fmla="*/ 14 h 183"/>
                <a:gd name="T70" fmla="*/ 48 w 128"/>
                <a:gd name="T71" fmla="*/ 17 h 183"/>
                <a:gd name="T72" fmla="*/ 63 w 128"/>
                <a:gd name="T73" fmla="*/ 22 h 183"/>
                <a:gd name="T74" fmla="*/ 77 w 128"/>
                <a:gd name="T75" fmla="*/ 28 h 183"/>
                <a:gd name="T76" fmla="*/ 90 w 128"/>
                <a:gd name="T77" fmla="*/ 36 h 183"/>
                <a:gd name="T78" fmla="*/ 101 w 128"/>
                <a:gd name="T79" fmla="*/ 46 h 183"/>
                <a:gd name="T80" fmla="*/ 108 w 128"/>
                <a:gd name="T81" fmla="*/ 61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p>
          </p:txBody>
        </p:sp>
        <p:sp>
          <p:nvSpPr>
            <p:cNvPr id="2213" name="Freeform 775"/>
            <p:cNvSpPr>
              <a:spLocks/>
            </p:cNvSpPr>
            <p:nvPr/>
          </p:nvSpPr>
          <p:spPr bwMode="auto">
            <a:xfrm>
              <a:off x="4309" y="3138"/>
              <a:ext cx="53" cy="63"/>
            </a:xfrm>
            <a:custGeom>
              <a:avLst/>
              <a:gdLst>
                <a:gd name="T0" fmla="*/ 101 w 323"/>
                <a:gd name="T1" fmla="*/ 70 h 379"/>
                <a:gd name="T2" fmla="*/ 54 w 323"/>
                <a:gd name="T3" fmla="*/ 115 h 379"/>
                <a:gd name="T4" fmla="*/ 18 w 323"/>
                <a:gd name="T5" fmla="*/ 167 h 379"/>
                <a:gd name="T6" fmla="*/ 0 w 323"/>
                <a:gd name="T7" fmla="*/ 227 h 379"/>
                <a:gd name="T8" fmla="*/ 4 w 323"/>
                <a:gd name="T9" fmla="*/ 267 h 379"/>
                <a:gd name="T10" fmla="*/ 11 w 323"/>
                <a:gd name="T11" fmla="*/ 283 h 379"/>
                <a:gd name="T12" fmla="*/ 21 w 323"/>
                <a:gd name="T13" fmla="*/ 298 h 379"/>
                <a:gd name="T14" fmla="*/ 34 w 323"/>
                <a:gd name="T15" fmla="*/ 311 h 379"/>
                <a:gd name="T16" fmla="*/ 57 w 323"/>
                <a:gd name="T17" fmla="*/ 325 h 379"/>
                <a:gd name="T18" fmla="*/ 87 w 323"/>
                <a:gd name="T19" fmla="*/ 340 h 379"/>
                <a:gd name="T20" fmla="*/ 120 w 323"/>
                <a:gd name="T21" fmla="*/ 351 h 379"/>
                <a:gd name="T22" fmla="*/ 153 w 323"/>
                <a:gd name="T23" fmla="*/ 360 h 379"/>
                <a:gd name="T24" fmla="*/ 187 w 323"/>
                <a:gd name="T25" fmla="*/ 367 h 379"/>
                <a:gd name="T26" fmla="*/ 221 w 323"/>
                <a:gd name="T27" fmla="*/ 372 h 379"/>
                <a:gd name="T28" fmla="*/ 256 w 323"/>
                <a:gd name="T29" fmla="*/ 375 h 379"/>
                <a:gd name="T30" fmla="*/ 290 w 323"/>
                <a:gd name="T31" fmla="*/ 378 h 379"/>
                <a:gd name="T32" fmla="*/ 312 w 323"/>
                <a:gd name="T33" fmla="*/ 379 h 379"/>
                <a:gd name="T34" fmla="*/ 320 w 323"/>
                <a:gd name="T35" fmla="*/ 372 h 379"/>
                <a:gd name="T36" fmla="*/ 323 w 323"/>
                <a:gd name="T37" fmla="*/ 360 h 379"/>
                <a:gd name="T38" fmla="*/ 316 w 323"/>
                <a:gd name="T39" fmla="*/ 352 h 379"/>
                <a:gd name="T40" fmla="*/ 295 w 323"/>
                <a:gd name="T41" fmla="*/ 351 h 379"/>
                <a:gd name="T42" fmla="*/ 263 w 323"/>
                <a:gd name="T43" fmla="*/ 350 h 379"/>
                <a:gd name="T44" fmla="*/ 231 w 323"/>
                <a:gd name="T45" fmla="*/ 348 h 379"/>
                <a:gd name="T46" fmla="*/ 200 w 323"/>
                <a:gd name="T47" fmla="*/ 343 h 379"/>
                <a:gd name="T48" fmla="*/ 168 w 323"/>
                <a:gd name="T49" fmla="*/ 337 h 379"/>
                <a:gd name="T50" fmla="*/ 136 w 323"/>
                <a:gd name="T51" fmla="*/ 329 h 379"/>
                <a:gd name="T52" fmla="*/ 106 w 323"/>
                <a:gd name="T53" fmla="*/ 320 h 379"/>
                <a:gd name="T54" fmla="*/ 76 w 323"/>
                <a:gd name="T55" fmla="*/ 306 h 379"/>
                <a:gd name="T56" fmla="*/ 51 w 323"/>
                <a:gd name="T57" fmla="*/ 291 h 379"/>
                <a:gd name="T58" fmla="*/ 35 w 323"/>
                <a:gd name="T59" fmla="*/ 269 h 379"/>
                <a:gd name="T60" fmla="*/ 31 w 323"/>
                <a:gd name="T61" fmla="*/ 239 h 379"/>
                <a:gd name="T62" fmla="*/ 38 w 323"/>
                <a:gd name="T63" fmla="*/ 197 h 379"/>
                <a:gd name="T64" fmla="*/ 51 w 323"/>
                <a:gd name="T65" fmla="*/ 165 h 379"/>
                <a:gd name="T66" fmla="*/ 68 w 323"/>
                <a:gd name="T67" fmla="*/ 136 h 379"/>
                <a:gd name="T68" fmla="*/ 89 w 323"/>
                <a:gd name="T69" fmla="*/ 111 h 379"/>
                <a:gd name="T70" fmla="*/ 114 w 323"/>
                <a:gd name="T71" fmla="*/ 88 h 379"/>
                <a:gd name="T72" fmla="*/ 144 w 323"/>
                <a:gd name="T73" fmla="*/ 64 h 379"/>
                <a:gd name="T74" fmla="*/ 181 w 323"/>
                <a:gd name="T75" fmla="*/ 41 h 379"/>
                <a:gd name="T76" fmla="*/ 219 w 323"/>
                <a:gd name="T77" fmla="*/ 22 h 379"/>
                <a:gd name="T78" fmla="*/ 253 w 323"/>
                <a:gd name="T79" fmla="*/ 7 h 379"/>
                <a:gd name="T80" fmla="*/ 255 w 323"/>
                <a:gd name="T81" fmla="*/ 0 h 379"/>
                <a:gd name="T82" fmla="*/ 221 w 323"/>
                <a:gd name="T83" fmla="*/ 5 h 379"/>
                <a:gd name="T84" fmla="*/ 181 w 323"/>
                <a:gd name="T85" fmla="*/ 19 h 379"/>
                <a:gd name="T86" fmla="*/ 142 w 323"/>
                <a:gd name="T87" fmla="*/ 39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p>
          </p:txBody>
        </p:sp>
        <p:sp>
          <p:nvSpPr>
            <p:cNvPr id="2214" name="Freeform 776"/>
            <p:cNvSpPr>
              <a:spLocks/>
            </p:cNvSpPr>
            <p:nvPr/>
          </p:nvSpPr>
          <p:spPr bwMode="auto">
            <a:xfrm>
              <a:off x="4384" y="3136"/>
              <a:ext cx="47" cy="42"/>
            </a:xfrm>
            <a:custGeom>
              <a:avLst/>
              <a:gdLst>
                <a:gd name="T0" fmla="*/ 235 w 282"/>
                <a:gd name="T1" fmla="*/ 78 h 253"/>
                <a:gd name="T2" fmla="*/ 248 w 282"/>
                <a:gd name="T3" fmla="*/ 92 h 253"/>
                <a:gd name="T4" fmla="*/ 255 w 282"/>
                <a:gd name="T5" fmla="*/ 108 h 253"/>
                <a:gd name="T6" fmla="*/ 259 w 282"/>
                <a:gd name="T7" fmla="*/ 125 h 253"/>
                <a:gd name="T8" fmla="*/ 259 w 282"/>
                <a:gd name="T9" fmla="*/ 144 h 253"/>
                <a:gd name="T10" fmla="*/ 257 w 282"/>
                <a:gd name="T11" fmla="*/ 159 h 253"/>
                <a:gd name="T12" fmla="*/ 252 w 282"/>
                <a:gd name="T13" fmla="*/ 171 h 253"/>
                <a:gd name="T14" fmla="*/ 244 w 282"/>
                <a:gd name="T15" fmla="*/ 184 h 253"/>
                <a:gd name="T16" fmla="*/ 236 w 282"/>
                <a:gd name="T17" fmla="*/ 194 h 253"/>
                <a:gd name="T18" fmla="*/ 225 w 282"/>
                <a:gd name="T19" fmla="*/ 206 h 253"/>
                <a:gd name="T20" fmla="*/ 215 w 282"/>
                <a:gd name="T21" fmla="*/ 215 h 253"/>
                <a:gd name="T22" fmla="*/ 204 w 282"/>
                <a:gd name="T23" fmla="*/ 225 h 253"/>
                <a:gd name="T24" fmla="*/ 194 w 282"/>
                <a:gd name="T25" fmla="*/ 236 h 253"/>
                <a:gd name="T26" fmla="*/ 191 w 282"/>
                <a:gd name="T27" fmla="*/ 239 h 253"/>
                <a:gd name="T28" fmla="*/ 190 w 282"/>
                <a:gd name="T29" fmla="*/ 242 h 253"/>
                <a:gd name="T30" fmla="*/ 191 w 282"/>
                <a:gd name="T31" fmla="*/ 246 h 253"/>
                <a:gd name="T32" fmla="*/ 194 w 282"/>
                <a:gd name="T33" fmla="*/ 249 h 253"/>
                <a:gd name="T34" fmla="*/ 197 w 282"/>
                <a:gd name="T35" fmla="*/ 252 h 253"/>
                <a:gd name="T36" fmla="*/ 201 w 282"/>
                <a:gd name="T37" fmla="*/ 253 h 253"/>
                <a:gd name="T38" fmla="*/ 205 w 282"/>
                <a:gd name="T39" fmla="*/ 252 h 253"/>
                <a:gd name="T40" fmla="*/ 209 w 282"/>
                <a:gd name="T41" fmla="*/ 249 h 253"/>
                <a:gd name="T42" fmla="*/ 232 w 282"/>
                <a:gd name="T43" fmla="*/ 234 h 253"/>
                <a:gd name="T44" fmla="*/ 251 w 282"/>
                <a:gd name="T45" fmla="*/ 215 h 253"/>
                <a:gd name="T46" fmla="*/ 267 w 282"/>
                <a:gd name="T47" fmla="*/ 192 h 253"/>
                <a:gd name="T48" fmla="*/ 278 w 282"/>
                <a:gd name="T49" fmla="*/ 168 h 253"/>
                <a:gd name="T50" fmla="*/ 282 w 282"/>
                <a:gd name="T51" fmla="*/ 141 h 253"/>
                <a:gd name="T52" fmla="*/ 279 w 282"/>
                <a:gd name="T53" fmla="*/ 116 h 253"/>
                <a:gd name="T54" fmla="*/ 270 w 282"/>
                <a:gd name="T55" fmla="*/ 92 h 253"/>
                <a:gd name="T56" fmla="*/ 251 w 282"/>
                <a:gd name="T57" fmla="*/ 70 h 253"/>
                <a:gd name="T58" fmla="*/ 237 w 282"/>
                <a:gd name="T59" fmla="*/ 59 h 253"/>
                <a:gd name="T60" fmla="*/ 221 w 282"/>
                <a:gd name="T61" fmla="*/ 48 h 253"/>
                <a:gd name="T62" fmla="*/ 202 w 282"/>
                <a:gd name="T63" fmla="*/ 39 h 253"/>
                <a:gd name="T64" fmla="*/ 183 w 282"/>
                <a:gd name="T65" fmla="*/ 31 h 253"/>
                <a:gd name="T66" fmla="*/ 163 w 282"/>
                <a:gd name="T67" fmla="*/ 24 h 253"/>
                <a:gd name="T68" fmla="*/ 142 w 282"/>
                <a:gd name="T69" fmla="*/ 18 h 253"/>
                <a:gd name="T70" fmla="*/ 122 w 282"/>
                <a:gd name="T71" fmla="*/ 13 h 253"/>
                <a:gd name="T72" fmla="*/ 101 w 282"/>
                <a:gd name="T73" fmla="*/ 8 h 253"/>
                <a:gd name="T74" fmla="*/ 82 w 282"/>
                <a:gd name="T75" fmla="*/ 5 h 253"/>
                <a:gd name="T76" fmla="*/ 63 w 282"/>
                <a:gd name="T77" fmla="*/ 2 h 253"/>
                <a:gd name="T78" fmla="*/ 47 w 282"/>
                <a:gd name="T79" fmla="*/ 0 h 253"/>
                <a:gd name="T80" fmla="*/ 32 w 282"/>
                <a:gd name="T81" fmla="*/ 0 h 253"/>
                <a:gd name="T82" fmla="*/ 19 w 282"/>
                <a:gd name="T83" fmla="*/ 0 h 253"/>
                <a:gd name="T84" fmla="*/ 10 w 282"/>
                <a:gd name="T85" fmla="*/ 1 h 253"/>
                <a:gd name="T86" fmla="*/ 4 w 282"/>
                <a:gd name="T87" fmla="*/ 4 h 253"/>
                <a:gd name="T88" fmla="*/ 0 w 282"/>
                <a:gd name="T89" fmla="*/ 6 h 253"/>
                <a:gd name="T90" fmla="*/ 12 w 282"/>
                <a:gd name="T91" fmla="*/ 8 h 253"/>
                <a:gd name="T92" fmla="*/ 25 w 282"/>
                <a:gd name="T93" fmla="*/ 9 h 253"/>
                <a:gd name="T94" fmla="*/ 38 w 282"/>
                <a:gd name="T95" fmla="*/ 12 h 253"/>
                <a:gd name="T96" fmla="*/ 52 w 282"/>
                <a:gd name="T97" fmla="*/ 14 h 253"/>
                <a:gd name="T98" fmla="*/ 67 w 282"/>
                <a:gd name="T99" fmla="*/ 16 h 253"/>
                <a:gd name="T100" fmla="*/ 82 w 282"/>
                <a:gd name="T101" fmla="*/ 18 h 253"/>
                <a:gd name="T102" fmla="*/ 97 w 282"/>
                <a:gd name="T103" fmla="*/ 22 h 253"/>
                <a:gd name="T104" fmla="*/ 114 w 282"/>
                <a:gd name="T105" fmla="*/ 25 h 253"/>
                <a:gd name="T106" fmla="*/ 129 w 282"/>
                <a:gd name="T107" fmla="*/ 30 h 253"/>
                <a:gd name="T108" fmla="*/ 146 w 282"/>
                <a:gd name="T109" fmla="*/ 35 h 253"/>
                <a:gd name="T110" fmla="*/ 162 w 282"/>
                <a:gd name="T111" fmla="*/ 40 h 253"/>
                <a:gd name="T112" fmla="*/ 177 w 282"/>
                <a:gd name="T113" fmla="*/ 46 h 253"/>
                <a:gd name="T114" fmla="*/ 192 w 282"/>
                <a:gd name="T115" fmla="*/ 53 h 253"/>
                <a:gd name="T116" fmla="*/ 208 w 282"/>
                <a:gd name="T117" fmla="*/ 60 h 253"/>
                <a:gd name="T118" fmla="*/ 222 w 282"/>
                <a:gd name="T119" fmla="*/ 69 h 253"/>
                <a:gd name="T120" fmla="*/ 235 w 282"/>
                <a:gd name="T121" fmla="*/ 78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p>
          </p:txBody>
        </p:sp>
        <p:sp>
          <p:nvSpPr>
            <p:cNvPr id="2215" name="Freeform 777"/>
            <p:cNvSpPr>
              <a:spLocks/>
            </p:cNvSpPr>
            <p:nvPr/>
          </p:nvSpPr>
          <p:spPr bwMode="auto">
            <a:xfrm>
              <a:off x="4290" y="3159"/>
              <a:ext cx="19" cy="39"/>
            </a:xfrm>
            <a:custGeom>
              <a:avLst/>
              <a:gdLst>
                <a:gd name="T0" fmla="*/ 0 w 115"/>
                <a:gd name="T1" fmla="*/ 128 h 236"/>
                <a:gd name="T2" fmla="*/ 0 w 115"/>
                <a:gd name="T3" fmla="*/ 148 h 236"/>
                <a:gd name="T4" fmla="*/ 5 w 115"/>
                <a:gd name="T5" fmla="*/ 166 h 236"/>
                <a:gd name="T6" fmla="*/ 13 w 115"/>
                <a:gd name="T7" fmla="*/ 184 h 236"/>
                <a:gd name="T8" fmla="*/ 24 w 115"/>
                <a:gd name="T9" fmla="*/ 198 h 236"/>
                <a:gd name="T10" fmla="*/ 39 w 115"/>
                <a:gd name="T11" fmla="*/ 211 h 236"/>
                <a:gd name="T12" fmla="*/ 55 w 115"/>
                <a:gd name="T13" fmla="*/ 223 h 236"/>
                <a:gd name="T14" fmla="*/ 74 w 115"/>
                <a:gd name="T15" fmla="*/ 231 h 236"/>
                <a:gd name="T16" fmla="*/ 92 w 115"/>
                <a:gd name="T17" fmla="*/ 235 h 236"/>
                <a:gd name="T18" fmla="*/ 98 w 115"/>
                <a:gd name="T19" fmla="*/ 236 h 236"/>
                <a:gd name="T20" fmla="*/ 104 w 115"/>
                <a:gd name="T21" fmla="*/ 234 h 236"/>
                <a:gd name="T22" fmla="*/ 109 w 115"/>
                <a:gd name="T23" fmla="*/ 231 h 236"/>
                <a:gd name="T24" fmla="*/ 111 w 115"/>
                <a:gd name="T25" fmla="*/ 226 h 236"/>
                <a:gd name="T26" fmla="*/ 111 w 115"/>
                <a:gd name="T27" fmla="*/ 220 h 236"/>
                <a:gd name="T28" fmla="*/ 110 w 115"/>
                <a:gd name="T29" fmla="*/ 215 h 236"/>
                <a:gd name="T30" fmla="*/ 107 w 115"/>
                <a:gd name="T31" fmla="*/ 210 h 236"/>
                <a:gd name="T32" fmla="*/ 101 w 115"/>
                <a:gd name="T33" fmla="*/ 208 h 236"/>
                <a:gd name="T34" fmla="*/ 82 w 115"/>
                <a:gd name="T35" fmla="*/ 201 h 236"/>
                <a:gd name="T36" fmla="*/ 64 w 115"/>
                <a:gd name="T37" fmla="*/ 192 h 236"/>
                <a:gd name="T38" fmla="*/ 50 w 115"/>
                <a:gd name="T39" fmla="*/ 179 h 236"/>
                <a:gd name="T40" fmla="*/ 40 w 115"/>
                <a:gd name="T41" fmla="*/ 165 h 236"/>
                <a:gd name="T42" fmla="*/ 33 w 115"/>
                <a:gd name="T43" fmla="*/ 148 h 236"/>
                <a:gd name="T44" fmla="*/ 29 w 115"/>
                <a:gd name="T45" fmla="*/ 130 h 236"/>
                <a:gd name="T46" fmla="*/ 29 w 115"/>
                <a:gd name="T47" fmla="*/ 110 h 236"/>
                <a:gd name="T48" fmla="*/ 35 w 115"/>
                <a:gd name="T49" fmla="*/ 89 h 236"/>
                <a:gd name="T50" fmla="*/ 43 w 115"/>
                <a:gd name="T51" fmla="*/ 74 h 236"/>
                <a:gd name="T52" fmla="*/ 56 w 115"/>
                <a:gd name="T53" fmla="*/ 60 h 236"/>
                <a:gd name="T54" fmla="*/ 70 w 115"/>
                <a:gd name="T55" fmla="*/ 46 h 236"/>
                <a:gd name="T56" fmla="*/ 85 w 115"/>
                <a:gd name="T57" fmla="*/ 33 h 236"/>
                <a:gd name="T58" fmla="*/ 98 w 115"/>
                <a:gd name="T59" fmla="*/ 23 h 236"/>
                <a:gd name="T60" fmla="*/ 109 w 115"/>
                <a:gd name="T61" fmla="*/ 12 h 236"/>
                <a:gd name="T62" fmla="*/ 115 w 115"/>
                <a:gd name="T63" fmla="*/ 6 h 236"/>
                <a:gd name="T64" fmla="*/ 115 w 115"/>
                <a:gd name="T65" fmla="*/ 0 h 236"/>
                <a:gd name="T66" fmla="*/ 102 w 115"/>
                <a:gd name="T67" fmla="*/ 4 h 236"/>
                <a:gd name="T68" fmla="*/ 85 w 115"/>
                <a:gd name="T69" fmla="*/ 12 h 236"/>
                <a:gd name="T70" fmla="*/ 68 w 115"/>
                <a:gd name="T71" fmla="*/ 26 h 236"/>
                <a:gd name="T72" fmla="*/ 49 w 115"/>
                <a:gd name="T73" fmla="*/ 42 h 236"/>
                <a:gd name="T74" fmla="*/ 32 w 115"/>
                <a:gd name="T75" fmla="*/ 61 h 236"/>
                <a:gd name="T76" fmla="*/ 17 w 115"/>
                <a:gd name="T77" fmla="*/ 82 h 236"/>
                <a:gd name="T78" fmla="*/ 6 w 115"/>
                <a:gd name="T79" fmla="*/ 105 h 236"/>
                <a:gd name="T80" fmla="*/ 0 w 115"/>
                <a:gd name="T81" fmla="*/ 128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p>
          </p:txBody>
        </p:sp>
        <p:sp>
          <p:nvSpPr>
            <p:cNvPr id="2216" name="Freeform 778"/>
            <p:cNvSpPr>
              <a:spLocks/>
            </p:cNvSpPr>
            <p:nvPr/>
          </p:nvSpPr>
          <p:spPr bwMode="auto">
            <a:xfrm>
              <a:off x="4423" y="3133"/>
              <a:ext cx="41" cy="52"/>
            </a:xfrm>
            <a:custGeom>
              <a:avLst/>
              <a:gdLst>
                <a:gd name="T0" fmla="*/ 208 w 245"/>
                <a:gd name="T1" fmla="*/ 124 h 310"/>
                <a:gd name="T2" fmla="*/ 220 w 245"/>
                <a:gd name="T3" fmla="*/ 144 h 310"/>
                <a:gd name="T4" fmla="*/ 226 w 245"/>
                <a:gd name="T5" fmla="*/ 164 h 310"/>
                <a:gd name="T6" fmla="*/ 222 w 245"/>
                <a:gd name="T7" fmla="*/ 187 h 310"/>
                <a:gd name="T8" fmla="*/ 208 w 245"/>
                <a:gd name="T9" fmla="*/ 209 h 310"/>
                <a:gd name="T10" fmla="*/ 188 w 245"/>
                <a:gd name="T11" fmla="*/ 229 h 310"/>
                <a:gd name="T12" fmla="*/ 166 w 245"/>
                <a:gd name="T13" fmla="*/ 246 h 310"/>
                <a:gd name="T14" fmla="*/ 142 w 245"/>
                <a:gd name="T15" fmla="*/ 264 h 310"/>
                <a:gd name="T16" fmla="*/ 128 w 245"/>
                <a:gd name="T17" fmla="*/ 278 h 310"/>
                <a:gd name="T18" fmla="*/ 124 w 245"/>
                <a:gd name="T19" fmla="*/ 287 h 310"/>
                <a:gd name="T20" fmla="*/ 120 w 245"/>
                <a:gd name="T21" fmla="*/ 296 h 310"/>
                <a:gd name="T22" fmla="*/ 122 w 245"/>
                <a:gd name="T23" fmla="*/ 306 h 310"/>
                <a:gd name="T24" fmla="*/ 131 w 245"/>
                <a:gd name="T25" fmla="*/ 310 h 310"/>
                <a:gd name="T26" fmla="*/ 139 w 245"/>
                <a:gd name="T27" fmla="*/ 309 h 310"/>
                <a:gd name="T28" fmla="*/ 154 w 245"/>
                <a:gd name="T29" fmla="*/ 292 h 310"/>
                <a:gd name="T30" fmla="*/ 180 w 245"/>
                <a:gd name="T31" fmla="*/ 269 h 310"/>
                <a:gd name="T32" fmla="*/ 207 w 245"/>
                <a:gd name="T33" fmla="*/ 246 h 310"/>
                <a:gd name="T34" fmla="*/ 230 w 245"/>
                <a:gd name="T35" fmla="*/ 219 h 310"/>
                <a:gd name="T36" fmla="*/ 244 w 245"/>
                <a:gd name="T37" fmla="*/ 186 h 310"/>
                <a:gd name="T38" fmla="*/ 243 w 245"/>
                <a:gd name="T39" fmla="*/ 152 h 310"/>
                <a:gd name="T40" fmla="*/ 228 w 245"/>
                <a:gd name="T41" fmla="*/ 119 h 310"/>
                <a:gd name="T42" fmla="*/ 203 w 245"/>
                <a:gd name="T43" fmla="*/ 93 h 310"/>
                <a:gd name="T44" fmla="*/ 176 w 245"/>
                <a:gd name="T45" fmla="*/ 76 h 310"/>
                <a:gd name="T46" fmla="*/ 151 w 245"/>
                <a:gd name="T47" fmla="*/ 61 h 310"/>
                <a:gd name="T48" fmla="*/ 122 w 245"/>
                <a:gd name="T49" fmla="*/ 46 h 310"/>
                <a:gd name="T50" fmla="*/ 93 w 245"/>
                <a:gd name="T51" fmla="*/ 31 h 310"/>
                <a:gd name="T52" fmla="*/ 66 w 245"/>
                <a:gd name="T53" fmla="*/ 18 h 310"/>
                <a:gd name="T54" fmla="*/ 40 w 245"/>
                <a:gd name="T55" fmla="*/ 8 h 310"/>
                <a:gd name="T56" fmla="*/ 20 w 245"/>
                <a:gd name="T57" fmla="*/ 1 h 310"/>
                <a:gd name="T58" fmla="*/ 5 w 245"/>
                <a:gd name="T59" fmla="*/ 0 h 310"/>
                <a:gd name="T60" fmla="*/ 11 w 245"/>
                <a:gd name="T61" fmla="*/ 8 h 310"/>
                <a:gd name="T62" fmla="*/ 36 w 245"/>
                <a:gd name="T63" fmla="*/ 20 h 310"/>
                <a:gd name="T64" fmla="*/ 60 w 245"/>
                <a:gd name="T65" fmla="*/ 31 h 310"/>
                <a:gd name="T66" fmla="*/ 86 w 245"/>
                <a:gd name="T67" fmla="*/ 44 h 310"/>
                <a:gd name="T68" fmla="*/ 113 w 245"/>
                <a:gd name="T69" fmla="*/ 57 h 310"/>
                <a:gd name="T70" fmla="*/ 139 w 245"/>
                <a:gd name="T71" fmla="*/ 71 h 310"/>
                <a:gd name="T72" fmla="*/ 165 w 245"/>
                <a:gd name="T73" fmla="*/ 88 h 310"/>
                <a:gd name="T74" fmla="*/ 188 w 245"/>
                <a:gd name="T75" fmla="*/ 10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p>
          </p:txBody>
        </p:sp>
        <p:sp>
          <p:nvSpPr>
            <p:cNvPr id="2217" name="Freeform 77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p>
          </p:txBody>
        </p:sp>
      </p:grpSp>
      <p:grpSp>
        <p:nvGrpSpPr>
          <p:cNvPr id="2176" name="Group 780"/>
          <p:cNvGrpSpPr>
            <a:grpSpLocks/>
          </p:cNvGrpSpPr>
          <p:nvPr/>
        </p:nvGrpSpPr>
        <p:grpSpPr bwMode="auto">
          <a:xfrm>
            <a:off x="6051550" y="3960662"/>
            <a:ext cx="290513" cy="404812"/>
            <a:chOff x="4290" y="3130"/>
            <a:chExt cx="183" cy="255"/>
          </a:xfrm>
        </p:grpSpPr>
        <p:pic>
          <p:nvPicPr>
            <p:cNvPr id="2182" name="Picture 781" descr="31u_bnrz[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183" name="Freeform 782"/>
            <p:cNvSpPr>
              <a:spLocks/>
            </p:cNvSpPr>
            <p:nvPr/>
          </p:nvSpPr>
          <p:spPr bwMode="auto">
            <a:xfrm>
              <a:off x="4339" y="3143"/>
              <a:ext cx="33" cy="39"/>
            </a:xfrm>
            <a:custGeom>
              <a:avLst/>
              <a:gdLst>
                <a:gd name="T0" fmla="*/ 70 w 199"/>
                <a:gd name="T1" fmla="*/ 29 h 232"/>
                <a:gd name="T2" fmla="*/ 55 w 199"/>
                <a:gd name="T3" fmla="*/ 39 h 232"/>
                <a:gd name="T4" fmla="*/ 42 w 199"/>
                <a:gd name="T5" fmla="*/ 50 h 232"/>
                <a:gd name="T6" fmla="*/ 30 w 199"/>
                <a:gd name="T7" fmla="*/ 63 h 232"/>
                <a:gd name="T8" fmla="*/ 20 w 199"/>
                <a:gd name="T9" fmla="*/ 77 h 232"/>
                <a:gd name="T10" fmla="*/ 12 w 199"/>
                <a:gd name="T11" fmla="*/ 91 h 232"/>
                <a:gd name="T12" fmla="*/ 6 w 199"/>
                <a:gd name="T13" fmla="*/ 108 h 232"/>
                <a:gd name="T14" fmla="*/ 2 w 199"/>
                <a:gd name="T15" fmla="*/ 125 h 232"/>
                <a:gd name="T16" fmla="*/ 0 w 199"/>
                <a:gd name="T17" fmla="*/ 142 h 232"/>
                <a:gd name="T18" fmla="*/ 2 w 199"/>
                <a:gd name="T19" fmla="*/ 166 h 232"/>
                <a:gd name="T20" fmla="*/ 12 w 199"/>
                <a:gd name="T21" fmla="*/ 186 h 232"/>
                <a:gd name="T22" fmla="*/ 26 w 199"/>
                <a:gd name="T23" fmla="*/ 203 h 232"/>
                <a:gd name="T24" fmla="*/ 45 w 199"/>
                <a:gd name="T25" fmla="*/ 216 h 232"/>
                <a:gd name="T26" fmla="*/ 66 w 199"/>
                <a:gd name="T27" fmla="*/ 226 h 232"/>
                <a:gd name="T28" fmla="*/ 88 w 199"/>
                <a:gd name="T29" fmla="*/ 230 h 232"/>
                <a:gd name="T30" fmla="*/ 111 w 199"/>
                <a:gd name="T31" fmla="*/ 232 h 232"/>
                <a:gd name="T32" fmla="*/ 134 w 199"/>
                <a:gd name="T33" fmla="*/ 228 h 232"/>
                <a:gd name="T34" fmla="*/ 138 w 199"/>
                <a:gd name="T35" fmla="*/ 228 h 232"/>
                <a:gd name="T36" fmla="*/ 143 w 199"/>
                <a:gd name="T37" fmla="*/ 226 h 232"/>
                <a:gd name="T38" fmla="*/ 147 w 199"/>
                <a:gd name="T39" fmla="*/ 222 h 232"/>
                <a:gd name="T40" fmla="*/ 148 w 199"/>
                <a:gd name="T41" fmla="*/ 218 h 232"/>
                <a:gd name="T42" fmla="*/ 145 w 199"/>
                <a:gd name="T43" fmla="*/ 212 h 232"/>
                <a:gd name="T44" fmla="*/ 141 w 199"/>
                <a:gd name="T45" fmla="*/ 207 h 232"/>
                <a:gd name="T46" fmla="*/ 135 w 199"/>
                <a:gd name="T47" fmla="*/ 203 h 232"/>
                <a:gd name="T48" fmla="*/ 129 w 199"/>
                <a:gd name="T49" fmla="*/ 201 h 232"/>
                <a:gd name="T50" fmla="*/ 117 w 199"/>
                <a:gd name="T51" fmla="*/ 197 h 232"/>
                <a:gd name="T52" fmla="*/ 105 w 199"/>
                <a:gd name="T53" fmla="*/ 195 h 232"/>
                <a:gd name="T54" fmla="*/ 94 w 199"/>
                <a:gd name="T55" fmla="*/ 193 h 232"/>
                <a:gd name="T56" fmla="*/ 83 w 199"/>
                <a:gd name="T57" fmla="*/ 190 h 232"/>
                <a:gd name="T58" fmla="*/ 73 w 199"/>
                <a:gd name="T59" fmla="*/ 187 h 232"/>
                <a:gd name="T60" fmla="*/ 62 w 199"/>
                <a:gd name="T61" fmla="*/ 182 h 232"/>
                <a:gd name="T62" fmla="*/ 53 w 199"/>
                <a:gd name="T63" fmla="*/ 176 h 232"/>
                <a:gd name="T64" fmla="*/ 43 w 199"/>
                <a:gd name="T65" fmla="*/ 167 h 232"/>
                <a:gd name="T66" fmla="*/ 40 w 199"/>
                <a:gd name="T67" fmla="*/ 128 h 232"/>
                <a:gd name="T68" fmla="*/ 49 w 199"/>
                <a:gd name="T69" fmla="*/ 96 h 232"/>
                <a:gd name="T70" fmla="*/ 68 w 199"/>
                <a:gd name="T71" fmla="*/ 71 h 232"/>
                <a:gd name="T72" fmla="*/ 94 w 199"/>
                <a:gd name="T73" fmla="*/ 50 h 232"/>
                <a:gd name="T74" fmla="*/ 122 w 199"/>
                <a:gd name="T75" fmla="*/ 34 h 232"/>
                <a:gd name="T76" fmla="*/ 151 w 199"/>
                <a:gd name="T77" fmla="*/ 21 h 232"/>
                <a:gd name="T78" fmla="*/ 178 w 199"/>
                <a:gd name="T79" fmla="*/ 12 h 232"/>
                <a:gd name="T80" fmla="*/ 199 w 199"/>
                <a:gd name="T81" fmla="*/ 4 h 232"/>
                <a:gd name="T82" fmla="*/ 186 w 199"/>
                <a:gd name="T83" fmla="*/ 1 h 232"/>
                <a:gd name="T84" fmla="*/ 172 w 199"/>
                <a:gd name="T85" fmla="*/ 0 h 232"/>
                <a:gd name="T86" fmla="*/ 156 w 199"/>
                <a:gd name="T87" fmla="*/ 2 h 232"/>
                <a:gd name="T88" fmla="*/ 138 w 199"/>
                <a:gd name="T89" fmla="*/ 4 h 232"/>
                <a:gd name="T90" fmla="*/ 121 w 199"/>
                <a:gd name="T91" fmla="*/ 10 h 232"/>
                <a:gd name="T92" fmla="*/ 103 w 199"/>
                <a:gd name="T93" fmla="*/ 16 h 232"/>
                <a:gd name="T94" fmla="*/ 86 w 199"/>
                <a:gd name="T95" fmla="*/ 23 h 232"/>
                <a:gd name="T96" fmla="*/ 70 w 199"/>
                <a:gd name="T97" fmla="*/ 29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4" name="Freeform 783"/>
            <p:cNvSpPr>
              <a:spLocks/>
            </p:cNvSpPr>
            <p:nvPr/>
          </p:nvSpPr>
          <p:spPr bwMode="auto">
            <a:xfrm>
              <a:off x="4395" y="3142"/>
              <a:ext cx="22" cy="30"/>
            </a:xfrm>
            <a:custGeom>
              <a:avLst/>
              <a:gdLst>
                <a:gd name="T0" fmla="*/ 108 w 128"/>
                <a:gd name="T1" fmla="*/ 59 h 180"/>
                <a:gd name="T2" fmla="*/ 113 w 128"/>
                <a:gd name="T3" fmla="*/ 77 h 180"/>
                <a:gd name="T4" fmla="*/ 111 w 128"/>
                <a:gd name="T5" fmla="*/ 94 h 180"/>
                <a:gd name="T6" fmla="*/ 103 w 128"/>
                <a:gd name="T7" fmla="*/ 108 h 180"/>
                <a:gd name="T8" fmla="*/ 91 w 128"/>
                <a:gd name="T9" fmla="*/ 121 h 180"/>
                <a:gd name="T10" fmla="*/ 77 w 128"/>
                <a:gd name="T11" fmla="*/ 132 h 180"/>
                <a:gd name="T12" fmla="*/ 61 w 128"/>
                <a:gd name="T13" fmla="*/ 144 h 180"/>
                <a:gd name="T14" fmla="*/ 45 w 128"/>
                <a:gd name="T15" fmla="*/ 154 h 180"/>
                <a:gd name="T16" fmla="*/ 30 w 128"/>
                <a:gd name="T17" fmla="*/ 164 h 180"/>
                <a:gd name="T18" fmla="*/ 28 w 128"/>
                <a:gd name="T19" fmla="*/ 168 h 180"/>
                <a:gd name="T20" fmla="*/ 27 w 128"/>
                <a:gd name="T21" fmla="*/ 170 h 180"/>
                <a:gd name="T22" fmla="*/ 27 w 128"/>
                <a:gd name="T23" fmla="*/ 174 h 180"/>
                <a:gd name="T24" fmla="*/ 28 w 128"/>
                <a:gd name="T25" fmla="*/ 177 h 180"/>
                <a:gd name="T26" fmla="*/ 32 w 128"/>
                <a:gd name="T27" fmla="*/ 179 h 180"/>
                <a:gd name="T28" fmla="*/ 35 w 128"/>
                <a:gd name="T29" fmla="*/ 180 h 180"/>
                <a:gd name="T30" fmla="*/ 37 w 128"/>
                <a:gd name="T31" fmla="*/ 180 h 180"/>
                <a:gd name="T32" fmla="*/ 41 w 128"/>
                <a:gd name="T33" fmla="*/ 179 h 180"/>
                <a:gd name="T34" fmla="*/ 60 w 128"/>
                <a:gd name="T35" fmla="*/ 169 h 180"/>
                <a:gd name="T36" fmla="*/ 77 w 128"/>
                <a:gd name="T37" fmla="*/ 158 h 180"/>
                <a:gd name="T38" fmla="*/ 94 w 128"/>
                <a:gd name="T39" fmla="*/ 145 h 180"/>
                <a:gd name="T40" fmla="*/ 109 w 128"/>
                <a:gd name="T41" fmla="*/ 130 h 180"/>
                <a:gd name="T42" fmla="*/ 120 w 128"/>
                <a:gd name="T43" fmla="*/ 114 h 180"/>
                <a:gd name="T44" fmla="*/ 127 w 128"/>
                <a:gd name="T45" fmla="*/ 95 h 180"/>
                <a:gd name="T46" fmla="*/ 128 w 128"/>
                <a:gd name="T47" fmla="*/ 76 h 180"/>
                <a:gd name="T48" fmla="*/ 123 w 128"/>
                <a:gd name="T49" fmla="*/ 55 h 180"/>
                <a:gd name="T50" fmla="*/ 113 w 128"/>
                <a:gd name="T51" fmla="*/ 39 h 180"/>
                <a:gd name="T52" fmla="*/ 97 w 128"/>
                <a:gd name="T53" fmla="*/ 25 h 180"/>
                <a:gd name="T54" fmla="*/ 79 w 128"/>
                <a:gd name="T55" fmla="*/ 15 h 180"/>
                <a:gd name="T56" fmla="*/ 57 w 128"/>
                <a:gd name="T57" fmla="*/ 7 h 180"/>
                <a:gd name="T58" fmla="*/ 36 w 128"/>
                <a:gd name="T59" fmla="*/ 2 h 180"/>
                <a:gd name="T60" fmla="*/ 19 w 128"/>
                <a:gd name="T61" fmla="*/ 0 h 180"/>
                <a:gd name="T62" fmla="*/ 6 w 128"/>
                <a:gd name="T63" fmla="*/ 0 h 180"/>
                <a:gd name="T64" fmla="*/ 0 w 128"/>
                <a:gd name="T65" fmla="*/ 4 h 180"/>
                <a:gd name="T66" fmla="*/ 14 w 128"/>
                <a:gd name="T67" fmla="*/ 9 h 180"/>
                <a:gd name="T68" fmla="*/ 29 w 128"/>
                <a:gd name="T69" fmla="*/ 14 h 180"/>
                <a:gd name="T70" fmla="*/ 46 w 128"/>
                <a:gd name="T71" fmla="*/ 19 h 180"/>
                <a:gd name="T72" fmla="*/ 61 w 128"/>
                <a:gd name="T73" fmla="*/ 23 h 180"/>
                <a:gd name="T74" fmla="*/ 76 w 128"/>
                <a:gd name="T75" fmla="*/ 29 h 180"/>
                <a:gd name="T76" fmla="*/ 89 w 128"/>
                <a:gd name="T77" fmla="*/ 37 h 180"/>
                <a:gd name="T78" fmla="*/ 100 w 128"/>
                <a:gd name="T79" fmla="*/ 46 h 180"/>
                <a:gd name="T80" fmla="*/ 108 w 128"/>
                <a:gd name="T81" fmla="*/ 59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5" name="Freeform 784"/>
            <p:cNvSpPr>
              <a:spLocks/>
            </p:cNvSpPr>
            <p:nvPr/>
          </p:nvSpPr>
          <p:spPr bwMode="auto">
            <a:xfrm>
              <a:off x="4318" y="3135"/>
              <a:ext cx="54" cy="63"/>
            </a:xfrm>
            <a:custGeom>
              <a:avLst/>
              <a:gdLst>
                <a:gd name="T0" fmla="*/ 100 w 322"/>
                <a:gd name="T1" fmla="*/ 70 h 378"/>
                <a:gd name="T2" fmla="*/ 53 w 322"/>
                <a:gd name="T3" fmla="*/ 115 h 378"/>
                <a:gd name="T4" fmla="*/ 17 w 322"/>
                <a:gd name="T5" fmla="*/ 166 h 378"/>
                <a:gd name="T6" fmla="*/ 0 w 322"/>
                <a:gd name="T7" fmla="*/ 226 h 378"/>
                <a:gd name="T8" fmla="*/ 3 w 322"/>
                <a:gd name="T9" fmla="*/ 266 h 378"/>
                <a:gd name="T10" fmla="*/ 9 w 322"/>
                <a:gd name="T11" fmla="*/ 282 h 378"/>
                <a:gd name="T12" fmla="*/ 19 w 322"/>
                <a:gd name="T13" fmla="*/ 297 h 378"/>
                <a:gd name="T14" fmla="*/ 32 w 322"/>
                <a:gd name="T15" fmla="*/ 310 h 378"/>
                <a:gd name="T16" fmla="*/ 56 w 322"/>
                <a:gd name="T17" fmla="*/ 324 h 378"/>
                <a:gd name="T18" fmla="*/ 86 w 322"/>
                <a:gd name="T19" fmla="*/ 338 h 378"/>
                <a:gd name="T20" fmla="*/ 119 w 322"/>
                <a:gd name="T21" fmla="*/ 350 h 378"/>
                <a:gd name="T22" fmla="*/ 152 w 322"/>
                <a:gd name="T23" fmla="*/ 359 h 378"/>
                <a:gd name="T24" fmla="*/ 186 w 322"/>
                <a:gd name="T25" fmla="*/ 366 h 378"/>
                <a:gd name="T26" fmla="*/ 220 w 322"/>
                <a:gd name="T27" fmla="*/ 371 h 378"/>
                <a:gd name="T28" fmla="*/ 254 w 322"/>
                <a:gd name="T29" fmla="*/ 374 h 378"/>
                <a:gd name="T30" fmla="*/ 289 w 322"/>
                <a:gd name="T31" fmla="*/ 376 h 378"/>
                <a:gd name="T32" fmla="*/ 311 w 322"/>
                <a:gd name="T33" fmla="*/ 378 h 378"/>
                <a:gd name="T34" fmla="*/ 320 w 322"/>
                <a:gd name="T35" fmla="*/ 371 h 378"/>
                <a:gd name="T36" fmla="*/ 322 w 322"/>
                <a:gd name="T37" fmla="*/ 360 h 378"/>
                <a:gd name="T38" fmla="*/ 315 w 322"/>
                <a:gd name="T39" fmla="*/ 352 h 378"/>
                <a:gd name="T40" fmla="*/ 294 w 322"/>
                <a:gd name="T41" fmla="*/ 347 h 378"/>
                <a:gd name="T42" fmla="*/ 263 w 322"/>
                <a:gd name="T43" fmla="*/ 341 h 378"/>
                <a:gd name="T44" fmla="*/ 232 w 322"/>
                <a:gd name="T45" fmla="*/ 336 h 378"/>
                <a:gd name="T46" fmla="*/ 200 w 322"/>
                <a:gd name="T47" fmla="*/ 332 h 378"/>
                <a:gd name="T48" fmla="*/ 170 w 322"/>
                <a:gd name="T49" fmla="*/ 326 h 378"/>
                <a:gd name="T50" fmla="*/ 139 w 322"/>
                <a:gd name="T51" fmla="*/ 318 h 378"/>
                <a:gd name="T52" fmla="*/ 110 w 322"/>
                <a:gd name="T53" fmla="*/ 309 h 378"/>
                <a:gd name="T54" fmla="*/ 80 w 322"/>
                <a:gd name="T55" fmla="*/ 297 h 378"/>
                <a:gd name="T56" fmla="*/ 55 w 322"/>
                <a:gd name="T57" fmla="*/ 281 h 378"/>
                <a:gd name="T58" fmla="*/ 38 w 322"/>
                <a:gd name="T59" fmla="*/ 259 h 378"/>
                <a:gd name="T60" fmla="*/ 34 w 322"/>
                <a:gd name="T61" fmla="*/ 232 h 378"/>
                <a:gd name="T62" fmla="*/ 38 w 322"/>
                <a:gd name="T63" fmla="*/ 200 h 378"/>
                <a:gd name="T64" fmla="*/ 51 w 322"/>
                <a:gd name="T65" fmla="*/ 170 h 378"/>
                <a:gd name="T66" fmla="*/ 71 w 322"/>
                <a:gd name="T67" fmla="*/ 137 h 378"/>
                <a:gd name="T68" fmla="*/ 94 w 322"/>
                <a:gd name="T69" fmla="*/ 110 h 378"/>
                <a:gd name="T70" fmla="*/ 123 w 322"/>
                <a:gd name="T71" fmla="*/ 82 h 378"/>
                <a:gd name="T72" fmla="*/ 153 w 322"/>
                <a:gd name="T73" fmla="*/ 57 h 378"/>
                <a:gd name="T74" fmla="*/ 195 w 322"/>
                <a:gd name="T75" fmla="*/ 38 h 378"/>
                <a:gd name="T76" fmla="*/ 238 w 322"/>
                <a:gd name="T77" fmla="*/ 20 h 378"/>
                <a:gd name="T78" fmla="*/ 264 w 322"/>
                <a:gd name="T79" fmla="*/ 7 h 378"/>
                <a:gd name="T80" fmla="*/ 256 w 322"/>
                <a:gd name="T81" fmla="*/ 0 h 378"/>
                <a:gd name="T82" fmla="*/ 221 w 322"/>
                <a:gd name="T83" fmla="*/ 4 h 378"/>
                <a:gd name="T84" fmla="*/ 180 w 322"/>
                <a:gd name="T85" fmla="*/ 18 h 378"/>
                <a:gd name="T86" fmla="*/ 141 w 322"/>
                <a:gd name="T87" fmla="*/ 38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6" name="Freeform 785"/>
            <p:cNvSpPr>
              <a:spLocks/>
            </p:cNvSpPr>
            <p:nvPr/>
          </p:nvSpPr>
          <p:spPr bwMode="auto">
            <a:xfrm>
              <a:off x="4394" y="3133"/>
              <a:ext cx="47" cy="42"/>
            </a:xfrm>
            <a:custGeom>
              <a:avLst/>
              <a:gdLst>
                <a:gd name="T0" fmla="*/ 235 w 283"/>
                <a:gd name="T1" fmla="*/ 77 h 252"/>
                <a:gd name="T2" fmla="*/ 248 w 283"/>
                <a:gd name="T3" fmla="*/ 91 h 252"/>
                <a:gd name="T4" fmla="*/ 256 w 283"/>
                <a:gd name="T5" fmla="*/ 107 h 252"/>
                <a:gd name="T6" fmla="*/ 259 w 283"/>
                <a:gd name="T7" fmla="*/ 124 h 252"/>
                <a:gd name="T8" fmla="*/ 259 w 283"/>
                <a:gd name="T9" fmla="*/ 142 h 252"/>
                <a:gd name="T10" fmla="*/ 257 w 283"/>
                <a:gd name="T11" fmla="*/ 157 h 252"/>
                <a:gd name="T12" fmla="*/ 252 w 283"/>
                <a:gd name="T13" fmla="*/ 170 h 252"/>
                <a:gd name="T14" fmla="*/ 244 w 283"/>
                <a:gd name="T15" fmla="*/ 183 h 252"/>
                <a:gd name="T16" fmla="*/ 236 w 283"/>
                <a:gd name="T17" fmla="*/ 193 h 252"/>
                <a:gd name="T18" fmla="*/ 225 w 283"/>
                <a:gd name="T19" fmla="*/ 204 h 252"/>
                <a:gd name="T20" fmla="*/ 215 w 283"/>
                <a:gd name="T21" fmla="*/ 214 h 252"/>
                <a:gd name="T22" fmla="*/ 204 w 283"/>
                <a:gd name="T23" fmla="*/ 224 h 252"/>
                <a:gd name="T24" fmla="*/ 194 w 283"/>
                <a:gd name="T25" fmla="*/ 234 h 252"/>
                <a:gd name="T26" fmla="*/ 191 w 283"/>
                <a:gd name="T27" fmla="*/ 238 h 252"/>
                <a:gd name="T28" fmla="*/ 191 w 283"/>
                <a:gd name="T29" fmla="*/ 241 h 252"/>
                <a:gd name="T30" fmla="*/ 191 w 283"/>
                <a:gd name="T31" fmla="*/ 245 h 252"/>
                <a:gd name="T32" fmla="*/ 194 w 283"/>
                <a:gd name="T33" fmla="*/ 248 h 252"/>
                <a:gd name="T34" fmla="*/ 197 w 283"/>
                <a:gd name="T35" fmla="*/ 250 h 252"/>
                <a:gd name="T36" fmla="*/ 202 w 283"/>
                <a:gd name="T37" fmla="*/ 252 h 252"/>
                <a:gd name="T38" fmla="*/ 205 w 283"/>
                <a:gd name="T39" fmla="*/ 250 h 252"/>
                <a:gd name="T40" fmla="*/ 209 w 283"/>
                <a:gd name="T41" fmla="*/ 248 h 252"/>
                <a:gd name="T42" fmla="*/ 232 w 283"/>
                <a:gd name="T43" fmla="*/ 233 h 252"/>
                <a:gd name="T44" fmla="*/ 252 w 283"/>
                <a:gd name="T45" fmla="*/ 214 h 252"/>
                <a:gd name="T46" fmla="*/ 268 w 283"/>
                <a:gd name="T47" fmla="*/ 192 h 252"/>
                <a:gd name="T48" fmla="*/ 278 w 283"/>
                <a:gd name="T49" fmla="*/ 167 h 252"/>
                <a:gd name="T50" fmla="*/ 283 w 283"/>
                <a:gd name="T51" fmla="*/ 141 h 252"/>
                <a:gd name="T52" fmla="*/ 280 w 283"/>
                <a:gd name="T53" fmla="*/ 115 h 252"/>
                <a:gd name="T54" fmla="*/ 271 w 283"/>
                <a:gd name="T55" fmla="*/ 91 h 252"/>
                <a:gd name="T56" fmla="*/ 252 w 283"/>
                <a:gd name="T57" fmla="*/ 69 h 252"/>
                <a:gd name="T58" fmla="*/ 238 w 283"/>
                <a:gd name="T59" fmla="*/ 57 h 252"/>
                <a:gd name="T60" fmla="*/ 222 w 283"/>
                <a:gd name="T61" fmla="*/ 48 h 252"/>
                <a:gd name="T62" fmla="*/ 204 w 283"/>
                <a:gd name="T63" fmla="*/ 39 h 252"/>
                <a:gd name="T64" fmla="*/ 184 w 283"/>
                <a:gd name="T65" fmla="*/ 31 h 252"/>
                <a:gd name="T66" fmla="*/ 164 w 283"/>
                <a:gd name="T67" fmla="*/ 23 h 252"/>
                <a:gd name="T68" fmla="*/ 144 w 283"/>
                <a:gd name="T69" fmla="*/ 17 h 252"/>
                <a:gd name="T70" fmla="*/ 123 w 283"/>
                <a:gd name="T71" fmla="*/ 13 h 252"/>
                <a:gd name="T72" fmla="*/ 103 w 283"/>
                <a:gd name="T73" fmla="*/ 8 h 252"/>
                <a:gd name="T74" fmla="*/ 83 w 283"/>
                <a:gd name="T75" fmla="*/ 5 h 252"/>
                <a:gd name="T76" fmla="*/ 66 w 283"/>
                <a:gd name="T77" fmla="*/ 2 h 252"/>
                <a:gd name="T78" fmla="*/ 48 w 283"/>
                <a:gd name="T79" fmla="*/ 0 h 252"/>
                <a:gd name="T80" fmla="*/ 34 w 283"/>
                <a:gd name="T81" fmla="*/ 0 h 252"/>
                <a:gd name="T82" fmla="*/ 21 w 283"/>
                <a:gd name="T83" fmla="*/ 0 h 252"/>
                <a:gd name="T84" fmla="*/ 11 w 283"/>
                <a:gd name="T85" fmla="*/ 0 h 252"/>
                <a:gd name="T86" fmla="*/ 4 w 283"/>
                <a:gd name="T87" fmla="*/ 2 h 252"/>
                <a:gd name="T88" fmla="*/ 0 w 283"/>
                <a:gd name="T89" fmla="*/ 5 h 252"/>
                <a:gd name="T90" fmla="*/ 12 w 283"/>
                <a:gd name="T91" fmla="*/ 7 h 252"/>
                <a:gd name="T92" fmla="*/ 24 w 283"/>
                <a:gd name="T93" fmla="*/ 8 h 252"/>
                <a:gd name="T94" fmla="*/ 38 w 283"/>
                <a:gd name="T95" fmla="*/ 10 h 252"/>
                <a:gd name="T96" fmla="*/ 52 w 283"/>
                <a:gd name="T97" fmla="*/ 13 h 252"/>
                <a:gd name="T98" fmla="*/ 66 w 283"/>
                <a:gd name="T99" fmla="*/ 16 h 252"/>
                <a:gd name="T100" fmla="*/ 82 w 283"/>
                <a:gd name="T101" fmla="*/ 18 h 252"/>
                <a:gd name="T102" fmla="*/ 98 w 283"/>
                <a:gd name="T103" fmla="*/ 22 h 252"/>
                <a:gd name="T104" fmla="*/ 114 w 283"/>
                <a:gd name="T105" fmla="*/ 25 h 252"/>
                <a:gd name="T106" fmla="*/ 129 w 283"/>
                <a:gd name="T107" fmla="*/ 30 h 252"/>
                <a:gd name="T108" fmla="*/ 146 w 283"/>
                <a:gd name="T109" fmla="*/ 34 h 252"/>
                <a:gd name="T110" fmla="*/ 162 w 283"/>
                <a:gd name="T111" fmla="*/ 39 h 252"/>
                <a:gd name="T112" fmla="*/ 177 w 283"/>
                <a:gd name="T113" fmla="*/ 45 h 252"/>
                <a:gd name="T114" fmla="*/ 193 w 283"/>
                <a:gd name="T115" fmla="*/ 52 h 252"/>
                <a:gd name="T116" fmla="*/ 208 w 283"/>
                <a:gd name="T117" fmla="*/ 60 h 252"/>
                <a:gd name="T118" fmla="*/ 222 w 283"/>
                <a:gd name="T119" fmla="*/ 68 h 252"/>
                <a:gd name="T120" fmla="*/ 235 w 283"/>
                <a:gd name="T121" fmla="*/ 77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7" name="Freeform 786"/>
            <p:cNvSpPr>
              <a:spLocks/>
            </p:cNvSpPr>
            <p:nvPr/>
          </p:nvSpPr>
          <p:spPr bwMode="auto">
            <a:xfrm>
              <a:off x="4298" y="3153"/>
              <a:ext cx="19" cy="39"/>
            </a:xfrm>
            <a:custGeom>
              <a:avLst/>
              <a:gdLst>
                <a:gd name="T0" fmla="*/ 0 w 114"/>
                <a:gd name="T1" fmla="*/ 130 h 238"/>
                <a:gd name="T2" fmla="*/ 0 w 114"/>
                <a:gd name="T3" fmla="*/ 149 h 238"/>
                <a:gd name="T4" fmla="*/ 4 w 114"/>
                <a:gd name="T5" fmla="*/ 168 h 238"/>
                <a:gd name="T6" fmla="*/ 12 w 114"/>
                <a:gd name="T7" fmla="*/ 185 h 238"/>
                <a:gd name="T8" fmla="*/ 24 w 114"/>
                <a:gd name="T9" fmla="*/ 200 h 238"/>
                <a:gd name="T10" fmla="*/ 38 w 114"/>
                <a:gd name="T11" fmla="*/ 213 h 238"/>
                <a:gd name="T12" fmla="*/ 55 w 114"/>
                <a:gd name="T13" fmla="*/ 224 h 238"/>
                <a:gd name="T14" fmla="*/ 73 w 114"/>
                <a:gd name="T15" fmla="*/ 232 h 238"/>
                <a:gd name="T16" fmla="*/ 92 w 114"/>
                <a:gd name="T17" fmla="*/ 237 h 238"/>
                <a:gd name="T18" fmla="*/ 98 w 114"/>
                <a:gd name="T19" fmla="*/ 238 h 238"/>
                <a:gd name="T20" fmla="*/ 104 w 114"/>
                <a:gd name="T21" fmla="*/ 235 h 238"/>
                <a:gd name="T22" fmla="*/ 109 w 114"/>
                <a:gd name="T23" fmla="*/ 232 h 238"/>
                <a:gd name="T24" fmla="*/ 111 w 114"/>
                <a:gd name="T25" fmla="*/ 227 h 238"/>
                <a:gd name="T26" fmla="*/ 111 w 114"/>
                <a:gd name="T27" fmla="*/ 222 h 238"/>
                <a:gd name="T28" fmla="*/ 110 w 114"/>
                <a:gd name="T29" fmla="*/ 216 h 238"/>
                <a:gd name="T30" fmla="*/ 106 w 114"/>
                <a:gd name="T31" fmla="*/ 211 h 238"/>
                <a:gd name="T32" fmla="*/ 100 w 114"/>
                <a:gd name="T33" fmla="*/ 209 h 238"/>
                <a:gd name="T34" fmla="*/ 82 w 114"/>
                <a:gd name="T35" fmla="*/ 202 h 238"/>
                <a:gd name="T36" fmla="*/ 64 w 114"/>
                <a:gd name="T37" fmla="*/ 193 h 238"/>
                <a:gd name="T38" fmla="*/ 50 w 114"/>
                <a:gd name="T39" fmla="*/ 180 h 238"/>
                <a:gd name="T40" fmla="*/ 39 w 114"/>
                <a:gd name="T41" fmla="*/ 167 h 238"/>
                <a:gd name="T42" fmla="*/ 32 w 114"/>
                <a:gd name="T43" fmla="*/ 149 h 238"/>
                <a:gd name="T44" fmla="*/ 29 w 114"/>
                <a:gd name="T45" fmla="*/ 131 h 238"/>
                <a:gd name="T46" fmla="*/ 29 w 114"/>
                <a:gd name="T47" fmla="*/ 111 h 238"/>
                <a:gd name="T48" fmla="*/ 35 w 114"/>
                <a:gd name="T49" fmla="*/ 91 h 238"/>
                <a:gd name="T50" fmla="*/ 42 w 114"/>
                <a:gd name="T51" fmla="*/ 76 h 238"/>
                <a:gd name="T52" fmla="*/ 51 w 114"/>
                <a:gd name="T53" fmla="*/ 62 h 238"/>
                <a:gd name="T54" fmla="*/ 62 w 114"/>
                <a:gd name="T55" fmla="*/ 49 h 238"/>
                <a:gd name="T56" fmla="*/ 73 w 114"/>
                <a:gd name="T57" fmla="*/ 38 h 238"/>
                <a:gd name="T58" fmla="*/ 84 w 114"/>
                <a:gd name="T59" fmla="*/ 28 h 238"/>
                <a:gd name="T60" fmla="*/ 96 w 114"/>
                <a:gd name="T61" fmla="*/ 18 h 238"/>
                <a:gd name="T62" fmla="*/ 106 w 114"/>
                <a:gd name="T63" fmla="*/ 9 h 238"/>
                <a:gd name="T64" fmla="*/ 114 w 114"/>
                <a:gd name="T65" fmla="*/ 1 h 238"/>
                <a:gd name="T66" fmla="*/ 106 w 114"/>
                <a:gd name="T67" fmla="*/ 0 h 238"/>
                <a:gd name="T68" fmla="*/ 93 w 114"/>
                <a:gd name="T69" fmla="*/ 6 h 238"/>
                <a:gd name="T70" fmla="*/ 76 w 114"/>
                <a:gd name="T71" fmla="*/ 18 h 238"/>
                <a:gd name="T72" fmla="*/ 56 w 114"/>
                <a:gd name="T73" fmla="*/ 36 h 238"/>
                <a:gd name="T74" fmla="*/ 37 w 114"/>
                <a:gd name="T75" fmla="*/ 57 h 238"/>
                <a:gd name="T76" fmla="*/ 20 w 114"/>
                <a:gd name="T77" fmla="*/ 80 h 238"/>
                <a:gd name="T78" fmla="*/ 7 w 114"/>
                <a:gd name="T79" fmla="*/ 106 h 238"/>
                <a:gd name="T80" fmla="*/ 0 w 114"/>
                <a:gd name="T81" fmla="*/ 13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8" name="Freeform 787"/>
            <p:cNvSpPr>
              <a:spLocks/>
            </p:cNvSpPr>
            <p:nvPr/>
          </p:nvSpPr>
          <p:spPr bwMode="auto">
            <a:xfrm>
              <a:off x="4432" y="3130"/>
              <a:ext cx="41" cy="52"/>
            </a:xfrm>
            <a:custGeom>
              <a:avLst/>
              <a:gdLst>
                <a:gd name="T0" fmla="*/ 207 w 246"/>
                <a:gd name="T1" fmla="*/ 124 h 310"/>
                <a:gd name="T2" fmla="*/ 219 w 246"/>
                <a:gd name="T3" fmla="*/ 143 h 310"/>
                <a:gd name="T4" fmla="*/ 225 w 246"/>
                <a:gd name="T5" fmla="*/ 164 h 310"/>
                <a:gd name="T6" fmla="*/ 221 w 246"/>
                <a:gd name="T7" fmla="*/ 187 h 310"/>
                <a:gd name="T8" fmla="*/ 208 w 246"/>
                <a:gd name="T9" fmla="*/ 209 h 310"/>
                <a:gd name="T10" fmla="*/ 188 w 246"/>
                <a:gd name="T11" fmla="*/ 228 h 310"/>
                <a:gd name="T12" fmla="*/ 166 w 246"/>
                <a:gd name="T13" fmla="*/ 246 h 310"/>
                <a:gd name="T14" fmla="*/ 143 w 246"/>
                <a:gd name="T15" fmla="*/ 264 h 310"/>
                <a:gd name="T16" fmla="*/ 129 w 246"/>
                <a:gd name="T17" fmla="*/ 278 h 310"/>
                <a:gd name="T18" fmla="*/ 124 w 246"/>
                <a:gd name="T19" fmla="*/ 287 h 310"/>
                <a:gd name="T20" fmla="*/ 120 w 246"/>
                <a:gd name="T21" fmla="*/ 296 h 310"/>
                <a:gd name="T22" fmla="*/ 121 w 246"/>
                <a:gd name="T23" fmla="*/ 305 h 310"/>
                <a:gd name="T24" fmla="*/ 130 w 246"/>
                <a:gd name="T25" fmla="*/ 310 h 310"/>
                <a:gd name="T26" fmla="*/ 139 w 246"/>
                <a:gd name="T27" fmla="*/ 309 h 310"/>
                <a:gd name="T28" fmla="*/ 154 w 246"/>
                <a:gd name="T29" fmla="*/ 293 h 310"/>
                <a:gd name="T30" fmla="*/ 180 w 246"/>
                <a:gd name="T31" fmla="*/ 269 h 310"/>
                <a:gd name="T32" fmla="*/ 207 w 246"/>
                <a:gd name="T33" fmla="*/ 246 h 310"/>
                <a:gd name="T34" fmla="*/ 231 w 246"/>
                <a:gd name="T35" fmla="*/ 219 h 310"/>
                <a:gd name="T36" fmla="*/ 245 w 246"/>
                <a:gd name="T37" fmla="*/ 187 h 310"/>
                <a:gd name="T38" fmla="*/ 242 w 246"/>
                <a:gd name="T39" fmla="*/ 153 h 310"/>
                <a:gd name="T40" fmla="*/ 227 w 246"/>
                <a:gd name="T41" fmla="*/ 120 h 310"/>
                <a:gd name="T42" fmla="*/ 201 w 246"/>
                <a:gd name="T43" fmla="*/ 94 h 310"/>
                <a:gd name="T44" fmla="*/ 177 w 246"/>
                <a:gd name="T45" fmla="*/ 74 h 310"/>
                <a:gd name="T46" fmla="*/ 152 w 246"/>
                <a:gd name="T47" fmla="*/ 60 h 310"/>
                <a:gd name="T48" fmla="*/ 126 w 246"/>
                <a:gd name="T49" fmla="*/ 43 h 310"/>
                <a:gd name="T50" fmla="*/ 98 w 246"/>
                <a:gd name="T51" fmla="*/ 28 h 310"/>
                <a:gd name="T52" fmla="*/ 72 w 246"/>
                <a:gd name="T53" fmla="*/ 16 h 310"/>
                <a:gd name="T54" fmla="*/ 46 w 246"/>
                <a:gd name="T55" fmla="*/ 7 h 310"/>
                <a:gd name="T56" fmla="*/ 24 w 246"/>
                <a:gd name="T57" fmla="*/ 1 h 310"/>
                <a:gd name="T58" fmla="*/ 7 w 246"/>
                <a:gd name="T59" fmla="*/ 1 h 310"/>
                <a:gd name="T60" fmla="*/ 8 w 246"/>
                <a:gd name="T61" fmla="*/ 6 h 310"/>
                <a:gd name="T62" fmla="*/ 28 w 246"/>
                <a:gd name="T63" fmla="*/ 14 h 310"/>
                <a:gd name="T64" fmla="*/ 51 w 246"/>
                <a:gd name="T65" fmla="*/ 24 h 310"/>
                <a:gd name="T66" fmla="*/ 78 w 246"/>
                <a:gd name="T67" fmla="*/ 37 h 310"/>
                <a:gd name="T68" fmla="*/ 106 w 246"/>
                <a:gd name="T69" fmla="*/ 51 h 310"/>
                <a:gd name="T70" fmla="*/ 134 w 246"/>
                <a:gd name="T71" fmla="*/ 69 h 310"/>
                <a:gd name="T72" fmla="*/ 163 w 246"/>
                <a:gd name="T73" fmla="*/ 87 h 310"/>
                <a:gd name="T74" fmla="*/ 187 w 246"/>
                <a:gd name="T75" fmla="*/ 105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89" name="Freeform 788"/>
            <p:cNvSpPr>
              <a:spLocks/>
            </p:cNvSpPr>
            <p:nvPr/>
          </p:nvSpPr>
          <p:spPr bwMode="auto">
            <a:xfrm>
              <a:off x="4387" y="3191"/>
              <a:ext cx="14" cy="31"/>
            </a:xfrm>
            <a:custGeom>
              <a:avLst/>
              <a:gdLst>
                <a:gd name="T0" fmla="*/ 31 w 83"/>
                <a:gd name="T1" fmla="*/ 14 h 187"/>
                <a:gd name="T2" fmla="*/ 29 w 83"/>
                <a:gd name="T3" fmla="*/ 8 h 187"/>
                <a:gd name="T4" fmla="*/ 25 w 83"/>
                <a:gd name="T5" fmla="*/ 3 h 187"/>
                <a:gd name="T6" fmla="*/ 19 w 83"/>
                <a:gd name="T7" fmla="*/ 1 h 187"/>
                <a:gd name="T8" fmla="*/ 14 w 83"/>
                <a:gd name="T9" fmla="*/ 0 h 187"/>
                <a:gd name="T10" fmla="*/ 8 w 83"/>
                <a:gd name="T11" fmla="*/ 2 h 187"/>
                <a:gd name="T12" fmla="*/ 3 w 83"/>
                <a:gd name="T13" fmla="*/ 5 h 187"/>
                <a:gd name="T14" fmla="*/ 0 w 83"/>
                <a:gd name="T15" fmla="*/ 11 h 187"/>
                <a:gd name="T16" fmla="*/ 0 w 83"/>
                <a:gd name="T17" fmla="*/ 17 h 187"/>
                <a:gd name="T18" fmla="*/ 5 w 83"/>
                <a:gd name="T19" fmla="*/ 42 h 187"/>
                <a:gd name="T20" fmla="*/ 15 w 83"/>
                <a:gd name="T21" fmla="*/ 71 h 187"/>
                <a:gd name="T22" fmla="*/ 27 w 83"/>
                <a:gd name="T23" fmla="*/ 100 h 187"/>
                <a:gd name="T24" fmla="*/ 41 w 83"/>
                <a:gd name="T25" fmla="*/ 127 h 187"/>
                <a:gd name="T26" fmla="*/ 55 w 83"/>
                <a:gd name="T27" fmla="*/ 151 h 187"/>
                <a:gd name="T28" fmla="*/ 68 w 83"/>
                <a:gd name="T29" fmla="*/ 171 h 187"/>
                <a:gd name="T30" fmla="*/ 77 w 83"/>
                <a:gd name="T31" fmla="*/ 184 h 187"/>
                <a:gd name="T32" fmla="*/ 83 w 83"/>
                <a:gd name="T33" fmla="*/ 187 h 187"/>
                <a:gd name="T34" fmla="*/ 80 w 83"/>
                <a:gd name="T35" fmla="*/ 174 h 187"/>
                <a:gd name="T36" fmla="*/ 75 w 83"/>
                <a:gd name="T37" fmla="*/ 158 h 187"/>
                <a:gd name="T38" fmla="*/ 68 w 83"/>
                <a:gd name="T39" fmla="*/ 138 h 187"/>
                <a:gd name="T40" fmla="*/ 59 w 83"/>
                <a:gd name="T41" fmla="*/ 113 h 187"/>
                <a:gd name="T42" fmla="*/ 51 w 83"/>
                <a:gd name="T43" fmla="*/ 88 h 187"/>
                <a:gd name="T44" fmla="*/ 43 w 83"/>
                <a:gd name="T45" fmla="*/ 63 h 187"/>
                <a:gd name="T46" fmla="*/ 36 w 83"/>
                <a:gd name="T47" fmla="*/ 38 h 187"/>
                <a:gd name="T48" fmla="*/ 31 w 83"/>
                <a:gd name="T49" fmla="*/ 14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90" name="Freeform 789"/>
            <p:cNvSpPr>
              <a:spLocks/>
            </p:cNvSpPr>
            <p:nvPr/>
          </p:nvSpPr>
          <p:spPr bwMode="auto">
            <a:xfrm>
              <a:off x="4381" y="3174"/>
              <a:ext cx="7" cy="16"/>
            </a:xfrm>
            <a:custGeom>
              <a:avLst/>
              <a:gdLst>
                <a:gd name="T0" fmla="*/ 22 w 44"/>
                <a:gd name="T1" fmla="*/ 10 h 94"/>
                <a:gd name="T2" fmla="*/ 21 w 44"/>
                <a:gd name="T3" fmla="*/ 6 h 94"/>
                <a:gd name="T4" fmla="*/ 18 w 44"/>
                <a:gd name="T5" fmla="*/ 2 h 94"/>
                <a:gd name="T6" fmla="*/ 14 w 44"/>
                <a:gd name="T7" fmla="*/ 0 h 94"/>
                <a:gd name="T8" fmla="*/ 10 w 44"/>
                <a:gd name="T9" fmla="*/ 0 h 94"/>
                <a:gd name="T10" fmla="*/ 6 w 44"/>
                <a:gd name="T11" fmla="*/ 1 h 94"/>
                <a:gd name="T12" fmla="*/ 3 w 44"/>
                <a:gd name="T13" fmla="*/ 3 h 94"/>
                <a:gd name="T14" fmla="*/ 0 w 44"/>
                <a:gd name="T15" fmla="*/ 7 h 94"/>
                <a:gd name="T16" fmla="*/ 0 w 44"/>
                <a:gd name="T17" fmla="*/ 11 h 94"/>
                <a:gd name="T18" fmla="*/ 0 w 44"/>
                <a:gd name="T19" fmla="*/ 24 h 94"/>
                <a:gd name="T20" fmla="*/ 4 w 44"/>
                <a:gd name="T21" fmla="*/ 38 h 94"/>
                <a:gd name="T22" fmla="*/ 8 w 44"/>
                <a:gd name="T23" fmla="*/ 52 h 94"/>
                <a:gd name="T24" fmla="*/ 14 w 44"/>
                <a:gd name="T25" fmla="*/ 65 h 94"/>
                <a:gd name="T26" fmla="*/ 21 w 44"/>
                <a:gd name="T27" fmla="*/ 78 h 94"/>
                <a:gd name="T28" fmla="*/ 28 w 44"/>
                <a:gd name="T29" fmla="*/ 87 h 94"/>
                <a:gd name="T30" fmla="*/ 37 w 44"/>
                <a:gd name="T31" fmla="*/ 93 h 94"/>
                <a:gd name="T32" fmla="*/ 42 w 44"/>
                <a:gd name="T33" fmla="*/ 94 h 94"/>
                <a:gd name="T34" fmla="*/ 44 w 44"/>
                <a:gd name="T35" fmla="*/ 76 h 94"/>
                <a:gd name="T36" fmla="*/ 38 w 44"/>
                <a:gd name="T37" fmla="*/ 54 h 94"/>
                <a:gd name="T38" fmla="*/ 31 w 44"/>
                <a:gd name="T39" fmla="*/ 32 h 94"/>
                <a:gd name="T40" fmla="*/ 22 w 44"/>
                <a:gd name="T41" fmla="*/ 1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91" name="Freeform 790"/>
            <p:cNvSpPr>
              <a:spLocks/>
            </p:cNvSpPr>
            <p:nvPr/>
          </p:nvSpPr>
          <p:spPr bwMode="auto">
            <a:xfrm>
              <a:off x="4375" y="3163"/>
              <a:ext cx="6" cy="9"/>
            </a:xfrm>
            <a:custGeom>
              <a:avLst/>
              <a:gdLst>
                <a:gd name="T0" fmla="*/ 20 w 38"/>
                <a:gd name="T1" fmla="*/ 7 h 54"/>
                <a:gd name="T2" fmla="*/ 20 w 38"/>
                <a:gd name="T3" fmla="*/ 8 h 54"/>
                <a:gd name="T4" fmla="*/ 20 w 38"/>
                <a:gd name="T5" fmla="*/ 8 h 54"/>
                <a:gd name="T6" fmla="*/ 20 w 38"/>
                <a:gd name="T7" fmla="*/ 8 h 54"/>
                <a:gd name="T8" fmla="*/ 20 w 38"/>
                <a:gd name="T9" fmla="*/ 8 h 54"/>
                <a:gd name="T10" fmla="*/ 19 w 38"/>
                <a:gd name="T11" fmla="*/ 4 h 54"/>
                <a:gd name="T12" fmla="*/ 15 w 38"/>
                <a:gd name="T13" fmla="*/ 1 h 54"/>
                <a:gd name="T14" fmla="*/ 12 w 38"/>
                <a:gd name="T15" fmla="*/ 0 h 54"/>
                <a:gd name="T16" fmla="*/ 7 w 38"/>
                <a:gd name="T17" fmla="*/ 0 h 54"/>
                <a:gd name="T18" fmla="*/ 4 w 38"/>
                <a:gd name="T19" fmla="*/ 1 h 54"/>
                <a:gd name="T20" fmla="*/ 1 w 38"/>
                <a:gd name="T21" fmla="*/ 4 h 54"/>
                <a:gd name="T22" fmla="*/ 0 w 38"/>
                <a:gd name="T23" fmla="*/ 8 h 54"/>
                <a:gd name="T24" fmla="*/ 0 w 38"/>
                <a:gd name="T25" fmla="*/ 11 h 54"/>
                <a:gd name="T26" fmla="*/ 1 w 38"/>
                <a:gd name="T27" fmla="*/ 17 h 54"/>
                <a:gd name="T28" fmla="*/ 4 w 38"/>
                <a:gd name="T29" fmla="*/ 24 h 54"/>
                <a:gd name="T30" fmla="*/ 8 w 38"/>
                <a:gd name="T31" fmla="*/ 32 h 54"/>
                <a:gd name="T32" fmla="*/ 14 w 38"/>
                <a:gd name="T33" fmla="*/ 39 h 54"/>
                <a:gd name="T34" fmla="*/ 20 w 38"/>
                <a:gd name="T35" fmla="*/ 46 h 54"/>
                <a:gd name="T36" fmla="*/ 27 w 38"/>
                <a:gd name="T37" fmla="*/ 50 h 54"/>
                <a:gd name="T38" fmla="*/ 33 w 38"/>
                <a:gd name="T39" fmla="*/ 54 h 54"/>
                <a:gd name="T40" fmla="*/ 38 w 38"/>
                <a:gd name="T41" fmla="*/ 54 h 54"/>
                <a:gd name="T42" fmla="*/ 36 w 38"/>
                <a:gd name="T43" fmla="*/ 42 h 54"/>
                <a:gd name="T44" fmla="*/ 32 w 38"/>
                <a:gd name="T45" fmla="*/ 29 h 54"/>
                <a:gd name="T46" fmla="*/ 25 w 38"/>
                <a:gd name="T47" fmla="*/ 16 h 54"/>
                <a:gd name="T48" fmla="*/ 20 w 38"/>
                <a:gd name="T49" fmla="*/ 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92" name="Freeform 791"/>
            <p:cNvSpPr>
              <a:spLocks/>
            </p:cNvSpPr>
            <p:nvPr/>
          </p:nvSpPr>
          <p:spPr bwMode="auto">
            <a:xfrm>
              <a:off x="4370" y="3155"/>
              <a:ext cx="8" cy="6"/>
            </a:xfrm>
            <a:custGeom>
              <a:avLst/>
              <a:gdLst>
                <a:gd name="T0" fmla="*/ 41 w 52"/>
                <a:gd name="T1" fmla="*/ 27 h 36"/>
                <a:gd name="T2" fmla="*/ 46 w 52"/>
                <a:gd name="T3" fmla="*/ 24 h 36"/>
                <a:gd name="T4" fmla="*/ 51 w 52"/>
                <a:gd name="T5" fmla="*/ 21 h 36"/>
                <a:gd name="T6" fmla="*/ 52 w 52"/>
                <a:gd name="T7" fmla="*/ 16 h 36"/>
                <a:gd name="T8" fmla="*/ 52 w 52"/>
                <a:gd name="T9" fmla="*/ 12 h 36"/>
                <a:gd name="T10" fmla="*/ 50 w 52"/>
                <a:gd name="T11" fmla="*/ 6 h 36"/>
                <a:gd name="T12" fmla="*/ 46 w 52"/>
                <a:gd name="T13" fmla="*/ 2 h 36"/>
                <a:gd name="T14" fmla="*/ 41 w 52"/>
                <a:gd name="T15" fmla="*/ 0 h 36"/>
                <a:gd name="T16" fmla="*/ 36 w 52"/>
                <a:gd name="T17" fmla="*/ 0 h 36"/>
                <a:gd name="T18" fmla="*/ 33 w 52"/>
                <a:gd name="T19" fmla="*/ 0 h 36"/>
                <a:gd name="T20" fmla="*/ 29 w 52"/>
                <a:gd name="T21" fmla="*/ 1 h 36"/>
                <a:gd name="T22" fmla="*/ 21 w 52"/>
                <a:gd name="T23" fmla="*/ 4 h 36"/>
                <a:gd name="T24" fmla="*/ 13 w 52"/>
                <a:gd name="T25" fmla="*/ 8 h 36"/>
                <a:gd name="T26" fmla="*/ 6 w 52"/>
                <a:gd name="T27" fmla="*/ 15 h 36"/>
                <a:gd name="T28" fmla="*/ 3 w 52"/>
                <a:gd name="T29" fmla="*/ 22 h 36"/>
                <a:gd name="T30" fmla="*/ 0 w 52"/>
                <a:gd name="T31" fmla="*/ 29 h 36"/>
                <a:gd name="T32" fmla="*/ 0 w 52"/>
                <a:gd name="T33" fmla="*/ 31 h 36"/>
                <a:gd name="T34" fmla="*/ 4 w 52"/>
                <a:gd name="T35" fmla="*/ 33 h 36"/>
                <a:gd name="T36" fmla="*/ 9 w 52"/>
                <a:gd name="T37" fmla="*/ 36 h 36"/>
                <a:gd name="T38" fmla="*/ 13 w 52"/>
                <a:gd name="T39" fmla="*/ 36 h 36"/>
                <a:gd name="T40" fmla="*/ 18 w 52"/>
                <a:gd name="T41" fmla="*/ 36 h 36"/>
                <a:gd name="T42" fmla="*/ 24 w 52"/>
                <a:gd name="T43" fmla="*/ 33 h 36"/>
                <a:gd name="T44" fmla="*/ 30 w 52"/>
                <a:gd name="T45" fmla="*/ 32 h 36"/>
                <a:gd name="T46" fmla="*/ 36 w 52"/>
                <a:gd name="T47" fmla="*/ 30 h 36"/>
                <a:gd name="T48" fmla="*/ 41 w 52"/>
                <a:gd name="T49" fmla="*/ 2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93" name="Freeform 792"/>
            <p:cNvSpPr>
              <a:spLocks/>
            </p:cNvSpPr>
            <p:nvPr/>
          </p:nvSpPr>
          <p:spPr bwMode="auto">
            <a:xfrm>
              <a:off x="4330" y="3145"/>
              <a:ext cx="33" cy="39"/>
            </a:xfrm>
            <a:custGeom>
              <a:avLst/>
              <a:gdLst>
                <a:gd name="T0" fmla="*/ 73 w 198"/>
                <a:gd name="T1" fmla="*/ 36 h 236"/>
                <a:gd name="T2" fmla="*/ 58 w 198"/>
                <a:gd name="T3" fmla="*/ 46 h 236"/>
                <a:gd name="T4" fmla="*/ 46 w 198"/>
                <a:gd name="T5" fmla="*/ 58 h 236"/>
                <a:gd name="T6" fmla="*/ 33 w 198"/>
                <a:gd name="T7" fmla="*/ 72 h 236"/>
                <a:gd name="T8" fmla="*/ 22 w 198"/>
                <a:gd name="T9" fmla="*/ 85 h 236"/>
                <a:gd name="T10" fmla="*/ 14 w 198"/>
                <a:gd name="T11" fmla="*/ 100 h 236"/>
                <a:gd name="T12" fmla="*/ 7 w 198"/>
                <a:gd name="T13" fmla="*/ 115 h 236"/>
                <a:gd name="T14" fmla="*/ 2 w 198"/>
                <a:gd name="T15" fmla="*/ 130 h 236"/>
                <a:gd name="T16" fmla="*/ 0 w 198"/>
                <a:gd name="T17" fmla="*/ 146 h 236"/>
                <a:gd name="T18" fmla="*/ 2 w 198"/>
                <a:gd name="T19" fmla="*/ 170 h 236"/>
                <a:gd name="T20" fmla="*/ 12 w 198"/>
                <a:gd name="T21" fmla="*/ 190 h 236"/>
                <a:gd name="T22" fmla="*/ 26 w 198"/>
                <a:gd name="T23" fmla="*/ 207 h 236"/>
                <a:gd name="T24" fmla="*/ 43 w 198"/>
                <a:gd name="T25" fmla="*/ 220 h 236"/>
                <a:gd name="T26" fmla="*/ 64 w 198"/>
                <a:gd name="T27" fmla="*/ 229 h 236"/>
                <a:gd name="T28" fmla="*/ 88 w 198"/>
                <a:gd name="T29" fmla="*/ 235 h 236"/>
                <a:gd name="T30" fmla="*/ 110 w 198"/>
                <a:gd name="T31" fmla="*/ 236 h 236"/>
                <a:gd name="T32" fmla="*/ 132 w 198"/>
                <a:gd name="T33" fmla="*/ 232 h 236"/>
                <a:gd name="T34" fmla="*/ 137 w 198"/>
                <a:gd name="T35" fmla="*/ 232 h 236"/>
                <a:gd name="T36" fmla="*/ 142 w 198"/>
                <a:gd name="T37" fmla="*/ 230 h 236"/>
                <a:gd name="T38" fmla="*/ 145 w 198"/>
                <a:gd name="T39" fmla="*/ 226 h 236"/>
                <a:gd name="T40" fmla="*/ 146 w 198"/>
                <a:gd name="T41" fmla="*/ 221 h 236"/>
                <a:gd name="T42" fmla="*/ 145 w 198"/>
                <a:gd name="T43" fmla="*/ 219 h 236"/>
                <a:gd name="T44" fmla="*/ 142 w 198"/>
                <a:gd name="T45" fmla="*/ 219 h 236"/>
                <a:gd name="T46" fmla="*/ 137 w 198"/>
                <a:gd name="T47" fmla="*/ 217 h 236"/>
                <a:gd name="T48" fmla="*/ 131 w 198"/>
                <a:gd name="T49" fmla="*/ 217 h 236"/>
                <a:gd name="T50" fmla="*/ 124 w 198"/>
                <a:gd name="T51" fmla="*/ 217 h 236"/>
                <a:gd name="T52" fmla="*/ 118 w 198"/>
                <a:gd name="T53" fmla="*/ 217 h 236"/>
                <a:gd name="T54" fmla="*/ 112 w 198"/>
                <a:gd name="T55" fmla="*/ 217 h 236"/>
                <a:gd name="T56" fmla="*/ 109 w 198"/>
                <a:gd name="T57" fmla="*/ 217 h 236"/>
                <a:gd name="T58" fmla="*/ 97 w 198"/>
                <a:gd name="T59" fmla="*/ 216 h 236"/>
                <a:gd name="T60" fmla="*/ 87 w 198"/>
                <a:gd name="T61" fmla="*/ 215 h 236"/>
                <a:gd name="T62" fmla="*/ 75 w 198"/>
                <a:gd name="T63" fmla="*/ 214 h 236"/>
                <a:gd name="T64" fmla="*/ 63 w 198"/>
                <a:gd name="T65" fmla="*/ 211 h 236"/>
                <a:gd name="T66" fmla="*/ 51 w 198"/>
                <a:gd name="T67" fmla="*/ 207 h 236"/>
                <a:gd name="T68" fmla="*/ 40 w 198"/>
                <a:gd name="T69" fmla="*/ 199 h 236"/>
                <a:gd name="T70" fmla="*/ 29 w 198"/>
                <a:gd name="T71" fmla="*/ 189 h 236"/>
                <a:gd name="T72" fmla="*/ 17 w 198"/>
                <a:gd name="T73" fmla="*/ 174 h 236"/>
                <a:gd name="T74" fmla="*/ 15 w 198"/>
                <a:gd name="T75" fmla="*/ 157 h 236"/>
                <a:gd name="T76" fmla="*/ 16 w 198"/>
                <a:gd name="T77" fmla="*/ 141 h 236"/>
                <a:gd name="T78" fmla="*/ 21 w 198"/>
                <a:gd name="T79" fmla="*/ 124 h 236"/>
                <a:gd name="T80" fmla="*/ 28 w 198"/>
                <a:gd name="T81" fmla="*/ 109 h 236"/>
                <a:gd name="T82" fmla="*/ 39 w 198"/>
                <a:gd name="T83" fmla="*/ 96 h 236"/>
                <a:gd name="T84" fmla="*/ 50 w 198"/>
                <a:gd name="T85" fmla="*/ 82 h 236"/>
                <a:gd name="T86" fmla="*/ 63 w 198"/>
                <a:gd name="T87" fmla="*/ 70 h 236"/>
                <a:gd name="T88" fmla="*/ 78 w 198"/>
                <a:gd name="T89" fmla="*/ 59 h 236"/>
                <a:gd name="T90" fmla="*/ 94 w 198"/>
                <a:gd name="T91" fmla="*/ 49 h 236"/>
                <a:gd name="T92" fmla="*/ 110 w 198"/>
                <a:gd name="T93" fmla="*/ 39 h 236"/>
                <a:gd name="T94" fmla="*/ 126 w 198"/>
                <a:gd name="T95" fmla="*/ 31 h 236"/>
                <a:gd name="T96" fmla="*/ 142 w 198"/>
                <a:gd name="T97" fmla="*/ 24 h 236"/>
                <a:gd name="T98" fmla="*/ 158 w 198"/>
                <a:gd name="T99" fmla="*/ 19 h 236"/>
                <a:gd name="T100" fmla="*/ 172 w 198"/>
                <a:gd name="T101" fmla="*/ 13 h 236"/>
                <a:gd name="T102" fmla="*/ 186 w 198"/>
                <a:gd name="T103" fmla="*/ 10 h 236"/>
                <a:gd name="T104" fmla="*/ 198 w 198"/>
                <a:gd name="T105" fmla="*/ 7 h 236"/>
                <a:gd name="T106" fmla="*/ 190 w 198"/>
                <a:gd name="T107" fmla="*/ 3 h 236"/>
                <a:gd name="T108" fmla="*/ 177 w 198"/>
                <a:gd name="T109" fmla="*/ 0 h 236"/>
                <a:gd name="T110" fmla="*/ 162 w 198"/>
                <a:gd name="T111" fmla="*/ 3 h 236"/>
                <a:gd name="T112" fmla="*/ 144 w 198"/>
                <a:gd name="T113" fmla="*/ 6 h 236"/>
                <a:gd name="T114" fmla="*/ 124 w 198"/>
                <a:gd name="T115" fmla="*/ 12 h 236"/>
                <a:gd name="T116" fmla="*/ 105 w 198"/>
                <a:gd name="T117" fmla="*/ 19 h 236"/>
                <a:gd name="T118" fmla="*/ 88 w 198"/>
                <a:gd name="T119" fmla="*/ 28 h 236"/>
                <a:gd name="T120" fmla="*/ 73 w 198"/>
                <a:gd name="T121" fmla="*/ 36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p>
          </p:txBody>
        </p:sp>
        <p:sp>
          <p:nvSpPr>
            <p:cNvPr id="2194" name="Freeform 793"/>
            <p:cNvSpPr>
              <a:spLocks/>
            </p:cNvSpPr>
            <p:nvPr/>
          </p:nvSpPr>
          <p:spPr bwMode="auto">
            <a:xfrm>
              <a:off x="4386" y="3145"/>
              <a:ext cx="22" cy="30"/>
            </a:xfrm>
            <a:custGeom>
              <a:avLst/>
              <a:gdLst>
                <a:gd name="T0" fmla="*/ 108 w 128"/>
                <a:gd name="T1" fmla="*/ 61 h 183"/>
                <a:gd name="T2" fmla="*/ 111 w 128"/>
                <a:gd name="T3" fmla="*/ 80 h 183"/>
                <a:gd name="T4" fmla="*/ 109 w 128"/>
                <a:gd name="T5" fmla="*/ 97 h 183"/>
                <a:gd name="T6" fmla="*/ 101 w 128"/>
                <a:gd name="T7" fmla="*/ 110 h 183"/>
                <a:gd name="T8" fmla="*/ 89 w 128"/>
                <a:gd name="T9" fmla="*/ 123 h 183"/>
                <a:gd name="T10" fmla="*/ 75 w 128"/>
                <a:gd name="T11" fmla="*/ 134 h 183"/>
                <a:gd name="T12" fmla="*/ 60 w 128"/>
                <a:gd name="T13" fmla="*/ 145 h 183"/>
                <a:gd name="T14" fmla="*/ 43 w 128"/>
                <a:gd name="T15" fmla="*/ 156 h 183"/>
                <a:gd name="T16" fmla="*/ 29 w 128"/>
                <a:gd name="T17" fmla="*/ 167 h 183"/>
                <a:gd name="T18" fmla="*/ 27 w 128"/>
                <a:gd name="T19" fmla="*/ 170 h 183"/>
                <a:gd name="T20" fmla="*/ 26 w 128"/>
                <a:gd name="T21" fmla="*/ 172 h 183"/>
                <a:gd name="T22" fmla="*/ 26 w 128"/>
                <a:gd name="T23" fmla="*/ 176 h 183"/>
                <a:gd name="T24" fmla="*/ 28 w 128"/>
                <a:gd name="T25" fmla="*/ 179 h 183"/>
                <a:gd name="T26" fmla="*/ 30 w 128"/>
                <a:gd name="T27" fmla="*/ 182 h 183"/>
                <a:gd name="T28" fmla="*/ 34 w 128"/>
                <a:gd name="T29" fmla="*/ 183 h 183"/>
                <a:gd name="T30" fmla="*/ 37 w 128"/>
                <a:gd name="T31" fmla="*/ 183 h 183"/>
                <a:gd name="T32" fmla="*/ 41 w 128"/>
                <a:gd name="T33" fmla="*/ 182 h 183"/>
                <a:gd name="T34" fmla="*/ 58 w 128"/>
                <a:gd name="T35" fmla="*/ 171 h 183"/>
                <a:gd name="T36" fmla="*/ 76 w 128"/>
                <a:gd name="T37" fmla="*/ 160 h 183"/>
                <a:gd name="T38" fmla="*/ 92 w 128"/>
                <a:gd name="T39" fmla="*/ 147 h 183"/>
                <a:gd name="T40" fmla="*/ 108 w 128"/>
                <a:gd name="T41" fmla="*/ 132 h 183"/>
                <a:gd name="T42" fmla="*/ 118 w 128"/>
                <a:gd name="T43" fmla="*/ 116 h 183"/>
                <a:gd name="T44" fmla="*/ 125 w 128"/>
                <a:gd name="T45" fmla="*/ 98 h 183"/>
                <a:gd name="T46" fmla="*/ 128 w 128"/>
                <a:gd name="T47" fmla="*/ 78 h 183"/>
                <a:gd name="T48" fmla="*/ 123 w 128"/>
                <a:gd name="T49" fmla="*/ 58 h 183"/>
                <a:gd name="T50" fmla="*/ 112 w 128"/>
                <a:gd name="T51" fmla="*/ 41 h 183"/>
                <a:gd name="T52" fmla="*/ 98 w 128"/>
                <a:gd name="T53" fmla="*/ 28 h 183"/>
                <a:gd name="T54" fmla="*/ 80 w 128"/>
                <a:gd name="T55" fmla="*/ 16 h 183"/>
                <a:gd name="T56" fmla="*/ 61 w 128"/>
                <a:gd name="T57" fmla="*/ 8 h 183"/>
                <a:gd name="T58" fmla="*/ 41 w 128"/>
                <a:gd name="T59" fmla="*/ 2 h 183"/>
                <a:gd name="T60" fmla="*/ 23 w 128"/>
                <a:gd name="T61" fmla="*/ 0 h 183"/>
                <a:gd name="T62" fmla="*/ 9 w 128"/>
                <a:gd name="T63" fmla="*/ 1 h 183"/>
                <a:gd name="T64" fmla="*/ 0 w 128"/>
                <a:gd name="T65" fmla="*/ 6 h 183"/>
                <a:gd name="T66" fmla="*/ 16 w 128"/>
                <a:gd name="T67" fmla="*/ 10 h 183"/>
                <a:gd name="T68" fmla="*/ 33 w 128"/>
                <a:gd name="T69" fmla="*/ 14 h 183"/>
                <a:gd name="T70" fmla="*/ 48 w 128"/>
                <a:gd name="T71" fmla="*/ 17 h 183"/>
                <a:gd name="T72" fmla="*/ 63 w 128"/>
                <a:gd name="T73" fmla="*/ 22 h 183"/>
                <a:gd name="T74" fmla="*/ 77 w 128"/>
                <a:gd name="T75" fmla="*/ 28 h 183"/>
                <a:gd name="T76" fmla="*/ 90 w 128"/>
                <a:gd name="T77" fmla="*/ 36 h 183"/>
                <a:gd name="T78" fmla="*/ 101 w 128"/>
                <a:gd name="T79" fmla="*/ 46 h 183"/>
                <a:gd name="T80" fmla="*/ 108 w 128"/>
                <a:gd name="T81" fmla="*/ 61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p>
          </p:txBody>
        </p:sp>
        <p:sp>
          <p:nvSpPr>
            <p:cNvPr id="2195" name="Freeform 794"/>
            <p:cNvSpPr>
              <a:spLocks/>
            </p:cNvSpPr>
            <p:nvPr/>
          </p:nvSpPr>
          <p:spPr bwMode="auto">
            <a:xfrm>
              <a:off x="4309" y="3138"/>
              <a:ext cx="53" cy="63"/>
            </a:xfrm>
            <a:custGeom>
              <a:avLst/>
              <a:gdLst>
                <a:gd name="T0" fmla="*/ 101 w 323"/>
                <a:gd name="T1" fmla="*/ 70 h 379"/>
                <a:gd name="T2" fmla="*/ 54 w 323"/>
                <a:gd name="T3" fmla="*/ 115 h 379"/>
                <a:gd name="T4" fmla="*/ 18 w 323"/>
                <a:gd name="T5" fmla="*/ 167 h 379"/>
                <a:gd name="T6" fmla="*/ 0 w 323"/>
                <a:gd name="T7" fmla="*/ 227 h 379"/>
                <a:gd name="T8" fmla="*/ 4 w 323"/>
                <a:gd name="T9" fmla="*/ 267 h 379"/>
                <a:gd name="T10" fmla="*/ 11 w 323"/>
                <a:gd name="T11" fmla="*/ 283 h 379"/>
                <a:gd name="T12" fmla="*/ 21 w 323"/>
                <a:gd name="T13" fmla="*/ 298 h 379"/>
                <a:gd name="T14" fmla="*/ 34 w 323"/>
                <a:gd name="T15" fmla="*/ 311 h 379"/>
                <a:gd name="T16" fmla="*/ 57 w 323"/>
                <a:gd name="T17" fmla="*/ 325 h 379"/>
                <a:gd name="T18" fmla="*/ 87 w 323"/>
                <a:gd name="T19" fmla="*/ 340 h 379"/>
                <a:gd name="T20" fmla="*/ 120 w 323"/>
                <a:gd name="T21" fmla="*/ 351 h 379"/>
                <a:gd name="T22" fmla="*/ 153 w 323"/>
                <a:gd name="T23" fmla="*/ 360 h 379"/>
                <a:gd name="T24" fmla="*/ 187 w 323"/>
                <a:gd name="T25" fmla="*/ 367 h 379"/>
                <a:gd name="T26" fmla="*/ 221 w 323"/>
                <a:gd name="T27" fmla="*/ 372 h 379"/>
                <a:gd name="T28" fmla="*/ 256 w 323"/>
                <a:gd name="T29" fmla="*/ 375 h 379"/>
                <a:gd name="T30" fmla="*/ 290 w 323"/>
                <a:gd name="T31" fmla="*/ 378 h 379"/>
                <a:gd name="T32" fmla="*/ 312 w 323"/>
                <a:gd name="T33" fmla="*/ 379 h 379"/>
                <a:gd name="T34" fmla="*/ 320 w 323"/>
                <a:gd name="T35" fmla="*/ 372 h 379"/>
                <a:gd name="T36" fmla="*/ 323 w 323"/>
                <a:gd name="T37" fmla="*/ 360 h 379"/>
                <a:gd name="T38" fmla="*/ 316 w 323"/>
                <a:gd name="T39" fmla="*/ 352 h 379"/>
                <a:gd name="T40" fmla="*/ 295 w 323"/>
                <a:gd name="T41" fmla="*/ 351 h 379"/>
                <a:gd name="T42" fmla="*/ 263 w 323"/>
                <a:gd name="T43" fmla="*/ 350 h 379"/>
                <a:gd name="T44" fmla="*/ 231 w 323"/>
                <a:gd name="T45" fmla="*/ 348 h 379"/>
                <a:gd name="T46" fmla="*/ 200 w 323"/>
                <a:gd name="T47" fmla="*/ 343 h 379"/>
                <a:gd name="T48" fmla="*/ 168 w 323"/>
                <a:gd name="T49" fmla="*/ 337 h 379"/>
                <a:gd name="T50" fmla="*/ 136 w 323"/>
                <a:gd name="T51" fmla="*/ 329 h 379"/>
                <a:gd name="T52" fmla="*/ 106 w 323"/>
                <a:gd name="T53" fmla="*/ 320 h 379"/>
                <a:gd name="T54" fmla="*/ 76 w 323"/>
                <a:gd name="T55" fmla="*/ 306 h 379"/>
                <a:gd name="T56" fmla="*/ 51 w 323"/>
                <a:gd name="T57" fmla="*/ 291 h 379"/>
                <a:gd name="T58" fmla="*/ 35 w 323"/>
                <a:gd name="T59" fmla="*/ 269 h 379"/>
                <a:gd name="T60" fmla="*/ 31 w 323"/>
                <a:gd name="T61" fmla="*/ 239 h 379"/>
                <a:gd name="T62" fmla="*/ 38 w 323"/>
                <a:gd name="T63" fmla="*/ 197 h 379"/>
                <a:gd name="T64" fmla="*/ 51 w 323"/>
                <a:gd name="T65" fmla="*/ 165 h 379"/>
                <a:gd name="T66" fmla="*/ 68 w 323"/>
                <a:gd name="T67" fmla="*/ 136 h 379"/>
                <a:gd name="T68" fmla="*/ 89 w 323"/>
                <a:gd name="T69" fmla="*/ 111 h 379"/>
                <a:gd name="T70" fmla="*/ 114 w 323"/>
                <a:gd name="T71" fmla="*/ 88 h 379"/>
                <a:gd name="T72" fmla="*/ 144 w 323"/>
                <a:gd name="T73" fmla="*/ 64 h 379"/>
                <a:gd name="T74" fmla="*/ 181 w 323"/>
                <a:gd name="T75" fmla="*/ 41 h 379"/>
                <a:gd name="T76" fmla="*/ 219 w 323"/>
                <a:gd name="T77" fmla="*/ 22 h 379"/>
                <a:gd name="T78" fmla="*/ 253 w 323"/>
                <a:gd name="T79" fmla="*/ 7 h 379"/>
                <a:gd name="T80" fmla="*/ 255 w 323"/>
                <a:gd name="T81" fmla="*/ 0 h 379"/>
                <a:gd name="T82" fmla="*/ 221 w 323"/>
                <a:gd name="T83" fmla="*/ 5 h 379"/>
                <a:gd name="T84" fmla="*/ 181 w 323"/>
                <a:gd name="T85" fmla="*/ 19 h 379"/>
                <a:gd name="T86" fmla="*/ 142 w 323"/>
                <a:gd name="T87" fmla="*/ 39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p>
          </p:txBody>
        </p:sp>
        <p:sp>
          <p:nvSpPr>
            <p:cNvPr id="2196" name="Freeform 795"/>
            <p:cNvSpPr>
              <a:spLocks/>
            </p:cNvSpPr>
            <p:nvPr/>
          </p:nvSpPr>
          <p:spPr bwMode="auto">
            <a:xfrm>
              <a:off x="4384" y="3136"/>
              <a:ext cx="47" cy="42"/>
            </a:xfrm>
            <a:custGeom>
              <a:avLst/>
              <a:gdLst>
                <a:gd name="T0" fmla="*/ 235 w 282"/>
                <a:gd name="T1" fmla="*/ 78 h 253"/>
                <a:gd name="T2" fmla="*/ 248 w 282"/>
                <a:gd name="T3" fmla="*/ 92 h 253"/>
                <a:gd name="T4" fmla="*/ 255 w 282"/>
                <a:gd name="T5" fmla="*/ 108 h 253"/>
                <a:gd name="T6" fmla="*/ 259 w 282"/>
                <a:gd name="T7" fmla="*/ 125 h 253"/>
                <a:gd name="T8" fmla="*/ 259 w 282"/>
                <a:gd name="T9" fmla="*/ 144 h 253"/>
                <a:gd name="T10" fmla="*/ 257 w 282"/>
                <a:gd name="T11" fmla="*/ 159 h 253"/>
                <a:gd name="T12" fmla="*/ 252 w 282"/>
                <a:gd name="T13" fmla="*/ 171 h 253"/>
                <a:gd name="T14" fmla="*/ 244 w 282"/>
                <a:gd name="T15" fmla="*/ 184 h 253"/>
                <a:gd name="T16" fmla="*/ 236 w 282"/>
                <a:gd name="T17" fmla="*/ 194 h 253"/>
                <a:gd name="T18" fmla="*/ 225 w 282"/>
                <a:gd name="T19" fmla="*/ 206 h 253"/>
                <a:gd name="T20" fmla="*/ 215 w 282"/>
                <a:gd name="T21" fmla="*/ 215 h 253"/>
                <a:gd name="T22" fmla="*/ 204 w 282"/>
                <a:gd name="T23" fmla="*/ 225 h 253"/>
                <a:gd name="T24" fmla="*/ 194 w 282"/>
                <a:gd name="T25" fmla="*/ 236 h 253"/>
                <a:gd name="T26" fmla="*/ 191 w 282"/>
                <a:gd name="T27" fmla="*/ 239 h 253"/>
                <a:gd name="T28" fmla="*/ 190 w 282"/>
                <a:gd name="T29" fmla="*/ 242 h 253"/>
                <a:gd name="T30" fmla="*/ 191 w 282"/>
                <a:gd name="T31" fmla="*/ 246 h 253"/>
                <a:gd name="T32" fmla="*/ 194 w 282"/>
                <a:gd name="T33" fmla="*/ 249 h 253"/>
                <a:gd name="T34" fmla="*/ 197 w 282"/>
                <a:gd name="T35" fmla="*/ 252 h 253"/>
                <a:gd name="T36" fmla="*/ 201 w 282"/>
                <a:gd name="T37" fmla="*/ 253 h 253"/>
                <a:gd name="T38" fmla="*/ 205 w 282"/>
                <a:gd name="T39" fmla="*/ 252 h 253"/>
                <a:gd name="T40" fmla="*/ 209 w 282"/>
                <a:gd name="T41" fmla="*/ 249 h 253"/>
                <a:gd name="T42" fmla="*/ 232 w 282"/>
                <a:gd name="T43" fmla="*/ 234 h 253"/>
                <a:gd name="T44" fmla="*/ 251 w 282"/>
                <a:gd name="T45" fmla="*/ 215 h 253"/>
                <a:gd name="T46" fmla="*/ 267 w 282"/>
                <a:gd name="T47" fmla="*/ 192 h 253"/>
                <a:gd name="T48" fmla="*/ 278 w 282"/>
                <a:gd name="T49" fmla="*/ 168 h 253"/>
                <a:gd name="T50" fmla="*/ 282 w 282"/>
                <a:gd name="T51" fmla="*/ 141 h 253"/>
                <a:gd name="T52" fmla="*/ 279 w 282"/>
                <a:gd name="T53" fmla="*/ 116 h 253"/>
                <a:gd name="T54" fmla="*/ 270 w 282"/>
                <a:gd name="T55" fmla="*/ 92 h 253"/>
                <a:gd name="T56" fmla="*/ 251 w 282"/>
                <a:gd name="T57" fmla="*/ 70 h 253"/>
                <a:gd name="T58" fmla="*/ 237 w 282"/>
                <a:gd name="T59" fmla="*/ 59 h 253"/>
                <a:gd name="T60" fmla="*/ 221 w 282"/>
                <a:gd name="T61" fmla="*/ 48 h 253"/>
                <a:gd name="T62" fmla="*/ 202 w 282"/>
                <a:gd name="T63" fmla="*/ 39 h 253"/>
                <a:gd name="T64" fmla="*/ 183 w 282"/>
                <a:gd name="T65" fmla="*/ 31 h 253"/>
                <a:gd name="T66" fmla="*/ 163 w 282"/>
                <a:gd name="T67" fmla="*/ 24 h 253"/>
                <a:gd name="T68" fmla="*/ 142 w 282"/>
                <a:gd name="T69" fmla="*/ 18 h 253"/>
                <a:gd name="T70" fmla="*/ 122 w 282"/>
                <a:gd name="T71" fmla="*/ 13 h 253"/>
                <a:gd name="T72" fmla="*/ 101 w 282"/>
                <a:gd name="T73" fmla="*/ 8 h 253"/>
                <a:gd name="T74" fmla="*/ 82 w 282"/>
                <a:gd name="T75" fmla="*/ 5 h 253"/>
                <a:gd name="T76" fmla="*/ 63 w 282"/>
                <a:gd name="T77" fmla="*/ 2 h 253"/>
                <a:gd name="T78" fmla="*/ 47 w 282"/>
                <a:gd name="T79" fmla="*/ 0 h 253"/>
                <a:gd name="T80" fmla="*/ 32 w 282"/>
                <a:gd name="T81" fmla="*/ 0 h 253"/>
                <a:gd name="T82" fmla="*/ 19 w 282"/>
                <a:gd name="T83" fmla="*/ 0 h 253"/>
                <a:gd name="T84" fmla="*/ 10 w 282"/>
                <a:gd name="T85" fmla="*/ 1 h 253"/>
                <a:gd name="T86" fmla="*/ 4 w 282"/>
                <a:gd name="T87" fmla="*/ 4 h 253"/>
                <a:gd name="T88" fmla="*/ 0 w 282"/>
                <a:gd name="T89" fmla="*/ 6 h 253"/>
                <a:gd name="T90" fmla="*/ 12 w 282"/>
                <a:gd name="T91" fmla="*/ 8 h 253"/>
                <a:gd name="T92" fmla="*/ 25 w 282"/>
                <a:gd name="T93" fmla="*/ 9 h 253"/>
                <a:gd name="T94" fmla="*/ 38 w 282"/>
                <a:gd name="T95" fmla="*/ 12 h 253"/>
                <a:gd name="T96" fmla="*/ 52 w 282"/>
                <a:gd name="T97" fmla="*/ 14 h 253"/>
                <a:gd name="T98" fmla="*/ 67 w 282"/>
                <a:gd name="T99" fmla="*/ 16 h 253"/>
                <a:gd name="T100" fmla="*/ 82 w 282"/>
                <a:gd name="T101" fmla="*/ 18 h 253"/>
                <a:gd name="T102" fmla="*/ 97 w 282"/>
                <a:gd name="T103" fmla="*/ 22 h 253"/>
                <a:gd name="T104" fmla="*/ 114 w 282"/>
                <a:gd name="T105" fmla="*/ 25 h 253"/>
                <a:gd name="T106" fmla="*/ 129 w 282"/>
                <a:gd name="T107" fmla="*/ 30 h 253"/>
                <a:gd name="T108" fmla="*/ 146 w 282"/>
                <a:gd name="T109" fmla="*/ 35 h 253"/>
                <a:gd name="T110" fmla="*/ 162 w 282"/>
                <a:gd name="T111" fmla="*/ 40 h 253"/>
                <a:gd name="T112" fmla="*/ 177 w 282"/>
                <a:gd name="T113" fmla="*/ 46 h 253"/>
                <a:gd name="T114" fmla="*/ 192 w 282"/>
                <a:gd name="T115" fmla="*/ 53 h 253"/>
                <a:gd name="T116" fmla="*/ 208 w 282"/>
                <a:gd name="T117" fmla="*/ 60 h 253"/>
                <a:gd name="T118" fmla="*/ 222 w 282"/>
                <a:gd name="T119" fmla="*/ 69 h 253"/>
                <a:gd name="T120" fmla="*/ 235 w 282"/>
                <a:gd name="T121" fmla="*/ 78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p>
          </p:txBody>
        </p:sp>
        <p:sp>
          <p:nvSpPr>
            <p:cNvPr id="2197" name="Freeform 796"/>
            <p:cNvSpPr>
              <a:spLocks/>
            </p:cNvSpPr>
            <p:nvPr/>
          </p:nvSpPr>
          <p:spPr bwMode="auto">
            <a:xfrm>
              <a:off x="4290" y="3159"/>
              <a:ext cx="19" cy="39"/>
            </a:xfrm>
            <a:custGeom>
              <a:avLst/>
              <a:gdLst>
                <a:gd name="T0" fmla="*/ 0 w 115"/>
                <a:gd name="T1" fmla="*/ 128 h 236"/>
                <a:gd name="T2" fmla="*/ 0 w 115"/>
                <a:gd name="T3" fmla="*/ 148 h 236"/>
                <a:gd name="T4" fmla="*/ 5 w 115"/>
                <a:gd name="T5" fmla="*/ 166 h 236"/>
                <a:gd name="T6" fmla="*/ 13 w 115"/>
                <a:gd name="T7" fmla="*/ 184 h 236"/>
                <a:gd name="T8" fmla="*/ 24 w 115"/>
                <a:gd name="T9" fmla="*/ 198 h 236"/>
                <a:gd name="T10" fmla="*/ 39 w 115"/>
                <a:gd name="T11" fmla="*/ 211 h 236"/>
                <a:gd name="T12" fmla="*/ 55 w 115"/>
                <a:gd name="T13" fmla="*/ 223 h 236"/>
                <a:gd name="T14" fmla="*/ 74 w 115"/>
                <a:gd name="T15" fmla="*/ 231 h 236"/>
                <a:gd name="T16" fmla="*/ 92 w 115"/>
                <a:gd name="T17" fmla="*/ 235 h 236"/>
                <a:gd name="T18" fmla="*/ 98 w 115"/>
                <a:gd name="T19" fmla="*/ 236 h 236"/>
                <a:gd name="T20" fmla="*/ 104 w 115"/>
                <a:gd name="T21" fmla="*/ 234 h 236"/>
                <a:gd name="T22" fmla="*/ 109 w 115"/>
                <a:gd name="T23" fmla="*/ 231 h 236"/>
                <a:gd name="T24" fmla="*/ 111 w 115"/>
                <a:gd name="T25" fmla="*/ 226 h 236"/>
                <a:gd name="T26" fmla="*/ 111 w 115"/>
                <a:gd name="T27" fmla="*/ 220 h 236"/>
                <a:gd name="T28" fmla="*/ 110 w 115"/>
                <a:gd name="T29" fmla="*/ 215 h 236"/>
                <a:gd name="T30" fmla="*/ 107 w 115"/>
                <a:gd name="T31" fmla="*/ 210 h 236"/>
                <a:gd name="T32" fmla="*/ 101 w 115"/>
                <a:gd name="T33" fmla="*/ 208 h 236"/>
                <a:gd name="T34" fmla="*/ 82 w 115"/>
                <a:gd name="T35" fmla="*/ 201 h 236"/>
                <a:gd name="T36" fmla="*/ 64 w 115"/>
                <a:gd name="T37" fmla="*/ 192 h 236"/>
                <a:gd name="T38" fmla="*/ 50 w 115"/>
                <a:gd name="T39" fmla="*/ 179 h 236"/>
                <a:gd name="T40" fmla="*/ 40 w 115"/>
                <a:gd name="T41" fmla="*/ 165 h 236"/>
                <a:gd name="T42" fmla="*/ 33 w 115"/>
                <a:gd name="T43" fmla="*/ 148 h 236"/>
                <a:gd name="T44" fmla="*/ 29 w 115"/>
                <a:gd name="T45" fmla="*/ 130 h 236"/>
                <a:gd name="T46" fmla="*/ 29 w 115"/>
                <a:gd name="T47" fmla="*/ 110 h 236"/>
                <a:gd name="T48" fmla="*/ 35 w 115"/>
                <a:gd name="T49" fmla="*/ 89 h 236"/>
                <a:gd name="T50" fmla="*/ 43 w 115"/>
                <a:gd name="T51" fmla="*/ 74 h 236"/>
                <a:gd name="T52" fmla="*/ 56 w 115"/>
                <a:gd name="T53" fmla="*/ 60 h 236"/>
                <a:gd name="T54" fmla="*/ 70 w 115"/>
                <a:gd name="T55" fmla="*/ 46 h 236"/>
                <a:gd name="T56" fmla="*/ 85 w 115"/>
                <a:gd name="T57" fmla="*/ 33 h 236"/>
                <a:gd name="T58" fmla="*/ 98 w 115"/>
                <a:gd name="T59" fmla="*/ 23 h 236"/>
                <a:gd name="T60" fmla="*/ 109 w 115"/>
                <a:gd name="T61" fmla="*/ 12 h 236"/>
                <a:gd name="T62" fmla="*/ 115 w 115"/>
                <a:gd name="T63" fmla="*/ 6 h 236"/>
                <a:gd name="T64" fmla="*/ 115 w 115"/>
                <a:gd name="T65" fmla="*/ 0 h 236"/>
                <a:gd name="T66" fmla="*/ 102 w 115"/>
                <a:gd name="T67" fmla="*/ 4 h 236"/>
                <a:gd name="T68" fmla="*/ 85 w 115"/>
                <a:gd name="T69" fmla="*/ 12 h 236"/>
                <a:gd name="T70" fmla="*/ 68 w 115"/>
                <a:gd name="T71" fmla="*/ 26 h 236"/>
                <a:gd name="T72" fmla="*/ 49 w 115"/>
                <a:gd name="T73" fmla="*/ 42 h 236"/>
                <a:gd name="T74" fmla="*/ 32 w 115"/>
                <a:gd name="T75" fmla="*/ 61 h 236"/>
                <a:gd name="T76" fmla="*/ 17 w 115"/>
                <a:gd name="T77" fmla="*/ 82 h 236"/>
                <a:gd name="T78" fmla="*/ 6 w 115"/>
                <a:gd name="T79" fmla="*/ 105 h 236"/>
                <a:gd name="T80" fmla="*/ 0 w 115"/>
                <a:gd name="T81" fmla="*/ 128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p>
          </p:txBody>
        </p:sp>
        <p:sp>
          <p:nvSpPr>
            <p:cNvPr id="2198" name="Freeform 797"/>
            <p:cNvSpPr>
              <a:spLocks/>
            </p:cNvSpPr>
            <p:nvPr/>
          </p:nvSpPr>
          <p:spPr bwMode="auto">
            <a:xfrm>
              <a:off x="4423" y="3133"/>
              <a:ext cx="41" cy="52"/>
            </a:xfrm>
            <a:custGeom>
              <a:avLst/>
              <a:gdLst>
                <a:gd name="T0" fmla="*/ 208 w 245"/>
                <a:gd name="T1" fmla="*/ 124 h 310"/>
                <a:gd name="T2" fmla="*/ 220 w 245"/>
                <a:gd name="T3" fmla="*/ 144 h 310"/>
                <a:gd name="T4" fmla="*/ 226 w 245"/>
                <a:gd name="T5" fmla="*/ 164 h 310"/>
                <a:gd name="T6" fmla="*/ 222 w 245"/>
                <a:gd name="T7" fmla="*/ 187 h 310"/>
                <a:gd name="T8" fmla="*/ 208 w 245"/>
                <a:gd name="T9" fmla="*/ 209 h 310"/>
                <a:gd name="T10" fmla="*/ 188 w 245"/>
                <a:gd name="T11" fmla="*/ 229 h 310"/>
                <a:gd name="T12" fmla="*/ 166 w 245"/>
                <a:gd name="T13" fmla="*/ 246 h 310"/>
                <a:gd name="T14" fmla="*/ 142 w 245"/>
                <a:gd name="T15" fmla="*/ 264 h 310"/>
                <a:gd name="T16" fmla="*/ 128 w 245"/>
                <a:gd name="T17" fmla="*/ 278 h 310"/>
                <a:gd name="T18" fmla="*/ 124 w 245"/>
                <a:gd name="T19" fmla="*/ 287 h 310"/>
                <a:gd name="T20" fmla="*/ 120 w 245"/>
                <a:gd name="T21" fmla="*/ 296 h 310"/>
                <a:gd name="T22" fmla="*/ 122 w 245"/>
                <a:gd name="T23" fmla="*/ 306 h 310"/>
                <a:gd name="T24" fmla="*/ 131 w 245"/>
                <a:gd name="T25" fmla="*/ 310 h 310"/>
                <a:gd name="T26" fmla="*/ 139 w 245"/>
                <a:gd name="T27" fmla="*/ 309 h 310"/>
                <a:gd name="T28" fmla="*/ 154 w 245"/>
                <a:gd name="T29" fmla="*/ 292 h 310"/>
                <a:gd name="T30" fmla="*/ 180 w 245"/>
                <a:gd name="T31" fmla="*/ 269 h 310"/>
                <a:gd name="T32" fmla="*/ 207 w 245"/>
                <a:gd name="T33" fmla="*/ 246 h 310"/>
                <a:gd name="T34" fmla="*/ 230 w 245"/>
                <a:gd name="T35" fmla="*/ 219 h 310"/>
                <a:gd name="T36" fmla="*/ 244 w 245"/>
                <a:gd name="T37" fmla="*/ 186 h 310"/>
                <a:gd name="T38" fmla="*/ 243 w 245"/>
                <a:gd name="T39" fmla="*/ 152 h 310"/>
                <a:gd name="T40" fmla="*/ 228 w 245"/>
                <a:gd name="T41" fmla="*/ 119 h 310"/>
                <a:gd name="T42" fmla="*/ 203 w 245"/>
                <a:gd name="T43" fmla="*/ 93 h 310"/>
                <a:gd name="T44" fmla="*/ 176 w 245"/>
                <a:gd name="T45" fmla="*/ 76 h 310"/>
                <a:gd name="T46" fmla="*/ 151 w 245"/>
                <a:gd name="T47" fmla="*/ 61 h 310"/>
                <a:gd name="T48" fmla="*/ 122 w 245"/>
                <a:gd name="T49" fmla="*/ 46 h 310"/>
                <a:gd name="T50" fmla="*/ 93 w 245"/>
                <a:gd name="T51" fmla="*/ 31 h 310"/>
                <a:gd name="T52" fmla="*/ 66 w 245"/>
                <a:gd name="T53" fmla="*/ 18 h 310"/>
                <a:gd name="T54" fmla="*/ 40 w 245"/>
                <a:gd name="T55" fmla="*/ 8 h 310"/>
                <a:gd name="T56" fmla="*/ 20 w 245"/>
                <a:gd name="T57" fmla="*/ 1 h 310"/>
                <a:gd name="T58" fmla="*/ 5 w 245"/>
                <a:gd name="T59" fmla="*/ 0 h 310"/>
                <a:gd name="T60" fmla="*/ 11 w 245"/>
                <a:gd name="T61" fmla="*/ 8 h 310"/>
                <a:gd name="T62" fmla="*/ 36 w 245"/>
                <a:gd name="T63" fmla="*/ 20 h 310"/>
                <a:gd name="T64" fmla="*/ 60 w 245"/>
                <a:gd name="T65" fmla="*/ 31 h 310"/>
                <a:gd name="T66" fmla="*/ 86 w 245"/>
                <a:gd name="T67" fmla="*/ 44 h 310"/>
                <a:gd name="T68" fmla="*/ 113 w 245"/>
                <a:gd name="T69" fmla="*/ 57 h 310"/>
                <a:gd name="T70" fmla="*/ 139 w 245"/>
                <a:gd name="T71" fmla="*/ 71 h 310"/>
                <a:gd name="T72" fmla="*/ 165 w 245"/>
                <a:gd name="T73" fmla="*/ 88 h 310"/>
                <a:gd name="T74" fmla="*/ 188 w 245"/>
                <a:gd name="T75" fmla="*/ 106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p>
          </p:txBody>
        </p:sp>
        <p:sp>
          <p:nvSpPr>
            <p:cNvPr id="2199" name="Freeform 79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p>
          </p:txBody>
        </p:sp>
      </p:grpSp>
      <p:grpSp>
        <p:nvGrpSpPr>
          <p:cNvPr id="181909" name="Group 799"/>
          <p:cNvGrpSpPr>
            <a:grpSpLocks/>
          </p:cNvGrpSpPr>
          <p:nvPr/>
        </p:nvGrpSpPr>
        <p:grpSpPr bwMode="auto">
          <a:xfrm>
            <a:off x="5232400" y="2604937"/>
            <a:ext cx="3340100" cy="3265487"/>
            <a:chOff x="2865" y="1307"/>
            <a:chExt cx="2104" cy="2057"/>
          </a:xfrm>
        </p:grpSpPr>
        <p:sp>
          <p:nvSpPr>
            <p:cNvPr id="2178" name="Line 800"/>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2179" name="Line 801"/>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2180" name="Line 802"/>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2181" name="Text Box 803"/>
            <p:cNvSpPr txBox="1">
              <a:spLocks noChangeArrowheads="1"/>
            </p:cNvSpPr>
            <p:nvPr/>
          </p:nvSpPr>
          <p:spPr bwMode="auto">
            <a:xfrm>
              <a:off x="2865" y="2510"/>
              <a:ext cx="110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spcBef>
                  <a:spcPct val="0"/>
                </a:spcBef>
                <a:buClrTx/>
                <a:buSzTx/>
                <a:buFontTx/>
                <a:buNone/>
              </a:pPr>
              <a:r>
                <a:rPr lang="en-US" sz="2000" dirty="0">
                  <a:solidFill>
                    <a:srgbClr val="FF3300"/>
                  </a:solidFill>
                </a:rPr>
                <a:t>client/server</a:t>
              </a:r>
            </a:p>
          </p:txBody>
        </p:sp>
      </p:grpSp>
      <p:sp>
        <p:nvSpPr>
          <p:cNvPr id="3" name="TextBox 2"/>
          <p:cNvSpPr txBox="1"/>
          <p:nvPr/>
        </p:nvSpPr>
        <p:spPr>
          <a:xfrm>
            <a:off x="145142" y="4256239"/>
            <a:ext cx="5116286" cy="1095685"/>
          </a:xfrm>
          <a:prstGeom prst="rect">
            <a:avLst/>
          </a:prstGeom>
          <a:noFill/>
        </p:spPr>
        <p:txBody>
          <a:bodyPr wrap="square" rtlCol="0">
            <a:spAutoFit/>
          </a:bodyPr>
          <a:lstStyle/>
          <a:p>
            <a:pPr marL="365760" indent="-365760" eaLnBrk="1" hangingPunct="1">
              <a:lnSpc>
                <a:spcPct val="90000"/>
              </a:lnSpc>
              <a:buFontTx/>
              <a:buNone/>
            </a:pPr>
            <a:r>
              <a:rPr lang="en-US" sz="2400" u="sng" dirty="0">
                <a:solidFill>
                  <a:srgbClr val="FF0000"/>
                </a:solidFill>
                <a:latin typeface="Helvetica Neue"/>
                <a:cs typeface="Helvetica Neue"/>
              </a:rPr>
              <a:t>Q:</a:t>
            </a:r>
            <a:r>
              <a:rPr lang="en-US" sz="2400" dirty="0">
                <a:latin typeface="Helvetica Neue"/>
                <a:cs typeface="Helvetica Neue"/>
              </a:rPr>
              <a:t> How does a client process </a:t>
            </a:r>
            <a:r>
              <a:rPr lang="en-US" sz="2400" b="1" i="1" dirty="0">
                <a:latin typeface="Helvetica Neue"/>
                <a:cs typeface="Helvetica Neue"/>
              </a:rPr>
              <a:t>identify</a:t>
            </a:r>
            <a:r>
              <a:rPr lang="en-US" sz="2400" dirty="0">
                <a:latin typeface="Helvetica Neue"/>
                <a:cs typeface="Helvetica Neue"/>
              </a:rPr>
              <a:t> the server process with which it wants to communicate?</a:t>
            </a:r>
          </a:p>
        </p:txBody>
      </p:sp>
      <p:sp>
        <p:nvSpPr>
          <p:cNvPr id="349" name="TextBox 348"/>
          <p:cNvSpPr txBox="1"/>
          <p:nvPr/>
        </p:nvSpPr>
        <p:spPr>
          <a:xfrm>
            <a:off x="152399" y="5677647"/>
            <a:ext cx="5677506" cy="763286"/>
          </a:xfrm>
          <a:prstGeom prst="rect">
            <a:avLst/>
          </a:prstGeom>
          <a:noFill/>
        </p:spPr>
        <p:txBody>
          <a:bodyPr wrap="square" rtlCol="0">
            <a:spAutoFit/>
          </a:bodyPr>
          <a:lstStyle/>
          <a:p>
            <a:pPr marL="365760" indent="-365760" eaLnBrk="1" hangingPunct="1">
              <a:lnSpc>
                <a:spcPct val="90000"/>
              </a:lnSpc>
              <a:buFontTx/>
              <a:buNone/>
            </a:pPr>
            <a:r>
              <a:rPr lang="en-US" sz="2400" u="sng" dirty="0">
                <a:solidFill>
                  <a:srgbClr val="FF0000"/>
                </a:solidFill>
                <a:latin typeface="Helvetica Neue"/>
                <a:cs typeface="Helvetica Neue"/>
              </a:rPr>
              <a:t>A:</a:t>
            </a:r>
            <a:r>
              <a:rPr lang="en-US" sz="2400" dirty="0">
                <a:latin typeface="Helvetica Neue"/>
                <a:cs typeface="Helvetica Neue"/>
              </a:rPr>
              <a:t> Using port numbers via the </a:t>
            </a:r>
            <a:r>
              <a:rPr lang="en-US" sz="2400" b="1" dirty="0">
                <a:solidFill>
                  <a:schemeClr val="accent1"/>
                </a:solidFill>
                <a:latin typeface="Helvetica Neue"/>
                <a:cs typeface="Helvetica Neue"/>
              </a:rPr>
              <a:t>socket</a:t>
            </a:r>
            <a:r>
              <a:rPr lang="en-US" sz="2400" dirty="0">
                <a:latin typeface="Helvetica Neue"/>
                <a:cs typeface="Helvetica Neue"/>
              </a:rPr>
              <a:t> </a:t>
            </a:r>
            <a:r>
              <a:rPr lang="en-US" sz="2400" b="1" dirty="0">
                <a:latin typeface="Helvetica Neue"/>
                <a:cs typeface="Helvetica Neue"/>
              </a:rPr>
              <a:t>API</a:t>
            </a:r>
            <a:r>
              <a:rPr lang="en-US" sz="2400" dirty="0">
                <a:latin typeface="Helvetica Neue"/>
                <a:cs typeface="Helvetica Neue"/>
              </a:rPr>
              <a:t> (</a:t>
            </a:r>
            <a:r>
              <a:rPr lang="en-US" sz="2400" b="1" dirty="0">
                <a:latin typeface="Helvetica Neue"/>
                <a:cs typeface="Helvetica Neue"/>
              </a:rPr>
              <a:t>A</a:t>
            </a:r>
            <a:r>
              <a:rPr lang="en-US" sz="2400" dirty="0">
                <a:latin typeface="Helvetica Neue"/>
                <a:cs typeface="Helvetica Neue"/>
              </a:rPr>
              <a:t>pplication </a:t>
            </a:r>
            <a:r>
              <a:rPr lang="en-US" sz="2400" b="1" dirty="0">
                <a:latin typeface="Helvetica Neue"/>
                <a:cs typeface="Helvetica Neue"/>
              </a:rPr>
              <a:t>P</a:t>
            </a:r>
            <a:r>
              <a:rPr lang="en-US" sz="2400" dirty="0">
                <a:latin typeface="Helvetica Neue"/>
                <a:cs typeface="Helvetica Neue"/>
              </a:rPr>
              <a:t>rogram </a:t>
            </a:r>
            <a:r>
              <a:rPr lang="en-US" sz="2400" b="1" dirty="0">
                <a:latin typeface="Helvetica Neue"/>
                <a:cs typeface="Helvetica Neue"/>
              </a:rPr>
              <a:t>I</a:t>
            </a:r>
            <a:r>
              <a:rPr lang="en-US" sz="2400" dirty="0">
                <a:latin typeface="Helvetica Neue"/>
                <a:cs typeface="Helvetica Neue"/>
              </a:rPr>
              <a:t>nterface)</a:t>
            </a:r>
          </a:p>
        </p:txBody>
      </p:sp>
    </p:spTree>
    <p:extLst>
      <p:ext uri="{BB962C8B-B14F-4D97-AF65-F5344CB8AC3E}">
        <p14:creationId xmlns:p14="http://schemas.microsoft.com/office/powerpoint/2010/main" val="24538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Computer Server Icon PNG Transparent Background, Free Download #3709 -  FreeIconsPNG">
            <a:extLst>
              <a:ext uri="{FF2B5EF4-FFF2-40B4-BE49-F238E27FC236}">
                <a16:creationId xmlns:a16="http://schemas.microsoft.com/office/drawing/2014/main" id="{531B8179-A98F-9D45-95AB-FAC325FA8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526" y="4198536"/>
            <a:ext cx="767622" cy="1194080"/>
          </a:xfrm>
          <a:prstGeom prst="rect">
            <a:avLst/>
          </a:prstGeom>
          <a:noFill/>
          <a:extLst>
            <a:ext uri="{909E8E84-426E-40DD-AFC4-6F175D3DCCD1}">
              <a14:hiddenFill xmlns:a14="http://schemas.microsoft.com/office/drawing/2010/main">
                <a:solidFill>
                  <a:srgbClr val="FFFFFF"/>
                </a:solidFill>
              </a14:hiddenFill>
            </a:ext>
          </a:extLst>
        </p:spPr>
      </p:pic>
      <p:sp>
        <p:nvSpPr>
          <p:cNvPr id="30" name="Cloud 29">
            <a:extLst>
              <a:ext uri="{FF2B5EF4-FFF2-40B4-BE49-F238E27FC236}">
                <a16:creationId xmlns:a16="http://schemas.microsoft.com/office/drawing/2014/main" id="{1DB542BD-7B1A-F846-AA6B-012BCF06098E}"/>
              </a:ext>
            </a:extLst>
          </p:cNvPr>
          <p:cNvSpPr/>
          <p:nvPr/>
        </p:nvSpPr>
        <p:spPr bwMode="auto">
          <a:xfrm>
            <a:off x="1803326" y="4109544"/>
            <a:ext cx="4156040" cy="1870841"/>
          </a:xfrm>
          <a:prstGeom prst="cloud">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pic>
        <p:nvPicPr>
          <p:cNvPr id="12" name="Picture 11">
            <a:extLst>
              <a:ext uri="{FF2B5EF4-FFF2-40B4-BE49-F238E27FC236}">
                <a16:creationId xmlns:a16="http://schemas.microsoft.com/office/drawing/2014/main" id="{64A838B7-2562-0C4B-88B9-04F08152BB8A}"/>
              </a:ext>
            </a:extLst>
          </p:cNvPr>
          <p:cNvPicPr>
            <a:picLocks noChangeAspect="1"/>
          </p:cNvPicPr>
          <p:nvPr/>
        </p:nvPicPr>
        <p:blipFill>
          <a:blip r:embed="rId3"/>
          <a:stretch>
            <a:fillRect/>
          </a:stretch>
        </p:blipFill>
        <p:spPr>
          <a:xfrm>
            <a:off x="7171377" y="1060532"/>
            <a:ext cx="1422400" cy="1422400"/>
          </a:xfrm>
          <a:prstGeom prst="rect">
            <a:avLst/>
          </a:prstGeom>
        </p:spPr>
      </p:pic>
      <p:pic>
        <p:nvPicPr>
          <p:cNvPr id="39" name="Picture 38" descr="green-house-icon-md.png">
            <a:extLst>
              <a:ext uri="{FF2B5EF4-FFF2-40B4-BE49-F238E27FC236}">
                <a16:creationId xmlns:a16="http://schemas.microsoft.com/office/drawing/2014/main" id="{A2B39857-936B-BE46-8651-9AD7397C0ED6}"/>
              </a:ext>
            </a:extLst>
          </p:cNvPr>
          <p:cNvPicPr>
            <a:picLocks noChangeAspect="1"/>
          </p:cNvPicPr>
          <p:nvPr/>
        </p:nvPicPr>
        <p:blipFill>
          <a:blip r:embed="rId4">
            <a:alphaModFix amt="20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8491" y="82280"/>
            <a:ext cx="3285709" cy="2191074"/>
          </a:xfrm>
          <a:prstGeom prst="rect">
            <a:avLst/>
          </a:prstGeom>
        </p:spPr>
      </p:pic>
      <p:pic>
        <p:nvPicPr>
          <p:cNvPr id="38" name="Picture 37" descr="green-house-icon-md.png">
            <a:extLst>
              <a:ext uri="{FF2B5EF4-FFF2-40B4-BE49-F238E27FC236}">
                <a16:creationId xmlns:a16="http://schemas.microsoft.com/office/drawing/2014/main" id="{00799999-A7D8-D843-84E0-C8781E7E2C5E}"/>
              </a:ext>
            </a:extLst>
          </p:cNvPr>
          <p:cNvPicPr>
            <a:picLocks noChangeAspect="1"/>
          </p:cNvPicPr>
          <p:nvPr/>
        </p:nvPicPr>
        <p:blipFill>
          <a:blip r:embed="rId4">
            <a:duotone>
              <a:schemeClr val="accent5">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4267106" y="305018"/>
            <a:ext cx="3285709" cy="2191074"/>
          </a:xfrm>
          <a:prstGeom prst="rect">
            <a:avLst/>
          </a:prstGeom>
        </p:spPr>
      </p:pic>
      <p:sp>
        <p:nvSpPr>
          <p:cNvPr id="6" name="Slide Number Placeholder 5">
            <a:extLst>
              <a:ext uri="{FF2B5EF4-FFF2-40B4-BE49-F238E27FC236}">
                <a16:creationId xmlns:a16="http://schemas.microsoft.com/office/drawing/2014/main" id="{509B8B80-3F15-5547-A98C-31B0192B71B8}"/>
              </a:ext>
            </a:extLst>
          </p:cNvPr>
          <p:cNvSpPr>
            <a:spLocks noGrp="1"/>
          </p:cNvSpPr>
          <p:nvPr>
            <p:ph type="sldNum" sz="quarter" idx="12"/>
          </p:nvPr>
        </p:nvSpPr>
        <p:spPr/>
        <p:txBody>
          <a:bodyPr/>
          <a:lstStyle/>
          <a:p>
            <a:pPr>
              <a:defRPr/>
            </a:pPr>
            <a:fld id="{FAAFCD32-5067-474B-BE6E-487EE984DCED}" type="slidenum">
              <a:rPr lang="en-US" smtClean="0"/>
              <a:pPr>
                <a:defRPr/>
              </a:pPr>
              <a:t>48</a:t>
            </a:fld>
            <a:endParaRPr lang="en-US"/>
          </a:p>
        </p:txBody>
      </p:sp>
      <p:grpSp>
        <p:nvGrpSpPr>
          <p:cNvPr id="32" name="Group 31">
            <a:extLst>
              <a:ext uri="{FF2B5EF4-FFF2-40B4-BE49-F238E27FC236}">
                <a16:creationId xmlns:a16="http://schemas.microsoft.com/office/drawing/2014/main" id="{384530D2-5A72-5042-A8B2-0FDCF2663788}"/>
              </a:ext>
            </a:extLst>
          </p:cNvPr>
          <p:cNvGrpSpPr/>
          <p:nvPr/>
        </p:nvGrpSpPr>
        <p:grpSpPr>
          <a:xfrm>
            <a:off x="397657" y="331107"/>
            <a:ext cx="4907910" cy="1711449"/>
            <a:chOff x="397657" y="331107"/>
            <a:chExt cx="4907910" cy="1711449"/>
          </a:xfrm>
        </p:grpSpPr>
        <p:pic>
          <p:nvPicPr>
            <p:cNvPr id="16" name="Picture 15">
              <a:extLst>
                <a:ext uri="{FF2B5EF4-FFF2-40B4-BE49-F238E27FC236}">
                  <a16:creationId xmlns:a16="http://schemas.microsoft.com/office/drawing/2014/main" id="{963F508F-AFB4-0F4C-B427-66945051F11F}"/>
                </a:ext>
              </a:extLst>
            </p:cNvPr>
            <p:cNvPicPr>
              <a:picLocks noChangeAspect="1"/>
            </p:cNvPicPr>
            <p:nvPr/>
          </p:nvPicPr>
          <p:blipFill>
            <a:blip r:embed="rId5">
              <a:alphaModFix amt="30000"/>
            </a:blip>
            <a:stretch>
              <a:fillRect/>
            </a:stretch>
          </p:blipFill>
          <p:spPr>
            <a:xfrm>
              <a:off x="2677463" y="332507"/>
              <a:ext cx="2628104" cy="1710049"/>
            </a:xfrm>
            <a:prstGeom prst="rect">
              <a:avLst/>
            </a:prstGeom>
          </p:spPr>
        </p:pic>
        <p:pic>
          <p:nvPicPr>
            <p:cNvPr id="10" name="Picture 9">
              <a:extLst>
                <a:ext uri="{FF2B5EF4-FFF2-40B4-BE49-F238E27FC236}">
                  <a16:creationId xmlns:a16="http://schemas.microsoft.com/office/drawing/2014/main" id="{4563C322-D56C-724E-A2B8-5837EE81A19A}"/>
                </a:ext>
              </a:extLst>
            </p:cNvPr>
            <p:cNvPicPr>
              <a:picLocks noChangeAspect="1"/>
            </p:cNvPicPr>
            <p:nvPr/>
          </p:nvPicPr>
          <p:blipFill>
            <a:blip r:embed="rId6">
              <a:alphaModFix amt="30000"/>
            </a:blip>
            <a:stretch>
              <a:fillRect/>
            </a:stretch>
          </p:blipFill>
          <p:spPr>
            <a:xfrm>
              <a:off x="397657" y="331107"/>
              <a:ext cx="2293695" cy="1711449"/>
            </a:xfrm>
            <a:prstGeom prst="rect">
              <a:avLst/>
            </a:prstGeom>
          </p:spPr>
        </p:pic>
      </p:grpSp>
      <p:grpSp>
        <p:nvGrpSpPr>
          <p:cNvPr id="34" name="Group 33">
            <a:extLst>
              <a:ext uri="{FF2B5EF4-FFF2-40B4-BE49-F238E27FC236}">
                <a16:creationId xmlns:a16="http://schemas.microsoft.com/office/drawing/2014/main" id="{179DE4BC-4A9B-1D44-965C-0B9C28D2C295}"/>
              </a:ext>
            </a:extLst>
          </p:cNvPr>
          <p:cNvGrpSpPr/>
          <p:nvPr/>
        </p:nvGrpSpPr>
        <p:grpSpPr>
          <a:xfrm>
            <a:off x="504497" y="4516792"/>
            <a:ext cx="2438400" cy="1687191"/>
            <a:chOff x="504497" y="4516792"/>
            <a:chExt cx="2438400" cy="1687191"/>
          </a:xfrm>
        </p:grpSpPr>
        <p:grpSp>
          <p:nvGrpSpPr>
            <p:cNvPr id="21" name="Group 5">
              <a:extLst>
                <a:ext uri="{FF2B5EF4-FFF2-40B4-BE49-F238E27FC236}">
                  <a16:creationId xmlns:a16="http://schemas.microsoft.com/office/drawing/2014/main" id="{3D05E20C-01CE-F64A-83A3-728DD67B7D80}"/>
                </a:ext>
              </a:extLst>
            </p:cNvPr>
            <p:cNvGrpSpPr>
              <a:grpSpLocks/>
            </p:cNvGrpSpPr>
            <p:nvPr/>
          </p:nvGrpSpPr>
          <p:grpSpPr bwMode="auto">
            <a:xfrm>
              <a:off x="1360199" y="4516792"/>
              <a:ext cx="676275" cy="985838"/>
              <a:chOff x="4180" y="783"/>
              <a:chExt cx="150" cy="307"/>
            </a:xfrm>
          </p:grpSpPr>
          <p:sp>
            <p:nvSpPr>
              <p:cNvPr id="22" name="AutoShape 6">
                <a:extLst>
                  <a:ext uri="{FF2B5EF4-FFF2-40B4-BE49-F238E27FC236}">
                    <a16:creationId xmlns:a16="http://schemas.microsoft.com/office/drawing/2014/main" id="{2DD41897-ADC1-9B45-BD9C-90D08EFAC4D0}"/>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prstTxWarp prst="textNoShape">
                  <a:avLst/>
                </a:prstTxWarp>
              </a:bodyPr>
              <a:lstStyle/>
              <a:p>
                <a:endParaRPr lang="en-US"/>
              </a:p>
            </p:txBody>
          </p:sp>
          <p:sp>
            <p:nvSpPr>
              <p:cNvPr id="23" name="Rectangle 7">
                <a:extLst>
                  <a:ext uri="{FF2B5EF4-FFF2-40B4-BE49-F238E27FC236}">
                    <a16:creationId xmlns:a16="http://schemas.microsoft.com/office/drawing/2014/main" id="{41E17D67-30C6-374B-82FC-1BD3D98707F2}"/>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prstTxWarp prst="textNoShape">
                  <a:avLst/>
                </a:prstTxWarp>
              </a:bodyPr>
              <a:lstStyle/>
              <a:p>
                <a:endParaRPr lang="en-US"/>
              </a:p>
            </p:txBody>
          </p:sp>
          <p:sp>
            <p:nvSpPr>
              <p:cNvPr id="24" name="Rectangle 8">
                <a:extLst>
                  <a:ext uri="{FF2B5EF4-FFF2-40B4-BE49-F238E27FC236}">
                    <a16:creationId xmlns:a16="http://schemas.microsoft.com/office/drawing/2014/main" id="{6DEF4BE3-E50F-5447-9ED9-CA2BACB5158A}"/>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a:p>
            </p:txBody>
          </p:sp>
          <p:sp>
            <p:nvSpPr>
              <p:cNvPr id="25" name="AutoShape 9">
                <a:extLst>
                  <a:ext uri="{FF2B5EF4-FFF2-40B4-BE49-F238E27FC236}">
                    <a16:creationId xmlns:a16="http://schemas.microsoft.com/office/drawing/2014/main" id="{3BE6B947-FC17-CC47-BABE-46577696F32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prstTxWarp prst="textNoShape">
                  <a:avLst/>
                </a:prstTxWarp>
              </a:bodyPr>
              <a:lstStyle/>
              <a:p>
                <a:endParaRPr lang="en-US"/>
              </a:p>
            </p:txBody>
          </p:sp>
          <p:sp>
            <p:nvSpPr>
              <p:cNvPr id="26" name="Line 10">
                <a:extLst>
                  <a:ext uri="{FF2B5EF4-FFF2-40B4-BE49-F238E27FC236}">
                    <a16:creationId xmlns:a16="http://schemas.microsoft.com/office/drawing/2014/main" id="{5B4F2060-696B-3648-AADF-31FC932459A7}"/>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 name="Line 11">
                <a:extLst>
                  <a:ext uri="{FF2B5EF4-FFF2-40B4-BE49-F238E27FC236}">
                    <a16:creationId xmlns:a16="http://schemas.microsoft.com/office/drawing/2014/main" id="{84827199-B4C5-9B4A-8B72-EBF31D2B7B08}"/>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8" name="Rectangle 12">
                <a:extLst>
                  <a:ext uri="{FF2B5EF4-FFF2-40B4-BE49-F238E27FC236}">
                    <a16:creationId xmlns:a16="http://schemas.microsoft.com/office/drawing/2014/main" id="{41BF28C5-4C67-F346-A352-4438EF84976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29" name="Rectangle 13">
                <a:extLst>
                  <a:ext uri="{FF2B5EF4-FFF2-40B4-BE49-F238E27FC236}">
                    <a16:creationId xmlns:a16="http://schemas.microsoft.com/office/drawing/2014/main" id="{362287F5-5E3F-234F-A172-06B3F924BC92}"/>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1" name="TextBox 30">
              <a:extLst>
                <a:ext uri="{FF2B5EF4-FFF2-40B4-BE49-F238E27FC236}">
                  <a16:creationId xmlns:a16="http://schemas.microsoft.com/office/drawing/2014/main" id="{84A2AC16-402E-5545-A5FD-3A389AE55804}"/>
                </a:ext>
              </a:extLst>
            </p:cNvPr>
            <p:cNvSpPr txBox="1"/>
            <p:nvPr/>
          </p:nvSpPr>
          <p:spPr>
            <a:xfrm>
              <a:off x="504497" y="5557652"/>
              <a:ext cx="2438400" cy="646331"/>
            </a:xfrm>
            <a:prstGeom prst="rect">
              <a:avLst/>
            </a:prstGeom>
            <a:noFill/>
          </p:spPr>
          <p:txBody>
            <a:bodyPr wrap="square" rtlCol="0">
              <a:spAutoFit/>
            </a:bodyPr>
            <a:lstStyle/>
            <a:p>
              <a:r>
                <a:rPr lang="en-US" sz="1800" dirty="0"/>
                <a:t>Serving multiple applications</a:t>
              </a:r>
            </a:p>
          </p:txBody>
        </p:sp>
      </p:grpSp>
      <p:pic>
        <p:nvPicPr>
          <p:cNvPr id="11" name="Picture 10" descr="green-house-icon-md.png">
            <a:extLst>
              <a:ext uri="{FF2B5EF4-FFF2-40B4-BE49-F238E27FC236}">
                <a16:creationId xmlns:a16="http://schemas.microsoft.com/office/drawing/2014/main" id="{CCBEE77B-F89B-BA41-91A1-80ED6473A92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384336" y="574649"/>
            <a:ext cx="3285709" cy="2191074"/>
          </a:xfrm>
          <a:prstGeom prst="rect">
            <a:avLst/>
          </a:prstGeom>
        </p:spPr>
      </p:pic>
      <p:pic>
        <p:nvPicPr>
          <p:cNvPr id="9" name="Picture 8">
            <a:extLst>
              <a:ext uri="{FF2B5EF4-FFF2-40B4-BE49-F238E27FC236}">
                <a16:creationId xmlns:a16="http://schemas.microsoft.com/office/drawing/2014/main" id="{92E478E1-9545-944C-AEF7-54F3DC338B97}"/>
              </a:ext>
            </a:extLst>
          </p:cNvPr>
          <p:cNvPicPr>
            <a:picLocks noChangeAspect="1"/>
          </p:cNvPicPr>
          <p:nvPr/>
        </p:nvPicPr>
        <p:blipFill rotWithShape="1">
          <a:blip r:embed="rId7"/>
          <a:srcRect l="17194" t="49" r="16512"/>
          <a:stretch/>
        </p:blipFill>
        <p:spPr>
          <a:xfrm>
            <a:off x="5806786" y="2056035"/>
            <a:ext cx="473939" cy="714544"/>
          </a:xfrm>
          <a:prstGeom prst="rect">
            <a:avLst/>
          </a:prstGeom>
        </p:spPr>
      </p:pic>
      <p:grpSp>
        <p:nvGrpSpPr>
          <p:cNvPr id="36" name="Group 35">
            <a:extLst>
              <a:ext uri="{FF2B5EF4-FFF2-40B4-BE49-F238E27FC236}">
                <a16:creationId xmlns:a16="http://schemas.microsoft.com/office/drawing/2014/main" id="{9637FD57-27ED-7D4D-925F-A5FBB8D3379C}"/>
              </a:ext>
            </a:extLst>
          </p:cNvPr>
          <p:cNvGrpSpPr/>
          <p:nvPr/>
        </p:nvGrpSpPr>
        <p:grpSpPr>
          <a:xfrm>
            <a:off x="5498722" y="3760144"/>
            <a:ext cx="2579911" cy="2209732"/>
            <a:chOff x="5067798" y="3749634"/>
            <a:chExt cx="2579911" cy="2209732"/>
          </a:xfrm>
        </p:grpSpPr>
        <p:graphicFrame>
          <p:nvGraphicFramePr>
            <p:cNvPr id="17" name="Object 2">
              <a:extLst>
                <a:ext uri="{FF2B5EF4-FFF2-40B4-BE49-F238E27FC236}">
                  <a16:creationId xmlns:a16="http://schemas.microsoft.com/office/drawing/2014/main" id="{C1978E87-E354-0B4F-B953-3E670A4F078C}"/>
                </a:ext>
              </a:extLst>
            </p:cNvPr>
            <p:cNvGraphicFramePr>
              <a:graphicFrameLocks noChangeAspect="1"/>
            </p:cNvGraphicFramePr>
            <p:nvPr/>
          </p:nvGraphicFramePr>
          <p:xfrm>
            <a:off x="5067798" y="3914548"/>
            <a:ext cx="2579911" cy="2044818"/>
          </p:xfrm>
          <a:graphic>
            <a:graphicData uri="http://schemas.openxmlformats.org/presentationml/2006/ole">
              <mc:AlternateContent xmlns:mc="http://schemas.openxmlformats.org/markup-compatibility/2006">
                <mc:Choice xmlns:v="urn:schemas-microsoft-com:vml" Requires="v">
                  <p:oleObj name="Clip" r:id="rId8" imgW="7315200" imgH="6070600" progId="">
                    <p:embed/>
                  </p:oleObj>
                </mc:Choice>
                <mc:Fallback>
                  <p:oleObj name="Clip" r:id="rId8" imgW="7315200" imgH="6070600" progId="">
                    <p:embed/>
                    <p:pic>
                      <p:nvPicPr>
                        <p:cNvPr id="17" name="Object 2">
                          <a:extLst>
                            <a:ext uri="{FF2B5EF4-FFF2-40B4-BE49-F238E27FC236}">
                              <a16:creationId xmlns:a16="http://schemas.microsoft.com/office/drawing/2014/main" id="{C1978E87-E354-0B4F-B953-3E670A4F078C}"/>
                            </a:ext>
                          </a:extLst>
                        </p:cNvPr>
                        <p:cNvPicPr>
                          <a:picLocks noChangeAspect="1" noChangeArrowheads="1"/>
                        </p:cNvPicPr>
                        <p:nvPr/>
                      </p:nvPicPr>
                      <p:blipFill>
                        <a:blip r:embed="rId9">
                          <a:alphaModFix amt="30000"/>
                          <a:extLst>
                            <a:ext uri="{28A0092B-C50C-407E-A947-70E740481C1C}">
                              <a14:useLocalDpi xmlns:a14="http://schemas.microsoft.com/office/drawing/2010/main" val="0"/>
                            </a:ext>
                          </a:extLst>
                        </a:blip>
                        <a:srcRect/>
                        <a:stretch>
                          <a:fillRect/>
                        </a:stretch>
                      </p:blipFill>
                      <p:spPr bwMode="auto">
                        <a:xfrm>
                          <a:off x="5067798" y="3914548"/>
                          <a:ext cx="2579911" cy="204481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5" name="Rounded Rectangle 34">
              <a:extLst>
                <a:ext uri="{FF2B5EF4-FFF2-40B4-BE49-F238E27FC236}">
                  <a16:creationId xmlns:a16="http://schemas.microsoft.com/office/drawing/2014/main" id="{D89048DF-1E8E-D441-81E5-E37668C12AF0}"/>
                </a:ext>
              </a:extLst>
            </p:cNvPr>
            <p:cNvSpPr/>
            <p:nvPr/>
          </p:nvSpPr>
          <p:spPr bwMode="auto">
            <a:xfrm>
              <a:off x="5351929" y="4655949"/>
              <a:ext cx="2151530" cy="1031788"/>
            </a:xfrm>
            <a:prstGeom prst="roundRect">
              <a:avLst>
                <a:gd name="adj" fmla="val 35596"/>
              </a:avLst>
            </a:prstGeom>
            <a:solidFill>
              <a:srgbClr val="F8FF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9" name="Rectangle 14">
              <a:extLst>
                <a:ext uri="{FF2B5EF4-FFF2-40B4-BE49-F238E27FC236}">
                  <a16:creationId xmlns:a16="http://schemas.microsoft.com/office/drawing/2014/main" id="{C9183124-48C2-AC44-97F3-65D0C6C0C96A}"/>
                </a:ext>
              </a:extLst>
            </p:cNvPr>
            <p:cNvSpPr>
              <a:spLocks noChangeArrowheads="1"/>
            </p:cNvSpPr>
            <p:nvPr/>
          </p:nvSpPr>
          <p:spPr bwMode="auto">
            <a:xfrm>
              <a:off x="6009992" y="4571460"/>
              <a:ext cx="658812" cy="328613"/>
            </a:xfrm>
            <a:prstGeom prst="rect">
              <a:avLst/>
            </a:prstGeom>
            <a:solidFill>
              <a:schemeClr val="accent1"/>
            </a:solidFill>
            <a:ln w="9525">
              <a:noFill/>
              <a:miter lim="800000"/>
              <a:headEnd/>
              <a:tailEnd/>
            </a:ln>
          </p:spPr>
          <p:txBody>
            <a:bodyPr wrap="none" anchor="ctr">
              <a:prstTxWarp prst="textNoShape">
                <a:avLst/>
              </a:prstTxWarp>
            </a:bodyPr>
            <a:lstStyle/>
            <a:p>
              <a:pPr algn="ctr"/>
              <a:r>
                <a:rPr lang="en-US" sz="1600" dirty="0">
                  <a:solidFill>
                    <a:schemeClr val="bg1"/>
                  </a:solidFill>
                  <a:latin typeface="Arial Rounded MT Bold" panose="020F0704030504030204" pitchFamily="34" charset="77"/>
                </a:rPr>
                <a:t>socket</a:t>
              </a:r>
            </a:p>
          </p:txBody>
        </p:sp>
        <p:sp>
          <p:nvSpPr>
            <p:cNvPr id="20" name="Rectangle 19">
              <a:extLst>
                <a:ext uri="{FF2B5EF4-FFF2-40B4-BE49-F238E27FC236}">
                  <a16:creationId xmlns:a16="http://schemas.microsoft.com/office/drawing/2014/main" id="{C7062FE9-73BF-F145-8944-CDE89E8808A6}"/>
                </a:ext>
              </a:extLst>
            </p:cNvPr>
            <p:cNvSpPr/>
            <p:nvPr/>
          </p:nvSpPr>
          <p:spPr bwMode="auto">
            <a:xfrm>
              <a:off x="5367647" y="4655127"/>
              <a:ext cx="2125683" cy="1187533"/>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65" charset="0"/>
                </a:rPr>
                <a:t>Operating system</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Arial" pitchFamily="-65" charset="0"/>
                </a:rPr>
                <a:t>(Mac OS, Linux, </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Arial" pitchFamily="-65" charset="0"/>
                </a:rPr>
                <a:t>windows, </a:t>
              </a:r>
              <a:r>
                <a:rPr lang="en-US" sz="1600" dirty="0" err="1">
                  <a:latin typeface="Arial" pitchFamily="-65" charset="0"/>
                </a:rPr>
                <a:t>etc</a:t>
              </a:r>
              <a:r>
                <a:rPr lang="en-US" sz="1600" dirty="0">
                  <a:latin typeface="Arial" pitchFamily="-65" charset="0"/>
                </a:rPr>
                <a:t>)</a:t>
              </a:r>
              <a:endParaRPr kumimoji="0" lang="en-US" sz="1600" b="0" i="0" u="none" strike="noStrike" cap="none" normalizeH="0" baseline="0" dirty="0">
                <a:ln>
                  <a:noFill/>
                </a:ln>
                <a:solidFill>
                  <a:schemeClr val="tx1"/>
                </a:solidFill>
                <a:effectLst/>
                <a:latin typeface="Arial" pitchFamily="-65" charset="0"/>
              </a:endParaRPr>
            </a:p>
          </p:txBody>
        </p:sp>
        <p:pic>
          <p:nvPicPr>
            <p:cNvPr id="18" name="Picture 17">
              <a:extLst>
                <a:ext uri="{FF2B5EF4-FFF2-40B4-BE49-F238E27FC236}">
                  <a16:creationId xmlns:a16="http://schemas.microsoft.com/office/drawing/2014/main" id="{D0BBC3E9-6607-354B-9FC7-628C667A7E0E}"/>
                </a:ext>
              </a:extLst>
            </p:cNvPr>
            <p:cNvPicPr>
              <a:picLocks noChangeAspect="1"/>
            </p:cNvPicPr>
            <p:nvPr/>
          </p:nvPicPr>
          <p:blipFill>
            <a:blip r:embed="rId10"/>
            <a:stretch>
              <a:fillRect/>
            </a:stretch>
          </p:blipFill>
          <p:spPr>
            <a:xfrm>
              <a:off x="5985174" y="3749634"/>
              <a:ext cx="711200" cy="711200"/>
            </a:xfrm>
            <a:prstGeom prst="rect">
              <a:avLst/>
            </a:prstGeom>
          </p:spPr>
        </p:pic>
      </p:grpSp>
      <p:pic>
        <p:nvPicPr>
          <p:cNvPr id="144399" name="Picture 15" descr="Home Appliance Management - Home Appliances Icon Png PNG Image |  Transparent PNG Free Download on SeekPNG">
            <a:extLst>
              <a:ext uri="{FF2B5EF4-FFF2-40B4-BE49-F238E27FC236}">
                <a16:creationId xmlns:a16="http://schemas.microsoft.com/office/drawing/2014/main" id="{40F06DEA-240F-2442-BE29-0054DDDAF368}"/>
              </a:ext>
            </a:extLst>
          </p:cNvPr>
          <p:cNvPicPr>
            <a:picLocks noChangeAspect="1" noChangeArrowheads="1"/>
          </p:cNvPicPr>
          <p:nvPr/>
        </p:nvPicPr>
        <p:blipFill>
          <a:blip r:embed="rId11">
            <a:duotone>
              <a:schemeClr val="accent2">
                <a:shade val="45000"/>
                <a:satMod val="135000"/>
              </a:schemeClr>
              <a:prstClr val="white"/>
            </a:duotone>
            <a:alphaModFix amt="42000"/>
            <a:extLst>
              <a:ext uri="{28A0092B-C50C-407E-A947-70E740481C1C}">
                <a14:useLocalDpi xmlns:a14="http://schemas.microsoft.com/office/drawing/2010/main" val="0"/>
              </a:ext>
            </a:extLst>
          </a:blip>
          <a:srcRect/>
          <a:stretch>
            <a:fillRect/>
          </a:stretch>
        </p:blipFill>
        <p:spPr bwMode="auto">
          <a:xfrm>
            <a:off x="7596554" y="1718327"/>
            <a:ext cx="1451950" cy="114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3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ChangeArrowheads="1"/>
          </p:cNvSpPr>
          <p:nvPr>
            <p:ph type="title"/>
          </p:nvPr>
        </p:nvSpPr>
        <p:spPr>
          <a:xfrm>
            <a:off x="0" y="0"/>
            <a:ext cx="9144000" cy="1099365"/>
          </a:xfrm>
        </p:spPr>
        <p:txBody>
          <a:bodyPr>
            <a:normAutofit/>
          </a:bodyPr>
          <a:lstStyle/>
          <a:p>
            <a:pPr eaLnBrk="1" hangingPunct="1"/>
            <a:r>
              <a:rPr lang="en-US" sz="4000" dirty="0"/>
              <a:t>Socket </a:t>
            </a:r>
          </a:p>
        </p:txBody>
      </p:sp>
      <p:sp>
        <p:nvSpPr>
          <p:cNvPr id="90117" name="Rectangle 3"/>
          <p:cNvSpPr>
            <a:spLocks noGrp="1" noChangeArrowheads="1"/>
          </p:cNvSpPr>
          <p:nvPr>
            <p:ph sz="half" idx="1"/>
          </p:nvPr>
        </p:nvSpPr>
        <p:spPr>
          <a:xfrm>
            <a:off x="112713" y="1005841"/>
            <a:ext cx="8904287" cy="1884921"/>
          </a:xfrm>
        </p:spPr>
        <p:txBody>
          <a:bodyPr>
            <a:normAutofit/>
          </a:bodyPr>
          <a:lstStyle/>
          <a:p>
            <a:pPr eaLnBrk="1" hangingPunct="1"/>
            <a:r>
              <a:rPr lang="en-US" dirty="0">
                <a:solidFill>
                  <a:srgbClr val="3A1FFF"/>
                </a:solidFill>
              </a:rPr>
              <a:t>Process</a:t>
            </a:r>
            <a:r>
              <a:rPr lang="en-US" dirty="0"/>
              <a:t>: program running on a host </a:t>
            </a:r>
          </a:p>
          <a:p>
            <a:pPr eaLnBrk="1" hangingPunct="1">
              <a:lnSpc>
                <a:spcPct val="80000"/>
              </a:lnSpc>
            </a:pPr>
            <a:r>
              <a:rPr lang="en-US" dirty="0"/>
              <a:t>Between different hosts: Processes communicate through an </a:t>
            </a:r>
            <a:r>
              <a:rPr lang="en-US" dirty="0">
                <a:solidFill>
                  <a:srgbClr val="3A1FFF"/>
                </a:solidFill>
              </a:rPr>
              <a:t>application-layer protocol</a:t>
            </a:r>
          </a:p>
        </p:txBody>
      </p:sp>
      <p:sp>
        <p:nvSpPr>
          <p:cNvPr id="90121" name="Slide Number Placeholder 6"/>
          <p:cNvSpPr>
            <a:spLocks noGrp="1"/>
          </p:cNvSpPr>
          <p:nvPr>
            <p:ph type="sldNum" sz="quarter" idx="12"/>
          </p:nvPr>
        </p:nvSpPr>
        <p:spPr>
          <a:noFill/>
        </p:spPr>
        <p:txBody>
          <a:bodyPr/>
          <a:lstStyle/>
          <a:p>
            <a:fld id="{0D77F368-626A-8A49-A91E-E7703AAAABDB}" type="slidenum">
              <a:rPr lang="en-US">
                <a:latin typeface="Helvetica Neue" charset="0"/>
                <a:ea typeface="ＭＳ Ｐゴシック" charset="-128"/>
                <a:cs typeface="ＭＳ Ｐゴシック" charset="-128"/>
              </a:rPr>
              <a:pPr/>
              <a:t>49</a:t>
            </a:fld>
            <a:endParaRPr lang="en-US" dirty="0">
              <a:latin typeface="Helvetica Neue" charset="0"/>
              <a:ea typeface="ＭＳ Ｐゴシック" charset="-128"/>
              <a:cs typeface="ＭＳ Ｐゴシック" charset="-128"/>
            </a:endParaRPr>
          </a:p>
        </p:txBody>
      </p:sp>
      <p:sp>
        <p:nvSpPr>
          <p:cNvPr id="90122" name="Freeform 4"/>
          <p:cNvSpPr>
            <a:spLocks/>
          </p:cNvSpPr>
          <p:nvPr/>
        </p:nvSpPr>
        <p:spPr bwMode="auto">
          <a:xfrm>
            <a:off x="5726113" y="4840288"/>
            <a:ext cx="1808162" cy="1031875"/>
          </a:xfrm>
          <a:custGeom>
            <a:avLst/>
            <a:gdLst>
              <a:gd name="T0" fmla="*/ 22867 w 2135"/>
              <a:gd name="T1" fmla="*/ 404803 h 1662"/>
              <a:gd name="T2" fmla="*/ 88926 w 2135"/>
              <a:gd name="T3" fmla="*/ 47186 h 1662"/>
              <a:gd name="T4" fmla="*/ 556423 w 2135"/>
              <a:gd name="T5" fmla="*/ 121689 h 1662"/>
              <a:gd name="T6" fmla="*/ 1023919 w 2135"/>
              <a:gd name="T7" fmla="*/ 62086 h 1662"/>
              <a:gd name="T8" fmla="*/ 1694675 w 2135"/>
              <a:gd name="T9" fmla="*/ 252071 h 1662"/>
              <a:gd name="T10" fmla="*/ 1704838 w 2135"/>
              <a:gd name="T11" fmla="*/ 710268 h 1662"/>
              <a:gd name="T12" fmla="*/ 1338971 w 2135"/>
              <a:gd name="T13" fmla="*/ 993381 h 1662"/>
              <a:gd name="T14" fmla="*/ 688541 w 2135"/>
              <a:gd name="T15" fmla="*/ 941229 h 1662"/>
              <a:gd name="T16" fmla="*/ 424304 w 2135"/>
              <a:gd name="T17" fmla="*/ 788497 h 1662"/>
              <a:gd name="T18" fmla="*/ 154985 w 2135"/>
              <a:gd name="T19" fmla="*/ 661840 h 1662"/>
              <a:gd name="T20" fmla="*/ 22867 w 2135"/>
              <a:gd name="T21" fmla="*/ 404803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bg2"/>
          </a:solidFill>
          <a:ln w="9525">
            <a:noFill/>
            <a:round/>
            <a:headEnd/>
            <a:tailEnd/>
          </a:ln>
        </p:spPr>
        <p:txBody>
          <a:bodyPr wrap="none" anchor="ctr">
            <a:prstTxWarp prst="textNoShape">
              <a:avLst/>
            </a:prstTxWarp>
          </a:bodyPr>
          <a:lstStyle/>
          <a:p>
            <a:endParaRPr lang="en-US" dirty="0">
              <a:latin typeface="Arial Rounded MT Bold" panose="020F0704030504030204" pitchFamily="34" charset="77"/>
            </a:endParaRPr>
          </a:p>
        </p:txBody>
      </p:sp>
      <p:grpSp>
        <p:nvGrpSpPr>
          <p:cNvPr id="90123" name="Group 5"/>
          <p:cNvGrpSpPr>
            <a:grpSpLocks/>
          </p:cNvGrpSpPr>
          <p:nvPr/>
        </p:nvGrpSpPr>
        <p:grpSpPr bwMode="auto">
          <a:xfrm>
            <a:off x="4487859" y="2809875"/>
            <a:ext cx="1119186" cy="3606800"/>
            <a:chOff x="2933" y="616"/>
            <a:chExt cx="705" cy="2272"/>
          </a:xfrm>
        </p:grpSpPr>
        <p:sp>
          <p:nvSpPr>
            <p:cNvPr id="90142" name="Text Box 6"/>
            <p:cNvSpPr txBox="1">
              <a:spLocks noChangeArrowheads="1"/>
            </p:cNvSpPr>
            <p:nvPr/>
          </p:nvSpPr>
          <p:spPr bwMode="auto">
            <a:xfrm>
              <a:off x="3361" y="2600"/>
              <a:ext cx="116" cy="288"/>
            </a:xfrm>
            <a:prstGeom prst="rect">
              <a:avLst/>
            </a:prstGeom>
            <a:noFill/>
            <a:ln w="9525">
              <a:noFill/>
              <a:miter lim="800000"/>
              <a:headEnd/>
              <a:tailEnd/>
            </a:ln>
          </p:spPr>
          <p:txBody>
            <a:bodyPr wrap="none">
              <a:prstTxWarp prst="textNoShape">
                <a:avLst/>
              </a:prstTxWarp>
              <a:spAutoFit/>
            </a:bodyPr>
            <a:lstStyle/>
            <a:p>
              <a:pPr algn="ctr">
                <a:spcBef>
                  <a:spcPct val="50000"/>
                </a:spcBef>
              </a:pPr>
              <a:endParaRPr lang="en-US" dirty="0">
                <a:latin typeface="Arial Rounded MT Bold" panose="020F0704030504030204" pitchFamily="34" charset="77"/>
              </a:endParaRPr>
            </a:p>
          </p:txBody>
        </p:sp>
        <p:graphicFrame>
          <p:nvGraphicFramePr>
            <p:cNvPr id="90115" name="Object 3"/>
            <p:cNvGraphicFramePr>
              <a:graphicFrameLocks noChangeAspect="1"/>
            </p:cNvGraphicFramePr>
            <p:nvPr/>
          </p:nvGraphicFramePr>
          <p:xfrm>
            <a:off x="3039" y="996"/>
            <a:ext cx="405" cy="321"/>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901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 y="996"/>
                          <a:ext cx="405" cy="32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90143" name="Group 8"/>
            <p:cNvGrpSpPr>
              <a:grpSpLocks/>
            </p:cNvGrpSpPr>
            <p:nvPr/>
          </p:nvGrpSpPr>
          <p:grpSpPr bwMode="auto">
            <a:xfrm>
              <a:off x="2933" y="1323"/>
              <a:ext cx="694" cy="353"/>
              <a:chOff x="3046" y="1508"/>
              <a:chExt cx="694" cy="353"/>
            </a:xfrm>
          </p:grpSpPr>
          <p:sp>
            <p:nvSpPr>
              <p:cNvPr id="90151" name="Oval 9"/>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52" name="Text Box 10"/>
              <p:cNvSpPr txBox="1">
                <a:spLocks noChangeArrowheads="1"/>
              </p:cNvSpPr>
              <p:nvPr/>
            </p:nvSpPr>
            <p:spPr bwMode="auto">
              <a:xfrm>
                <a:off x="3121" y="1578"/>
                <a:ext cx="619" cy="213"/>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process</a:t>
                </a:r>
              </a:p>
            </p:txBody>
          </p:sp>
        </p:grpSp>
        <p:grpSp>
          <p:nvGrpSpPr>
            <p:cNvPr id="90144" name="Group 11"/>
            <p:cNvGrpSpPr>
              <a:grpSpLocks/>
            </p:cNvGrpSpPr>
            <p:nvPr/>
          </p:nvGrpSpPr>
          <p:grpSpPr bwMode="auto">
            <a:xfrm>
              <a:off x="2949" y="1845"/>
              <a:ext cx="689" cy="630"/>
              <a:chOff x="3072" y="3300"/>
              <a:chExt cx="689" cy="630"/>
            </a:xfrm>
          </p:grpSpPr>
          <p:sp>
            <p:nvSpPr>
              <p:cNvPr id="90149" name="Rectangle 12"/>
              <p:cNvSpPr>
                <a:spLocks noChangeArrowheads="1"/>
              </p:cNvSpPr>
              <p:nvPr/>
            </p:nvSpPr>
            <p:spPr bwMode="auto">
              <a:xfrm>
                <a:off x="3084" y="3300"/>
                <a:ext cx="593" cy="630"/>
              </a:xfrm>
              <a:prstGeom prst="rect">
                <a:avLst/>
              </a:prstGeom>
              <a:noFill/>
              <a:ln w="9525">
                <a:solidFill>
                  <a:schemeClr val="tx1"/>
                </a:solidFill>
                <a:miter lim="800000"/>
                <a:headEnd/>
                <a:tailEn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50" name="Text Box 13"/>
              <p:cNvSpPr txBox="1">
                <a:spLocks noChangeArrowheads="1"/>
              </p:cNvSpPr>
              <p:nvPr/>
            </p:nvSpPr>
            <p:spPr bwMode="auto">
              <a:xfrm>
                <a:off x="3072" y="3339"/>
                <a:ext cx="689" cy="523"/>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TCP with</a:t>
                </a:r>
              </a:p>
              <a:p>
                <a:r>
                  <a:rPr lang="en-US" sz="1600" dirty="0">
                    <a:latin typeface="Arial Rounded MT Bold" panose="020F0704030504030204" pitchFamily="34" charset="77"/>
                  </a:rPr>
                  <a:t>buffers,</a:t>
                </a:r>
              </a:p>
              <a:p>
                <a:r>
                  <a:rPr lang="en-US" sz="1600" dirty="0">
                    <a:latin typeface="Arial Rounded MT Bold" panose="020F0704030504030204" pitchFamily="34" charset="77"/>
                  </a:rPr>
                  <a:t>variables</a:t>
                </a:r>
              </a:p>
            </p:txBody>
          </p:sp>
        </p:grpSp>
        <p:sp>
          <p:nvSpPr>
            <p:cNvPr id="90145" name="Rectangle 14"/>
            <p:cNvSpPr>
              <a:spLocks noChangeArrowheads="1"/>
            </p:cNvSpPr>
            <p:nvPr/>
          </p:nvSpPr>
          <p:spPr bwMode="auto">
            <a:xfrm>
              <a:off x="3054" y="1654"/>
              <a:ext cx="415" cy="20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1600" dirty="0">
                  <a:solidFill>
                    <a:schemeClr val="bg1"/>
                  </a:solidFill>
                  <a:latin typeface="Arial Rounded MT Bold" panose="020F0704030504030204" pitchFamily="34" charset="77"/>
                </a:rPr>
                <a:t>socket</a:t>
              </a:r>
            </a:p>
          </p:txBody>
        </p:sp>
        <p:sp>
          <p:nvSpPr>
            <p:cNvPr id="90146" name="Line 15"/>
            <p:cNvSpPr>
              <a:spLocks noChangeShapeType="1"/>
            </p:cNvSpPr>
            <p:nvPr/>
          </p:nvSpPr>
          <p:spPr bwMode="auto">
            <a:xfrm flipV="1">
              <a:off x="3261" y="1561"/>
              <a:ext cx="0" cy="131"/>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47" name="Line 16"/>
            <p:cNvSpPr>
              <a:spLocks noChangeShapeType="1"/>
            </p:cNvSpPr>
            <p:nvPr/>
          </p:nvSpPr>
          <p:spPr bwMode="auto">
            <a:xfrm>
              <a:off x="3269" y="1823"/>
              <a:ext cx="0" cy="12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48" name="Text Box 17"/>
            <p:cNvSpPr txBox="1">
              <a:spLocks noChangeArrowheads="1"/>
            </p:cNvSpPr>
            <p:nvPr/>
          </p:nvSpPr>
          <p:spPr bwMode="auto">
            <a:xfrm>
              <a:off x="3028" y="616"/>
              <a:ext cx="554" cy="368"/>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host or</a:t>
              </a:r>
            </a:p>
            <a:p>
              <a:r>
                <a:rPr lang="en-US" sz="1600" dirty="0">
                  <a:latin typeface="Arial Rounded MT Bold" panose="020F0704030504030204" pitchFamily="34" charset="77"/>
                </a:rPr>
                <a:t>server</a:t>
              </a:r>
            </a:p>
          </p:txBody>
        </p:sp>
      </p:grpSp>
      <p:grpSp>
        <p:nvGrpSpPr>
          <p:cNvPr id="90124" name="Group 18"/>
          <p:cNvGrpSpPr>
            <a:grpSpLocks/>
          </p:cNvGrpSpPr>
          <p:nvPr/>
        </p:nvGrpSpPr>
        <p:grpSpPr bwMode="auto">
          <a:xfrm>
            <a:off x="7645404" y="2789238"/>
            <a:ext cx="1119189" cy="3606800"/>
            <a:chOff x="2933" y="616"/>
            <a:chExt cx="705" cy="2272"/>
          </a:xfrm>
        </p:grpSpPr>
        <p:sp>
          <p:nvSpPr>
            <p:cNvPr id="90131" name="Text Box 19"/>
            <p:cNvSpPr txBox="1">
              <a:spLocks noChangeArrowheads="1"/>
            </p:cNvSpPr>
            <p:nvPr/>
          </p:nvSpPr>
          <p:spPr bwMode="auto">
            <a:xfrm>
              <a:off x="3361" y="2600"/>
              <a:ext cx="116" cy="288"/>
            </a:xfrm>
            <a:prstGeom prst="rect">
              <a:avLst/>
            </a:prstGeom>
            <a:noFill/>
            <a:ln w="9525">
              <a:noFill/>
              <a:miter lim="800000"/>
              <a:headEnd/>
              <a:tailEnd/>
            </a:ln>
          </p:spPr>
          <p:txBody>
            <a:bodyPr wrap="none">
              <a:prstTxWarp prst="textNoShape">
                <a:avLst/>
              </a:prstTxWarp>
              <a:spAutoFit/>
            </a:bodyPr>
            <a:lstStyle/>
            <a:p>
              <a:pPr algn="ctr">
                <a:spcBef>
                  <a:spcPct val="50000"/>
                </a:spcBef>
              </a:pPr>
              <a:endParaRPr lang="en-US" dirty="0">
                <a:latin typeface="Arial Rounded MT Bold" panose="020F0704030504030204" pitchFamily="34" charset="77"/>
              </a:endParaRPr>
            </a:p>
          </p:txBody>
        </p:sp>
        <p:graphicFrame>
          <p:nvGraphicFramePr>
            <p:cNvPr id="90114" name="Object 2"/>
            <p:cNvGraphicFramePr>
              <a:graphicFrameLocks noChangeAspect="1"/>
            </p:cNvGraphicFramePr>
            <p:nvPr/>
          </p:nvGraphicFramePr>
          <p:xfrm>
            <a:off x="3039" y="996"/>
            <a:ext cx="405" cy="321"/>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901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 y="996"/>
                          <a:ext cx="405" cy="32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90132" name="Group 21"/>
            <p:cNvGrpSpPr>
              <a:grpSpLocks/>
            </p:cNvGrpSpPr>
            <p:nvPr/>
          </p:nvGrpSpPr>
          <p:grpSpPr bwMode="auto">
            <a:xfrm>
              <a:off x="2933" y="1323"/>
              <a:ext cx="694" cy="353"/>
              <a:chOff x="3046" y="1508"/>
              <a:chExt cx="694" cy="353"/>
            </a:xfrm>
          </p:grpSpPr>
          <p:sp>
            <p:nvSpPr>
              <p:cNvPr id="90140" name="Oval 22"/>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41" name="Text Box 23"/>
              <p:cNvSpPr txBox="1">
                <a:spLocks noChangeArrowheads="1"/>
              </p:cNvSpPr>
              <p:nvPr/>
            </p:nvSpPr>
            <p:spPr bwMode="auto">
              <a:xfrm>
                <a:off x="3121" y="1578"/>
                <a:ext cx="619" cy="213"/>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process</a:t>
                </a:r>
              </a:p>
            </p:txBody>
          </p:sp>
        </p:grpSp>
        <p:grpSp>
          <p:nvGrpSpPr>
            <p:cNvPr id="90133" name="Group 24"/>
            <p:cNvGrpSpPr>
              <a:grpSpLocks/>
            </p:cNvGrpSpPr>
            <p:nvPr/>
          </p:nvGrpSpPr>
          <p:grpSpPr bwMode="auto">
            <a:xfrm>
              <a:off x="2949" y="1845"/>
              <a:ext cx="689" cy="630"/>
              <a:chOff x="3072" y="3300"/>
              <a:chExt cx="689" cy="630"/>
            </a:xfrm>
          </p:grpSpPr>
          <p:sp>
            <p:nvSpPr>
              <p:cNvPr id="90138" name="Rectangle 25"/>
              <p:cNvSpPr>
                <a:spLocks noChangeArrowheads="1"/>
              </p:cNvSpPr>
              <p:nvPr/>
            </p:nvSpPr>
            <p:spPr bwMode="auto">
              <a:xfrm>
                <a:off x="3084" y="3300"/>
                <a:ext cx="593" cy="630"/>
              </a:xfrm>
              <a:prstGeom prst="rect">
                <a:avLst/>
              </a:prstGeom>
              <a:noFill/>
              <a:ln w="9525">
                <a:solidFill>
                  <a:schemeClr val="tx1"/>
                </a:solidFill>
                <a:miter lim="800000"/>
                <a:headEnd/>
                <a:tailEn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39" name="Text Box 26"/>
              <p:cNvSpPr txBox="1">
                <a:spLocks noChangeArrowheads="1"/>
              </p:cNvSpPr>
              <p:nvPr/>
            </p:nvSpPr>
            <p:spPr bwMode="auto">
              <a:xfrm>
                <a:off x="3072" y="3339"/>
                <a:ext cx="689" cy="523"/>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TCP with</a:t>
                </a:r>
              </a:p>
              <a:p>
                <a:r>
                  <a:rPr lang="en-US" sz="1600" dirty="0">
                    <a:latin typeface="Arial Rounded MT Bold" panose="020F0704030504030204" pitchFamily="34" charset="77"/>
                  </a:rPr>
                  <a:t>buffers,</a:t>
                </a:r>
              </a:p>
              <a:p>
                <a:r>
                  <a:rPr lang="en-US" sz="1600" dirty="0">
                    <a:latin typeface="Arial Rounded MT Bold" panose="020F0704030504030204" pitchFamily="34" charset="77"/>
                  </a:rPr>
                  <a:t>variables</a:t>
                </a:r>
              </a:p>
            </p:txBody>
          </p:sp>
        </p:grpSp>
        <p:sp>
          <p:nvSpPr>
            <p:cNvPr id="90134" name="Rectangle 27"/>
            <p:cNvSpPr>
              <a:spLocks noChangeArrowheads="1"/>
            </p:cNvSpPr>
            <p:nvPr/>
          </p:nvSpPr>
          <p:spPr bwMode="auto">
            <a:xfrm>
              <a:off x="3054" y="1654"/>
              <a:ext cx="415" cy="20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sz="1600" dirty="0">
                  <a:solidFill>
                    <a:schemeClr val="bg1"/>
                  </a:solidFill>
                  <a:latin typeface="Arial Rounded MT Bold" panose="020F0704030504030204" pitchFamily="34" charset="77"/>
                </a:rPr>
                <a:t>socket</a:t>
              </a:r>
            </a:p>
          </p:txBody>
        </p:sp>
        <p:sp>
          <p:nvSpPr>
            <p:cNvPr id="90135" name="Line 28"/>
            <p:cNvSpPr>
              <a:spLocks noChangeShapeType="1"/>
            </p:cNvSpPr>
            <p:nvPr/>
          </p:nvSpPr>
          <p:spPr bwMode="auto">
            <a:xfrm flipV="1">
              <a:off x="3261" y="1561"/>
              <a:ext cx="0" cy="131"/>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36" name="Line 29"/>
            <p:cNvSpPr>
              <a:spLocks noChangeShapeType="1"/>
            </p:cNvSpPr>
            <p:nvPr/>
          </p:nvSpPr>
          <p:spPr bwMode="auto">
            <a:xfrm>
              <a:off x="3269" y="1823"/>
              <a:ext cx="0" cy="12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37" name="Text Box 30"/>
            <p:cNvSpPr txBox="1">
              <a:spLocks noChangeArrowheads="1"/>
            </p:cNvSpPr>
            <p:nvPr/>
          </p:nvSpPr>
          <p:spPr bwMode="auto">
            <a:xfrm>
              <a:off x="3028" y="616"/>
              <a:ext cx="554" cy="368"/>
            </a:xfrm>
            <a:prstGeom prst="rect">
              <a:avLst/>
            </a:prstGeom>
            <a:noFill/>
            <a:ln w="9525">
              <a:noFill/>
              <a:miter lim="800000"/>
              <a:headEnd/>
              <a:tailEnd/>
            </a:ln>
          </p:spPr>
          <p:txBody>
            <a:bodyPr wrap="none">
              <a:prstTxWarp prst="textNoShape">
                <a:avLst/>
              </a:prstTxWarp>
              <a:spAutoFit/>
            </a:bodyPr>
            <a:lstStyle/>
            <a:p>
              <a:r>
                <a:rPr lang="en-US" sz="1600" dirty="0">
                  <a:latin typeface="Arial Rounded MT Bold" panose="020F0704030504030204" pitchFamily="34" charset="77"/>
                </a:rPr>
                <a:t>host or</a:t>
              </a:r>
            </a:p>
            <a:p>
              <a:r>
                <a:rPr lang="en-US" sz="1600" dirty="0">
                  <a:latin typeface="Arial Rounded MT Bold" panose="020F0704030504030204" pitchFamily="34" charset="77"/>
                </a:rPr>
                <a:t>server</a:t>
              </a:r>
            </a:p>
          </p:txBody>
        </p:sp>
      </p:grpSp>
      <p:sp>
        <p:nvSpPr>
          <p:cNvPr id="90125" name="Text Box 31"/>
          <p:cNvSpPr txBox="1">
            <a:spLocks noChangeArrowheads="1"/>
          </p:cNvSpPr>
          <p:nvPr/>
        </p:nvSpPr>
        <p:spPr bwMode="auto">
          <a:xfrm>
            <a:off x="6114154" y="4972050"/>
            <a:ext cx="973344" cy="338554"/>
          </a:xfrm>
          <a:prstGeom prst="rect">
            <a:avLst/>
          </a:prstGeom>
          <a:noFill/>
          <a:ln w="9525">
            <a:noFill/>
            <a:miter lim="800000"/>
            <a:headEnd/>
            <a:tailEnd/>
          </a:ln>
        </p:spPr>
        <p:txBody>
          <a:bodyPr wrap="none">
            <a:prstTxWarp prst="textNoShape">
              <a:avLst/>
            </a:prstTxWarp>
            <a:spAutoFit/>
          </a:bodyPr>
          <a:lstStyle/>
          <a:p>
            <a:pPr algn="ctr"/>
            <a:r>
              <a:rPr lang="en-US" sz="1600" dirty="0">
                <a:latin typeface="Arial Rounded MT Bold" panose="020F0704030504030204" pitchFamily="34" charset="77"/>
              </a:rPr>
              <a:t>Internet</a:t>
            </a:r>
          </a:p>
        </p:txBody>
      </p:sp>
      <p:sp>
        <p:nvSpPr>
          <p:cNvPr id="90126" name="Line 32"/>
          <p:cNvSpPr>
            <a:spLocks noChangeShapeType="1"/>
          </p:cNvSpPr>
          <p:nvPr/>
        </p:nvSpPr>
        <p:spPr bwMode="auto">
          <a:xfrm>
            <a:off x="5484813" y="5383213"/>
            <a:ext cx="2211387" cy="0"/>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27" name="Text Box 33"/>
          <p:cNvSpPr txBox="1">
            <a:spLocks noChangeArrowheads="1"/>
          </p:cNvSpPr>
          <p:nvPr/>
        </p:nvSpPr>
        <p:spPr bwMode="auto">
          <a:xfrm>
            <a:off x="5314950" y="5984875"/>
            <a:ext cx="2246512" cy="584775"/>
          </a:xfrm>
          <a:prstGeom prst="rect">
            <a:avLst/>
          </a:prstGeom>
          <a:noFill/>
          <a:ln w="9525">
            <a:noFill/>
            <a:miter lim="800000"/>
            <a:headEnd/>
            <a:tailEnd/>
          </a:ln>
        </p:spPr>
        <p:txBody>
          <a:bodyPr wrap="none">
            <a:prstTxWarp prst="textNoShape">
              <a:avLst/>
            </a:prstTxWarp>
            <a:spAutoFit/>
          </a:bodyPr>
          <a:lstStyle/>
          <a:p>
            <a:r>
              <a:rPr lang="en-US" sz="1600" dirty="0">
                <a:solidFill>
                  <a:schemeClr val="accent6">
                    <a:lumMod val="75000"/>
                  </a:schemeClr>
                </a:solidFill>
                <a:latin typeface="Arial Rounded MT Bold" panose="020F0704030504030204" pitchFamily="34" charset="77"/>
              </a:rPr>
              <a:t>Controlled</a:t>
            </a:r>
          </a:p>
          <a:p>
            <a:r>
              <a:rPr lang="en-US" sz="1600" dirty="0">
                <a:solidFill>
                  <a:schemeClr val="accent6">
                    <a:lumMod val="75000"/>
                  </a:schemeClr>
                </a:solidFill>
                <a:latin typeface="Arial Rounded MT Bold" panose="020F0704030504030204" pitchFamily="34" charset="77"/>
              </a:rPr>
              <a:t>by Operating System</a:t>
            </a:r>
          </a:p>
        </p:txBody>
      </p:sp>
      <p:sp>
        <p:nvSpPr>
          <p:cNvPr id="90128" name="Line 34"/>
          <p:cNvSpPr>
            <a:spLocks noChangeShapeType="1"/>
          </p:cNvSpPr>
          <p:nvPr/>
        </p:nvSpPr>
        <p:spPr bwMode="auto">
          <a:xfrm flipH="1" flipV="1">
            <a:off x="5265738" y="5762625"/>
            <a:ext cx="244475" cy="3175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90129" name="Text Box 35"/>
          <p:cNvSpPr txBox="1">
            <a:spLocks noChangeArrowheads="1"/>
          </p:cNvSpPr>
          <p:nvPr/>
        </p:nvSpPr>
        <p:spPr bwMode="auto">
          <a:xfrm>
            <a:off x="5617633" y="3503310"/>
            <a:ext cx="1605632" cy="584775"/>
          </a:xfrm>
          <a:prstGeom prst="rect">
            <a:avLst/>
          </a:prstGeom>
          <a:noFill/>
          <a:ln w="9525">
            <a:noFill/>
            <a:miter lim="800000"/>
            <a:headEnd/>
            <a:tailEnd/>
          </a:ln>
        </p:spPr>
        <p:txBody>
          <a:bodyPr wrap="none">
            <a:prstTxWarp prst="textNoShape">
              <a:avLst/>
            </a:prstTxWarp>
            <a:spAutoFit/>
          </a:bodyPr>
          <a:lstStyle/>
          <a:p>
            <a:r>
              <a:rPr lang="en-US" sz="1600" dirty="0">
                <a:solidFill>
                  <a:schemeClr val="accent6">
                    <a:lumMod val="75000"/>
                  </a:schemeClr>
                </a:solidFill>
                <a:latin typeface="Arial Rounded MT Bold" panose="020F0704030504030204" pitchFamily="34" charset="77"/>
                <a:cs typeface="Helvetica Neue"/>
              </a:rPr>
              <a:t>written by</a:t>
            </a:r>
          </a:p>
          <a:p>
            <a:r>
              <a:rPr lang="en-US" sz="1600" dirty="0">
                <a:solidFill>
                  <a:schemeClr val="accent6">
                    <a:lumMod val="75000"/>
                  </a:schemeClr>
                </a:solidFill>
                <a:latin typeface="Arial Rounded MT Bold" panose="020F0704030504030204" pitchFamily="34" charset="77"/>
                <a:cs typeface="Helvetica Neue"/>
              </a:rPr>
              <a:t>app developer</a:t>
            </a:r>
          </a:p>
        </p:txBody>
      </p:sp>
      <p:sp>
        <p:nvSpPr>
          <p:cNvPr id="90130" name="Line 36"/>
          <p:cNvSpPr>
            <a:spLocks noChangeShapeType="1"/>
          </p:cNvSpPr>
          <p:nvPr/>
        </p:nvSpPr>
        <p:spPr bwMode="auto">
          <a:xfrm flipH="1">
            <a:off x="5473700" y="3906838"/>
            <a:ext cx="219075" cy="13335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n-US" dirty="0">
              <a:latin typeface="Arial Rounded MT Bold" panose="020F0704030504030204" pitchFamily="34" charset="77"/>
            </a:endParaRPr>
          </a:p>
        </p:txBody>
      </p:sp>
      <p:sp>
        <p:nvSpPr>
          <p:cNvPr id="40" name="Rectangle 37">
            <a:extLst>
              <a:ext uri="{FF2B5EF4-FFF2-40B4-BE49-F238E27FC236}">
                <a16:creationId xmlns:a16="http://schemas.microsoft.com/office/drawing/2014/main" id="{D10C2DC2-A358-E947-8B2F-01130060B34D}"/>
              </a:ext>
            </a:extLst>
          </p:cNvPr>
          <p:cNvSpPr>
            <a:spLocks noGrp="1" noChangeArrowheads="1"/>
          </p:cNvSpPr>
          <p:nvPr>
            <p:ph sz="half" idx="2"/>
          </p:nvPr>
        </p:nvSpPr>
        <p:spPr>
          <a:xfrm>
            <a:off x="115888" y="2370668"/>
            <a:ext cx="4141636" cy="4487332"/>
          </a:xfrm>
        </p:spPr>
        <p:txBody>
          <a:bodyPr>
            <a:normAutofit/>
          </a:bodyPr>
          <a:lstStyle/>
          <a:p>
            <a:pPr eaLnBrk="1" hangingPunct="1">
              <a:spcBef>
                <a:spcPts val="600"/>
              </a:spcBef>
            </a:pPr>
            <a:r>
              <a:rPr lang="en-US" dirty="0"/>
              <a:t>A process sends/ receives messages to/from its </a:t>
            </a:r>
            <a:r>
              <a:rPr lang="en-US" dirty="0">
                <a:solidFill>
                  <a:srgbClr val="3A1FFF"/>
                </a:solidFill>
              </a:rPr>
              <a:t>socket</a:t>
            </a:r>
          </a:p>
          <a:p>
            <a:pPr eaLnBrk="1" hangingPunct="1">
              <a:spcBef>
                <a:spcPts val="600"/>
              </a:spcBef>
            </a:pPr>
            <a:r>
              <a:rPr lang="en-US" dirty="0"/>
              <a:t>A socket analogous to a door:</a:t>
            </a:r>
          </a:p>
          <a:p>
            <a:pPr marL="557784" lvl="1" indent="-283464" eaLnBrk="1" hangingPunct="1">
              <a:spcBef>
                <a:spcPts val="300"/>
              </a:spcBef>
            </a:pPr>
            <a:r>
              <a:rPr lang="en-US" dirty="0"/>
              <a:t>sending process shoves message out of the door</a:t>
            </a:r>
          </a:p>
          <a:p>
            <a:pPr marL="557784" lvl="1" indent="-283464" eaLnBrk="1" hangingPunct="1">
              <a:spcBef>
                <a:spcPts val="300"/>
              </a:spcBef>
            </a:pPr>
            <a:r>
              <a:rPr lang="en-US" dirty="0"/>
              <a:t>transport protocol brings message up to the socket at receiving process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Course workload and grading</a:t>
            </a:r>
          </a:p>
        </p:txBody>
      </p:sp>
      <p:sp>
        <p:nvSpPr>
          <p:cNvPr id="11" name="Content Placeholder 10"/>
          <p:cNvSpPr>
            <a:spLocks noGrp="1"/>
          </p:cNvSpPr>
          <p:nvPr>
            <p:ph idx="1"/>
          </p:nvPr>
        </p:nvSpPr>
        <p:spPr>
          <a:xfrm>
            <a:off x="163037" y="935279"/>
            <a:ext cx="5357653" cy="5733808"/>
          </a:xfrm>
        </p:spPr>
        <p:txBody>
          <a:bodyPr>
            <a:normAutofit fontScale="77500" lnSpcReduction="20000"/>
          </a:bodyPr>
          <a:lstStyle/>
          <a:p>
            <a:r>
              <a:rPr lang="en-US" dirty="0"/>
              <a:t>Bi-weekly homework assignments</a:t>
            </a:r>
          </a:p>
          <a:p>
            <a:r>
              <a:rPr lang="en-US" dirty="0"/>
              <a:t>3 programming projects,</a:t>
            </a:r>
          </a:p>
          <a:p>
            <a:pPr marL="365760" lvl="1" indent="0">
              <a:lnSpc>
                <a:spcPct val="120000"/>
              </a:lnSpc>
              <a:spcAft>
                <a:spcPts val="0"/>
              </a:spcAft>
              <a:buNone/>
            </a:pPr>
            <a:r>
              <a:rPr lang="en-US" dirty="0"/>
              <a:t>0. UDP socket (individual)</a:t>
            </a:r>
          </a:p>
          <a:p>
            <a:pPr marL="365760" lvl="1" indent="0">
              <a:lnSpc>
                <a:spcPct val="120000"/>
              </a:lnSpc>
              <a:buNone/>
            </a:pPr>
            <a:r>
              <a:rPr lang="en-US" dirty="0"/>
              <a:t>1. Reliable data delivery (2-3 people team)</a:t>
            </a:r>
          </a:p>
          <a:p>
            <a:pPr marL="365760" lvl="1" indent="0">
              <a:lnSpc>
                <a:spcPct val="120000"/>
              </a:lnSpc>
              <a:spcAft>
                <a:spcPts val="0"/>
              </a:spcAft>
              <a:buNone/>
            </a:pPr>
            <a:r>
              <a:rPr lang="en-US" dirty="0"/>
              <a:t>2. Secured reliable data delivery (2-3 people team)</a:t>
            </a:r>
          </a:p>
          <a:p>
            <a:r>
              <a:rPr lang="en-US" dirty="0"/>
              <a:t>Midterm and final exams </a:t>
            </a:r>
            <a:r>
              <a:rPr lang="en-US" sz="2600" dirty="0"/>
              <a:t>(cheat sheets allowed, 2 pages double sided)</a:t>
            </a:r>
            <a:endParaRPr lang="en-US" dirty="0"/>
          </a:p>
          <a:p>
            <a:r>
              <a:rPr lang="en-US" b="1" dirty="0"/>
              <a:t>Strict Grading Policy</a:t>
            </a:r>
          </a:p>
          <a:p>
            <a:pPr marL="640080" lvl="1" indent="-274320">
              <a:lnSpc>
                <a:spcPct val="120000"/>
              </a:lnSpc>
            </a:pPr>
            <a:r>
              <a:rPr lang="en-US" dirty="0"/>
              <a:t>Homework: do it yourself; no credit for late submission</a:t>
            </a:r>
          </a:p>
          <a:p>
            <a:pPr marL="640080" lvl="1" indent="-274320">
              <a:lnSpc>
                <a:spcPct val="120000"/>
              </a:lnSpc>
            </a:pPr>
            <a:r>
              <a:rPr lang="en-US" dirty="0"/>
              <a:t>Project: 20% credit reduction per late day</a:t>
            </a:r>
          </a:p>
          <a:p>
            <a:pPr marL="640080" lvl="1" indent="-274320">
              <a:lnSpc>
                <a:spcPct val="120000"/>
              </a:lnSpc>
            </a:pPr>
            <a:r>
              <a:rPr lang="en-US" sz="3100" i="1" dirty="0">
                <a:solidFill>
                  <a:schemeClr val="bg2">
                    <a:lumMod val="25000"/>
                  </a:schemeClr>
                </a:solidFill>
              </a:rPr>
              <a:t>No make-up exam</a:t>
            </a:r>
          </a:p>
        </p:txBody>
      </p:sp>
      <p:sp>
        <p:nvSpPr>
          <p:cNvPr id="2" name="Footer Placeholder 1"/>
          <p:cNvSpPr>
            <a:spLocks noGrp="1"/>
          </p:cNvSpPr>
          <p:nvPr>
            <p:ph type="ftr" sz="quarter" idx="11"/>
          </p:nvPr>
        </p:nvSpPr>
        <p:spPr/>
        <p:txBody>
          <a:bodyPr/>
          <a:lstStyle/>
          <a:p>
            <a:r>
              <a:rPr lang="nl-NL" dirty="0"/>
              <a:t>CS118 - Winter 2025</a:t>
            </a:r>
            <a:endParaRPr lang="en-US" dirty="0"/>
          </a:p>
        </p:txBody>
      </p:sp>
      <p:sp>
        <p:nvSpPr>
          <p:cNvPr id="5" name="Slide Number Placeholder 4">
            <a:extLst>
              <a:ext uri="{FF2B5EF4-FFF2-40B4-BE49-F238E27FC236}">
                <a16:creationId xmlns:a16="http://schemas.microsoft.com/office/drawing/2014/main" id="{DF5425E4-2934-A648-94BD-8B49E37D94C7}"/>
              </a:ext>
            </a:extLst>
          </p:cNvPr>
          <p:cNvSpPr>
            <a:spLocks noGrp="1"/>
          </p:cNvSpPr>
          <p:nvPr>
            <p:ph type="sldNum" sz="quarter" idx="12"/>
          </p:nvPr>
        </p:nvSpPr>
        <p:spPr/>
        <p:txBody>
          <a:bodyPr/>
          <a:lstStyle/>
          <a:p>
            <a:fld id="{5839C53E-9712-814C-9BC8-2C6C5C482B7D}" type="slidenum">
              <a:rPr lang="en-US" smtClean="0"/>
              <a:pPr/>
              <a:t>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84537042"/>
              </p:ext>
            </p:extLst>
          </p:nvPr>
        </p:nvGraphicFramePr>
        <p:xfrm>
          <a:off x="5622167" y="918523"/>
          <a:ext cx="3521833" cy="2285319"/>
        </p:xfrm>
        <a:graphic>
          <a:graphicData uri="http://schemas.openxmlformats.org/drawingml/2006/table">
            <a:tbl>
              <a:tblPr/>
              <a:tblGrid>
                <a:gridCol w="2003582">
                  <a:extLst>
                    <a:ext uri="{9D8B030D-6E8A-4147-A177-3AD203B41FA5}">
                      <a16:colId xmlns:a16="http://schemas.microsoft.com/office/drawing/2014/main" val="20000"/>
                    </a:ext>
                  </a:extLst>
                </a:gridCol>
                <a:gridCol w="1518251">
                  <a:extLst>
                    <a:ext uri="{9D8B030D-6E8A-4147-A177-3AD203B41FA5}">
                      <a16:colId xmlns:a16="http://schemas.microsoft.com/office/drawing/2014/main" val="20001"/>
                    </a:ext>
                  </a:extLst>
                </a:gridCol>
              </a:tblGrid>
              <a:tr h="587279">
                <a:tc>
                  <a:txBody>
                    <a:bodyPr/>
                    <a:lstStyle/>
                    <a:p>
                      <a:pPr fontAlgn="t"/>
                      <a:r>
                        <a:rPr lang="en-US" sz="2200" dirty="0">
                          <a:effectLst/>
                          <a:latin typeface="Helvetica Neue" charset="0"/>
                          <a:ea typeface="Helvetica Neue" charset="0"/>
                          <a:cs typeface="Helvetica Neue" charset="0"/>
                        </a:rPr>
                        <a:t>Homework</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2200" dirty="0">
                          <a:effectLst/>
                          <a:latin typeface="Helvetica Neue" charset="0"/>
                          <a:ea typeface="Helvetica Neue" charset="0"/>
                          <a:cs typeface="Helvetica Neue" charset="0"/>
                        </a:rPr>
                        <a:t>20</a:t>
                      </a:r>
                      <a:r>
                        <a:rPr lang="mr-IN" sz="2200" dirty="0">
                          <a:effectLst/>
                          <a:latin typeface="Helvetica Neue" charset="0"/>
                          <a:ea typeface="Helvetica Neue" charset="0"/>
                          <a:cs typeface="Helvetica Neue" charset="0"/>
                        </a:rPr>
                        <a: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795126">
                <a:tc>
                  <a:txBody>
                    <a:bodyPr/>
                    <a:lstStyle/>
                    <a:p>
                      <a:pPr fontAlgn="t"/>
                      <a:r>
                        <a:rPr lang="en-US" sz="2200" dirty="0">
                          <a:effectLst/>
                          <a:latin typeface="Helvetica Neue" charset="0"/>
                          <a:ea typeface="Helvetica Neue" charset="0"/>
                          <a:cs typeface="Helvetica Neue" charset="0"/>
                        </a:rPr>
                        <a:t>Programming Projects</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2200" dirty="0">
                          <a:effectLst/>
                          <a:latin typeface="Helvetica Neue" charset="0"/>
                          <a:ea typeface="Helvetica Neue" charset="0"/>
                          <a:cs typeface="Helvetica Neue" charset="0"/>
                        </a:rPr>
                        <a:t>25</a:t>
                      </a:r>
                      <a:r>
                        <a:rPr lang="mr-IN" sz="2200" dirty="0">
                          <a:effectLst/>
                          <a:latin typeface="Helvetica Neue" charset="0"/>
                          <a:ea typeface="Helvetica Neue" charset="0"/>
                          <a:cs typeface="Helvetica Neue" charset="0"/>
                        </a:rPr>
                        <a:t>% </a:t>
                      </a:r>
                      <a:endParaRPr lang="en-US" sz="2200" dirty="0">
                        <a:effectLst/>
                        <a:latin typeface="Helvetica Neue" charset="0"/>
                        <a:ea typeface="Helvetica Neue" charset="0"/>
                        <a:cs typeface="Helvetica Neue" charset="0"/>
                      </a:endParaRPr>
                    </a:p>
                    <a:p>
                      <a:pPr fontAlgn="t"/>
                      <a:r>
                        <a:rPr lang="mr-IN" sz="2200" dirty="0">
                          <a:effectLst/>
                          <a:latin typeface="Helvetica Neue" charset="0"/>
                          <a:ea typeface="Helvetica Neue" charset="0"/>
                          <a:cs typeface="Helvetica Neue" charset="0"/>
                        </a:rPr>
                        <a:t>(</a:t>
                      </a:r>
                      <a:r>
                        <a:rPr lang="en-US" sz="2200" dirty="0">
                          <a:effectLst/>
                          <a:latin typeface="Helvetica Neue" charset="0"/>
                          <a:ea typeface="Helvetica Neue" charset="0"/>
                          <a:cs typeface="Helvetica Neue" charset="0"/>
                        </a:rPr>
                        <a:t>5</a:t>
                      </a:r>
                      <a:r>
                        <a:rPr lang="mr-IN" sz="2200" dirty="0">
                          <a:effectLst/>
                          <a:latin typeface="Helvetica Neue" charset="0"/>
                          <a:ea typeface="Helvetica Neue" charset="0"/>
                          <a:cs typeface="Helvetica Neue" charset="0"/>
                        </a:rPr>
                        <a:t>/</a:t>
                      </a:r>
                      <a:r>
                        <a:rPr lang="en-US" sz="2200" dirty="0">
                          <a:effectLst/>
                          <a:latin typeface="Helvetica Neue" charset="0"/>
                          <a:ea typeface="Helvetica Neue" charset="0"/>
                          <a:cs typeface="Helvetica Neue" charset="0"/>
                        </a:rPr>
                        <a:t> 10</a:t>
                      </a:r>
                      <a:r>
                        <a:rPr lang="mr-IN" sz="2200" dirty="0">
                          <a:effectLst/>
                          <a:latin typeface="Helvetica Neue" charset="0"/>
                          <a:ea typeface="Helvetica Neue" charset="0"/>
                          <a:cs typeface="Helvetica Neue" charset="0"/>
                        </a:rPr>
                        <a:t>/</a:t>
                      </a:r>
                      <a:r>
                        <a:rPr lang="en-US" sz="2200" dirty="0">
                          <a:effectLst/>
                          <a:latin typeface="Helvetica Neue" charset="0"/>
                          <a:ea typeface="Helvetica Neue" charset="0"/>
                          <a:cs typeface="Helvetica Neue" charset="0"/>
                        </a:rPr>
                        <a:t> </a:t>
                      </a:r>
                      <a:r>
                        <a:rPr lang="mr-IN" sz="2200" dirty="0">
                          <a:effectLst/>
                          <a:latin typeface="Helvetica Neue" charset="0"/>
                          <a:ea typeface="Helvetica Neue" charset="0"/>
                          <a:cs typeface="Helvetica Neue" charset="0"/>
                        </a:rPr>
                        <a:t>1</a:t>
                      </a:r>
                      <a:r>
                        <a:rPr lang="en-US" sz="2200" dirty="0">
                          <a:effectLst/>
                          <a:latin typeface="Helvetica Neue" charset="0"/>
                          <a:ea typeface="Helvetica Neue" charset="0"/>
                          <a:cs typeface="Helvetica Neue" charset="0"/>
                        </a:rPr>
                        <a:t>0</a:t>
                      </a:r>
                      <a:r>
                        <a:rPr lang="mr-IN" sz="2200" dirty="0">
                          <a:effectLst/>
                          <a:latin typeface="Helvetica Neue" charset="0"/>
                          <a:ea typeface="Helvetica Neue" charset="0"/>
                          <a:cs typeface="Helvetica Neue" charset="0"/>
                        </a:rPr>
                        <a: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310980">
                <a:tc>
                  <a:txBody>
                    <a:bodyPr/>
                    <a:lstStyle/>
                    <a:p>
                      <a:pPr fontAlgn="t"/>
                      <a:r>
                        <a:rPr lang="en-US" sz="2200" dirty="0">
                          <a:effectLst/>
                          <a:latin typeface="Helvetica Neue" charset="0"/>
                          <a:ea typeface="Helvetica Neue" charset="0"/>
                          <a:cs typeface="Helvetica Neue" charset="0"/>
                        </a:rPr>
                        <a:t>Midterm </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n-US" sz="2200" dirty="0">
                          <a:effectLst/>
                          <a:latin typeface="Helvetica Neue" charset="0"/>
                          <a:ea typeface="Helvetica Neue" charset="0"/>
                          <a:cs typeface="Helvetica Neue" charset="0"/>
                        </a:rPr>
                        <a:t>25</a:t>
                      </a:r>
                      <a:r>
                        <a:rPr lang="mr-IN" sz="2200" dirty="0">
                          <a:effectLst/>
                          <a:latin typeface="Helvetica Neue" charset="0"/>
                          <a:ea typeface="Helvetica Neue" charset="0"/>
                          <a:cs typeface="Helvetica Neue" charset="0"/>
                        </a:rPr>
                        <a: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66034">
                <a:tc>
                  <a:txBody>
                    <a:bodyPr/>
                    <a:lstStyle/>
                    <a:p>
                      <a:pPr fontAlgn="t"/>
                      <a:r>
                        <a:rPr lang="en-US" sz="2200" dirty="0">
                          <a:effectLst/>
                          <a:latin typeface="Helvetica Neue" charset="0"/>
                          <a:ea typeface="Helvetica Neue" charset="0"/>
                          <a:cs typeface="Helvetica Neue" charset="0"/>
                        </a:rPr>
                        <a:t>Final exam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2200" dirty="0">
                          <a:effectLst/>
                          <a:latin typeface="Helvetica Neue" charset="0"/>
                          <a:ea typeface="Helvetica Neue" charset="0"/>
                          <a:cs typeface="Helvetica Neue" charset="0"/>
                        </a:rPr>
                        <a:t>30</a:t>
                      </a:r>
                      <a:r>
                        <a:rPr lang="mr-IN" sz="2200" dirty="0">
                          <a:effectLst/>
                          <a:latin typeface="Helvetica Neue" charset="0"/>
                          <a:ea typeface="Helvetica Neue" charset="0"/>
                          <a:cs typeface="Helvetica Neue" charset="0"/>
                        </a:rPr>
                        <a:t>%</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3602FA74-3F99-3656-70F3-F8A9396EBE17}"/>
              </a:ext>
            </a:extLst>
          </p:cNvPr>
          <p:cNvSpPr txBox="1"/>
          <p:nvPr/>
        </p:nvSpPr>
        <p:spPr>
          <a:xfrm>
            <a:off x="5797899" y="4107848"/>
            <a:ext cx="2888901" cy="707886"/>
          </a:xfrm>
          <a:prstGeom prst="rect">
            <a:avLst/>
          </a:prstGeom>
          <a:noFill/>
        </p:spPr>
        <p:txBody>
          <a:bodyPr wrap="square" rtlCol="0">
            <a:spAutoFit/>
          </a:bodyPr>
          <a:lstStyle/>
          <a:p>
            <a:r>
              <a:rPr lang="en-US" sz="2000" dirty="0"/>
              <a:t>2% extra credits based on piazza</a:t>
            </a:r>
          </a:p>
        </p:txBody>
      </p:sp>
      <p:sp>
        <p:nvSpPr>
          <p:cNvPr id="3" name="TextBox 2">
            <a:extLst>
              <a:ext uri="{FF2B5EF4-FFF2-40B4-BE49-F238E27FC236}">
                <a16:creationId xmlns:a16="http://schemas.microsoft.com/office/drawing/2014/main" id="{1AB8ECFA-2EF4-D383-5CF5-84F431432C33}"/>
              </a:ext>
            </a:extLst>
          </p:cNvPr>
          <p:cNvSpPr txBox="1"/>
          <p:nvPr/>
        </p:nvSpPr>
        <p:spPr>
          <a:xfrm>
            <a:off x="5797898" y="4923814"/>
            <a:ext cx="2888901" cy="1015663"/>
          </a:xfrm>
          <a:prstGeom prst="rect">
            <a:avLst/>
          </a:prstGeom>
          <a:noFill/>
        </p:spPr>
        <p:txBody>
          <a:bodyPr wrap="square" rtlCol="0">
            <a:spAutoFit/>
          </a:bodyPr>
          <a:lstStyle/>
          <a:p>
            <a:r>
              <a:rPr lang="en-US" sz="2000" dirty="0"/>
              <a:t>1% extra credits course evaluation and TA/LA feedbacks</a:t>
            </a:r>
          </a:p>
        </p:txBody>
      </p:sp>
    </p:spTree>
    <p:extLst>
      <p:ext uri="{BB962C8B-B14F-4D97-AF65-F5344CB8AC3E}">
        <p14:creationId xmlns:p14="http://schemas.microsoft.com/office/powerpoint/2010/main" val="310634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DC19E15-66B0-EB4A-857E-6565A32C556D}"/>
              </a:ext>
            </a:extLst>
          </p:cNvPr>
          <p:cNvSpPr/>
          <p:nvPr/>
        </p:nvSpPr>
        <p:spPr bwMode="auto">
          <a:xfrm>
            <a:off x="7772400" y="2854042"/>
            <a:ext cx="1147233" cy="1353892"/>
          </a:xfrm>
          <a:prstGeom prst="roundRect">
            <a:avLst>
              <a:gd name="adj" fmla="val 21368"/>
            </a:avLst>
          </a:prstGeom>
          <a:solidFill>
            <a:srgbClr val="F8FF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92163" name="Rectangle 2"/>
          <p:cNvSpPr>
            <a:spLocks noGrp="1" noChangeArrowheads="1"/>
          </p:cNvSpPr>
          <p:nvPr>
            <p:ph type="title"/>
          </p:nvPr>
        </p:nvSpPr>
        <p:spPr/>
        <p:txBody>
          <a:bodyPr/>
          <a:lstStyle/>
          <a:p>
            <a:pPr eaLnBrk="1" hangingPunct="1"/>
            <a:r>
              <a:rPr lang="en-US" dirty="0"/>
              <a:t>What is "socket"</a:t>
            </a:r>
          </a:p>
        </p:txBody>
      </p:sp>
      <p:sp>
        <p:nvSpPr>
          <p:cNvPr id="92164" name="Rectangle 3"/>
          <p:cNvSpPr>
            <a:spLocks noGrp="1" noChangeArrowheads="1"/>
          </p:cNvSpPr>
          <p:nvPr>
            <p:ph idx="1"/>
          </p:nvPr>
        </p:nvSpPr>
        <p:spPr>
          <a:xfrm>
            <a:off x="211677" y="1096963"/>
            <a:ext cx="8762461" cy="5192712"/>
          </a:xfrm>
        </p:spPr>
        <p:txBody>
          <a:bodyPr>
            <a:normAutofit/>
          </a:bodyPr>
          <a:lstStyle/>
          <a:p>
            <a:pPr eaLnBrk="1" hangingPunct="1"/>
            <a:r>
              <a:rPr lang="en-US" sz="2400" dirty="0"/>
              <a:t>A set of system function calls</a:t>
            </a:r>
          </a:p>
          <a:p>
            <a:pPr eaLnBrk="1" hangingPunct="1">
              <a:lnSpc>
                <a:spcPct val="120000"/>
              </a:lnSpc>
              <a:spcAft>
                <a:spcPts val="0"/>
              </a:spcAft>
              <a:buFontTx/>
              <a:buNone/>
            </a:pPr>
            <a:r>
              <a:rPr lang="en-US" sz="1800" dirty="0"/>
              <a:t>socket ( ): Create a socket</a:t>
            </a:r>
          </a:p>
          <a:p>
            <a:pPr eaLnBrk="1" hangingPunct="1">
              <a:spcAft>
                <a:spcPts val="0"/>
              </a:spcAft>
              <a:buFontTx/>
              <a:buNone/>
            </a:pPr>
            <a:r>
              <a:rPr lang="en-US" sz="1800" dirty="0"/>
              <a:t>bind( ): bind a socket to a local </a:t>
            </a:r>
            <a:r>
              <a:rPr lang="en-US" sz="1800" u="sng" dirty="0"/>
              <a:t>IP address and port #</a:t>
            </a:r>
          </a:p>
          <a:p>
            <a:pPr>
              <a:spcAft>
                <a:spcPts val="0"/>
              </a:spcAft>
              <a:buNone/>
            </a:pPr>
            <a:r>
              <a:rPr lang="en-US" sz="1800" dirty="0">
                <a:solidFill>
                  <a:srgbClr val="0000FF"/>
                </a:solidFill>
              </a:rPr>
              <a:t>connect( ): initiating connection to another socket</a:t>
            </a:r>
          </a:p>
          <a:p>
            <a:pPr eaLnBrk="1" hangingPunct="1">
              <a:spcAft>
                <a:spcPts val="0"/>
              </a:spcAft>
              <a:buFontTx/>
              <a:buNone/>
            </a:pPr>
            <a:r>
              <a:rPr lang="en-US" sz="1800" dirty="0">
                <a:solidFill>
                  <a:schemeClr val="accent6">
                    <a:lumMod val="75000"/>
                  </a:schemeClr>
                </a:solidFill>
              </a:rPr>
              <a:t>listen( ): passively waiting for connections</a:t>
            </a:r>
          </a:p>
          <a:p>
            <a:pPr eaLnBrk="1" hangingPunct="1">
              <a:spcAft>
                <a:spcPts val="0"/>
              </a:spcAft>
              <a:buFontTx/>
              <a:buNone/>
            </a:pPr>
            <a:r>
              <a:rPr lang="en-US" sz="1800" dirty="0">
                <a:solidFill>
                  <a:schemeClr val="accent6">
                    <a:lumMod val="75000"/>
                  </a:schemeClr>
                </a:solidFill>
              </a:rPr>
              <a:t>accept( ): accept a new connection</a:t>
            </a:r>
          </a:p>
          <a:p>
            <a:pPr eaLnBrk="1" hangingPunct="1">
              <a:spcAft>
                <a:spcPts val="0"/>
              </a:spcAft>
              <a:buFontTx/>
              <a:buNone/>
            </a:pPr>
            <a:r>
              <a:rPr lang="en-US" sz="1800" dirty="0">
                <a:solidFill>
                  <a:srgbClr val="C00000"/>
                </a:solidFill>
              </a:rPr>
              <a:t>Write( ): write data to a socket</a:t>
            </a:r>
          </a:p>
          <a:p>
            <a:pPr eaLnBrk="1" hangingPunct="1">
              <a:spcAft>
                <a:spcPts val="0"/>
              </a:spcAft>
              <a:buFontTx/>
              <a:buNone/>
            </a:pPr>
            <a:r>
              <a:rPr lang="en-US" sz="1800" dirty="0">
                <a:solidFill>
                  <a:srgbClr val="C00000"/>
                </a:solidFill>
              </a:rPr>
              <a:t>Read( ): read data from a socket</a:t>
            </a:r>
          </a:p>
          <a:p>
            <a:pPr eaLnBrk="1" hangingPunct="1">
              <a:spcAft>
                <a:spcPts val="0"/>
              </a:spcAft>
              <a:buFontTx/>
              <a:buNone/>
            </a:pPr>
            <a:r>
              <a:rPr lang="en-US" sz="1800" dirty="0"/>
              <a:t>Close( )</a:t>
            </a:r>
          </a:p>
          <a:p>
            <a:pPr eaLnBrk="1" hangingPunct="1"/>
            <a:endParaRPr lang="en-US" sz="2400" dirty="0"/>
          </a:p>
        </p:txBody>
      </p:sp>
      <p:sp>
        <p:nvSpPr>
          <p:cNvPr id="92167" name="Slide Number Placeholder 5"/>
          <p:cNvSpPr>
            <a:spLocks noGrp="1"/>
          </p:cNvSpPr>
          <p:nvPr>
            <p:ph type="sldNum" sz="quarter" idx="12"/>
          </p:nvPr>
        </p:nvSpPr>
        <p:spPr>
          <a:noFill/>
        </p:spPr>
        <p:txBody>
          <a:bodyPr/>
          <a:lstStyle/>
          <a:p>
            <a:fld id="{3D432FA8-6D5C-2B4E-9D85-737AF99481D1}" type="slidenum">
              <a:rPr lang="en-US">
                <a:latin typeface="Helvetica Neue" charset="0"/>
                <a:ea typeface="ＭＳ Ｐゴシック" charset="-128"/>
                <a:cs typeface="ＭＳ Ｐゴシック" charset="-128"/>
              </a:rPr>
              <a:pPr/>
              <a:t>50</a:t>
            </a:fld>
            <a:endParaRPr lang="en-US" dirty="0">
              <a:latin typeface="Helvetica Neue" charset="0"/>
              <a:ea typeface="ＭＳ Ｐゴシック" charset="-128"/>
              <a:cs typeface="ＭＳ Ｐゴシック" charset="-128"/>
            </a:endParaRPr>
          </a:p>
        </p:txBody>
      </p:sp>
      <p:graphicFrame>
        <p:nvGraphicFramePr>
          <p:cNvPr id="92162" name="Object 2"/>
          <p:cNvGraphicFramePr>
            <a:graphicFrameLocks noChangeAspect="1"/>
          </p:cNvGraphicFramePr>
          <p:nvPr/>
        </p:nvGraphicFramePr>
        <p:xfrm>
          <a:off x="7996668" y="1693863"/>
          <a:ext cx="642937" cy="509587"/>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921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668" y="1693863"/>
                        <a:ext cx="642937" cy="509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92168" name="Group 5"/>
          <p:cNvGrpSpPr>
            <a:grpSpLocks/>
          </p:cNvGrpSpPr>
          <p:nvPr/>
        </p:nvGrpSpPr>
        <p:grpSpPr bwMode="auto">
          <a:xfrm>
            <a:off x="7828393" y="2212975"/>
            <a:ext cx="1062037" cy="560388"/>
            <a:chOff x="3046" y="1508"/>
            <a:chExt cx="669" cy="353"/>
          </a:xfrm>
        </p:grpSpPr>
        <p:sp>
          <p:nvSpPr>
            <p:cNvPr id="92178" name="Oval 6"/>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dirty="0">
                <a:latin typeface="Helvetica Neue"/>
                <a:cs typeface="Helvetica Neue"/>
              </a:endParaRPr>
            </a:p>
          </p:txBody>
        </p:sp>
        <p:sp>
          <p:nvSpPr>
            <p:cNvPr id="92179" name="Text Box 7"/>
            <p:cNvSpPr txBox="1">
              <a:spLocks noChangeArrowheads="1"/>
            </p:cNvSpPr>
            <p:nvPr/>
          </p:nvSpPr>
          <p:spPr bwMode="auto">
            <a:xfrm>
              <a:off x="3121" y="1578"/>
              <a:ext cx="577" cy="213"/>
            </a:xfrm>
            <a:prstGeom prst="rect">
              <a:avLst/>
            </a:prstGeom>
            <a:noFill/>
            <a:ln w="9525">
              <a:noFill/>
              <a:miter lim="800000"/>
              <a:headEnd/>
              <a:tailEnd/>
            </a:ln>
          </p:spPr>
          <p:txBody>
            <a:bodyPr wrap="none">
              <a:prstTxWarp prst="textNoShape">
                <a:avLst/>
              </a:prstTxWarp>
              <a:spAutoFit/>
            </a:bodyPr>
            <a:lstStyle/>
            <a:p>
              <a:r>
                <a:rPr lang="en-US" sz="1600" dirty="0">
                  <a:latin typeface="Helvetica Neue"/>
                  <a:cs typeface="Helvetica Neue"/>
                </a:rPr>
                <a:t>process</a:t>
              </a:r>
            </a:p>
          </p:txBody>
        </p:sp>
      </p:grpSp>
      <p:grpSp>
        <p:nvGrpSpPr>
          <p:cNvPr id="92169" name="Group 8"/>
          <p:cNvGrpSpPr>
            <a:grpSpLocks/>
          </p:cNvGrpSpPr>
          <p:nvPr/>
        </p:nvGrpSpPr>
        <p:grpSpPr bwMode="auto">
          <a:xfrm>
            <a:off x="7853795" y="3092450"/>
            <a:ext cx="1020763" cy="1000125"/>
            <a:chOff x="3072" y="3332"/>
            <a:chExt cx="643" cy="630"/>
          </a:xfrm>
        </p:grpSpPr>
        <p:sp>
          <p:nvSpPr>
            <p:cNvPr id="92176" name="Rectangle 9"/>
            <p:cNvSpPr>
              <a:spLocks noChangeArrowheads="1"/>
            </p:cNvSpPr>
            <p:nvPr/>
          </p:nvSpPr>
          <p:spPr bwMode="auto">
            <a:xfrm>
              <a:off x="3084" y="3332"/>
              <a:ext cx="593" cy="630"/>
            </a:xfrm>
            <a:prstGeom prst="rect">
              <a:avLst/>
            </a:prstGeom>
            <a:noFill/>
            <a:ln w="9525">
              <a:solidFill>
                <a:schemeClr val="tx1"/>
              </a:solidFill>
              <a:miter lim="800000"/>
              <a:headEnd/>
              <a:tailEnd/>
            </a:ln>
          </p:spPr>
          <p:txBody>
            <a:bodyPr wrap="none" anchor="ctr">
              <a:prstTxWarp prst="textNoShape">
                <a:avLst/>
              </a:prstTxWarp>
            </a:bodyPr>
            <a:lstStyle/>
            <a:p>
              <a:endParaRPr lang="en-US" dirty="0">
                <a:latin typeface="Helvetica Neue"/>
                <a:cs typeface="Helvetica Neue"/>
              </a:endParaRPr>
            </a:p>
          </p:txBody>
        </p:sp>
        <p:sp>
          <p:nvSpPr>
            <p:cNvPr id="92177" name="Text Box 10"/>
            <p:cNvSpPr txBox="1">
              <a:spLocks noChangeArrowheads="1"/>
            </p:cNvSpPr>
            <p:nvPr/>
          </p:nvSpPr>
          <p:spPr bwMode="auto">
            <a:xfrm>
              <a:off x="3072" y="3339"/>
              <a:ext cx="643" cy="523"/>
            </a:xfrm>
            <a:prstGeom prst="rect">
              <a:avLst/>
            </a:prstGeom>
            <a:noFill/>
            <a:ln w="9525">
              <a:noFill/>
              <a:miter lim="800000"/>
              <a:headEnd/>
              <a:tailEnd/>
            </a:ln>
          </p:spPr>
          <p:txBody>
            <a:bodyPr wrap="none">
              <a:prstTxWarp prst="textNoShape">
                <a:avLst/>
              </a:prstTxWarp>
              <a:spAutoFit/>
            </a:bodyPr>
            <a:lstStyle/>
            <a:p>
              <a:r>
                <a:rPr lang="en-US" sz="1600" dirty="0">
                  <a:latin typeface="Helvetica Neue"/>
                  <a:cs typeface="Helvetica Neue"/>
                </a:rPr>
                <a:t>TCP with</a:t>
              </a:r>
            </a:p>
            <a:p>
              <a:r>
                <a:rPr lang="en-US" sz="1600" dirty="0">
                  <a:latin typeface="Helvetica Neue"/>
                  <a:cs typeface="Helvetica Neue"/>
                </a:rPr>
                <a:t>buffers,</a:t>
              </a:r>
            </a:p>
            <a:p>
              <a:r>
                <a:rPr lang="en-US" sz="1600" dirty="0">
                  <a:latin typeface="Helvetica Neue"/>
                  <a:cs typeface="Helvetica Neue"/>
                </a:rPr>
                <a:t>variables</a:t>
              </a:r>
            </a:p>
          </p:txBody>
        </p:sp>
      </p:grpSp>
      <p:sp>
        <p:nvSpPr>
          <p:cNvPr id="92170" name="Rectangle 11"/>
          <p:cNvSpPr>
            <a:spLocks noChangeArrowheads="1"/>
          </p:cNvSpPr>
          <p:nvPr/>
        </p:nvSpPr>
        <p:spPr bwMode="auto">
          <a:xfrm>
            <a:off x="8020480" y="2777066"/>
            <a:ext cx="658813" cy="289983"/>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600" b="1" dirty="0">
                <a:solidFill>
                  <a:schemeClr val="bg1"/>
                </a:solidFill>
                <a:latin typeface="Helvetica Neue"/>
                <a:cs typeface="Helvetica Neue"/>
              </a:rPr>
              <a:t>socket</a:t>
            </a:r>
            <a:endParaRPr lang="en-US" sz="1600" dirty="0">
              <a:solidFill>
                <a:schemeClr val="bg1"/>
              </a:solidFill>
              <a:latin typeface="Helvetica Neue"/>
              <a:cs typeface="Helvetica Neue"/>
            </a:endParaRPr>
          </a:p>
        </p:txBody>
      </p:sp>
      <p:sp>
        <p:nvSpPr>
          <p:cNvPr id="92171" name="Text Box 12"/>
          <p:cNvSpPr txBox="1">
            <a:spLocks noChangeArrowheads="1"/>
          </p:cNvSpPr>
          <p:nvPr/>
        </p:nvSpPr>
        <p:spPr bwMode="auto">
          <a:xfrm>
            <a:off x="7887765" y="1090613"/>
            <a:ext cx="826885" cy="584776"/>
          </a:xfrm>
          <a:prstGeom prst="rect">
            <a:avLst/>
          </a:prstGeom>
          <a:noFill/>
          <a:ln w="9525">
            <a:noFill/>
            <a:miter lim="800000"/>
            <a:headEnd/>
            <a:tailEnd/>
          </a:ln>
        </p:spPr>
        <p:txBody>
          <a:bodyPr wrap="none">
            <a:prstTxWarp prst="textNoShape">
              <a:avLst/>
            </a:prstTxWarp>
            <a:spAutoFit/>
          </a:bodyPr>
          <a:lstStyle/>
          <a:p>
            <a:r>
              <a:rPr lang="en-US" sz="1600" dirty="0">
                <a:latin typeface="Helvetica Neue"/>
                <a:cs typeface="Helvetica Neue"/>
              </a:rPr>
              <a:t>host or</a:t>
            </a:r>
          </a:p>
          <a:p>
            <a:r>
              <a:rPr lang="en-US" sz="1600" dirty="0">
                <a:latin typeface="Helvetica Neue"/>
                <a:cs typeface="Helvetica Neue"/>
              </a:rPr>
              <a:t>server</a:t>
            </a:r>
          </a:p>
        </p:txBody>
      </p:sp>
      <p:sp>
        <p:nvSpPr>
          <p:cNvPr id="92172" name="AutoShape 13"/>
          <p:cNvSpPr>
            <a:spLocks/>
          </p:cNvSpPr>
          <p:nvPr/>
        </p:nvSpPr>
        <p:spPr bwMode="auto">
          <a:xfrm>
            <a:off x="7352708" y="1718674"/>
            <a:ext cx="630157" cy="4148726"/>
          </a:xfrm>
          <a:prstGeom prst="rightBrace">
            <a:avLst>
              <a:gd name="adj1" fmla="val 29674"/>
              <a:gd name="adj2" fmla="val 31430"/>
            </a:avLst>
          </a:prstGeom>
          <a:noFill/>
          <a:ln w="57150">
            <a:solidFill>
              <a:srgbClr val="008040"/>
            </a:solidFill>
            <a:round/>
            <a:headEnd/>
            <a:tailEnd/>
          </a:ln>
        </p:spPr>
        <p:txBody>
          <a:bodyPr wrap="none" anchor="ctr">
            <a:prstTxWarp prst="textNoShape">
              <a:avLst/>
            </a:prstTxWarp>
          </a:bodyPr>
          <a:lstStyle/>
          <a:p>
            <a:endParaRPr lang="en-US" dirty="0"/>
          </a:p>
        </p:txBody>
      </p:sp>
      <p:sp>
        <p:nvSpPr>
          <p:cNvPr id="92173" name="Rectangle 14"/>
          <p:cNvSpPr>
            <a:spLocks noChangeArrowheads="1"/>
          </p:cNvSpPr>
          <p:nvPr/>
        </p:nvSpPr>
        <p:spPr bwMode="auto">
          <a:xfrm>
            <a:off x="185217" y="1720848"/>
            <a:ext cx="7287965" cy="4108451"/>
          </a:xfrm>
          <a:prstGeom prst="rect">
            <a:avLst/>
          </a:prstGeom>
          <a:noFill/>
          <a:ln w="9525">
            <a:solidFill>
              <a:srgbClr val="008040"/>
            </a:solidFill>
            <a:miter lim="800000"/>
            <a:headEnd/>
            <a:tailEnd/>
          </a:ln>
        </p:spPr>
        <p:txBody>
          <a:bodyPr wrap="none" anchor="ctr">
            <a:prstTxWarp prst="textNoShape">
              <a:avLst/>
            </a:prstTxWarp>
          </a:bodyPr>
          <a:lstStyle/>
          <a:p>
            <a:endParaRPr lang="en-US" sz="2800" dirty="0">
              <a:latin typeface="Arial Narrow" panose="020B0604020202020204" pitchFamily="34" charset="0"/>
              <a:cs typeface="Arial Narrow"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dirty="0"/>
              <a:t>What is "socket"</a:t>
            </a:r>
          </a:p>
        </p:txBody>
      </p:sp>
      <p:sp>
        <p:nvSpPr>
          <p:cNvPr id="92167" name="Slide Number Placeholder 5"/>
          <p:cNvSpPr>
            <a:spLocks noGrp="1"/>
          </p:cNvSpPr>
          <p:nvPr>
            <p:ph type="sldNum" sz="quarter" idx="12"/>
          </p:nvPr>
        </p:nvSpPr>
        <p:spPr>
          <a:noFill/>
        </p:spPr>
        <p:txBody>
          <a:bodyPr/>
          <a:lstStyle/>
          <a:p>
            <a:fld id="{3D432FA8-6D5C-2B4E-9D85-737AF99481D1}" type="slidenum">
              <a:rPr lang="en-US">
                <a:latin typeface="Helvetica Neue" charset="0"/>
                <a:ea typeface="ＭＳ Ｐゴシック" charset="-128"/>
                <a:cs typeface="ＭＳ Ｐゴシック" charset="-128"/>
              </a:rPr>
              <a:pPr/>
              <a:t>51</a:t>
            </a:fld>
            <a:endParaRPr lang="en-US" dirty="0">
              <a:latin typeface="Helvetica Neue" charset="0"/>
              <a:ea typeface="ＭＳ Ｐゴシック" charset="-128"/>
              <a:cs typeface="ＭＳ Ｐゴシック" charset="-128"/>
            </a:endParaRPr>
          </a:p>
        </p:txBody>
      </p:sp>
      <p:sp>
        <p:nvSpPr>
          <p:cNvPr id="11" name="Rectangle 3">
            <a:extLst>
              <a:ext uri="{FF2B5EF4-FFF2-40B4-BE49-F238E27FC236}">
                <a16:creationId xmlns:a16="http://schemas.microsoft.com/office/drawing/2014/main" id="{800374FA-786E-E185-5F6C-8F846BCEDA7A}"/>
              </a:ext>
            </a:extLst>
          </p:cNvPr>
          <p:cNvSpPr txBox="1">
            <a:spLocks noChangeArrowheads="1"/>
          </p:cNvSpPr>
          <p:nvPr/>
        </p:nvSpPr>
        <p:spPr bwMode="auto">
          <a:xfrm>
            <a:off x="211677" y="1096963"/>
            <a:ext cx="8762461" cy="5192712"/>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a:bodyPr>
          <a:lstStyle>
            <a:lvl1pPr marL="342900" indent="-342900" algn="l" rtl="0" eaLnBrk="1" fontAlgn="base" hangingPunct="1">
              <a:spcBef>
                <a:spcPts val="1200"/>
              </a:spcBef>
              <a:spcAft>
                <a:spcPts val="300"/>
              </a:spcAft>
              <a:buClr>
                <a:srgbClr val="000099"/>
              </a:buClr>
              <a:buFont typeface="Wingdings" pitchFamily="-65" charset="2"/>
              <a:buChar char="w"/>
              <a:defRPr sz="3200">
                <a:solidFill>
                  <a:schemeClr val="tx1"/>
                </a:solidFill>
                <a:latin typeface="Helvetica Neue"/>
                <a:ea typeface="+mn-ea"/>
                <a:cs typeface="Helvetica Neue"/>
              </a:defRPr>
            </a:lvl1pPr>
            <a:lvl2pPr marL="742950" indent="-285750" algn="l" rtl="0" eaLnBrk="1" fontAlgn="base" hangingPunct="1">
              <a:spcBef>
                <a:spcPts val="600"/>
              </a:spcBef>
              <a:spcAft>
                <a:spcPts val="0"/>
              </a:spcAft>
              <a:buClr>
                <a:srgbClr val="000099"/>
              </a:buClr>
              <a:buSzPct val="50000"/>
              <a:buFont typeface="Wingdings" pitchFamily="-65" charset="2"/>
              <a:buChar char="n"/>
              <a:defRPr sz="2800">
                <a:solidFill>
                  <a:schemeClr val="tx1"/>
                </a:solidFill>
                <a:latin typeface="Helvetica Neue"/>
                <a:ea typeface="ＭＳ Ｐゴシック" pitchFamily="-65" charset="-128"/>
                <a:cs typeface="Helvetica Neue"/>
              </a:defRPr>
            </a:lvl2pPr>
            <a:lvl3pPr marL="1143000" indent="-228600" algn="l" rtl="0" eaLnBrk="1" fontAlgn="base" hangingPunct="1">
              <a:spcBef>
                <a:spcPts val="600"/>
              </a:spcBef>
              <a:spcAft>
                <a:spcPct val="0"/>
              </a:spcAft>
              <a:buClr>
                <a:srgbClr val="000099"/>
              </a:buClr>
              <a:buSzPct val="60000"/>
              <a:buFont typeface="Wingdings" pitchFamily="-65" charset="2"/>
              <a:buChar char="l"/>
              <a:defRPr sz="2400">
                <a:solidFill>
                  <a:schemeClr val="tx1"/>
                </a:solidFill>
                <a:latin typeface="Helvetica Neue"/>
                <a:ea typeface="ＭＳ Ｐゴシック" pitchFamily="-65" charset="-128"/>
                <a:cs typeface="Helvetica Neue"/>
              </a:defRPr>
            </a:lvl3pPr>
            <a:lvl4pPr marL="1600200" indent="-228600" algn="l" rtl="0" eaLnBrk="1" fontAlgn="base" hangingPunct="1">
              <a:spcBef>
                <a:spcPct val="10000"/>
              </a:spcBef>
              <a:spcAft>
                <a:spcPct val="0"/>
              </a:spcAft>
              <a:buClr>
                <a:srgbClr val="000099"/>
              </a:buClr>
              <a:buSzPct val="50000"/>
              <a:buFont typeface="Monotype Sorts" pitchFamily="-65" charset="2"/>
              <a:buChar char="s"/>
              <a:defRPr sz="2000">
                <a:solidFill>
                  <a:schemeClr val="tx1"/>
                </a:solidFill>
                <a:latin typeface="Helvetica Neue"/>
                <a:ea typeface="ＭＳ Ｐゴシック" pitchFamily="-65" charset="-128"/>
                <a:cs typeface="Helvetica Neue"/>
              </a:defRPr>
            </a:lvl4pPr>
            <a:lvl5pPr marL="20574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Helvetica Neue"/>
                <a:ea typeface="ＭＳ Ｐゴシック" pitchFamily="-65" charset="-128"/>
                <a:cs typeface="Helvetica Neue"/>
              </a:defRPr>
            </a:lvl5pPr>
            <a:lvl6pPr marL="25146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000099"/>
              </a:buClr>
              <a:buSzPct val="60000"/>
              <a:buFont typeface="Monotype Sorts" pitchFamily="-65" charset="2"/>
              <a:buChar char="t"/>
              <a:defRPr sz="2000">
                <a:solidFill>
                  <a:schemeClr val="tx1"/>
                </a:solidFill>
                <a:latin typeface="+mn-lt"/>
                <a:ea typeface="ＭＳ Ｐゴシック" pitchFamily="-65" charset="-128"/>
              </a:defRPr>
            </a:lvl9pPr>
          </a:lstStyle>
          <a:p>
            <a:pPr marL="0" indent="0">
              <a:buNone/>
            </a:pPr>
            <a:endParaRPr lang="en-US" sz="2400" kern="0" dirty="0"/>
          </a:p>
        </p:txBody>
      </p:sp>
      <p:pic>
        <p:nvPicPr>
          <p:cNvPr id="20" name="Picture 19" descr="A diagram of a server&#10;&#10;Description automatically generated">
            <a:extLst>
              <a:ext uri="{FF2B5EF4-FFF2-40B4-BE49-F238E27FC236}">
                <a16:creationId xmlns:a16="http://schemas.microsoft.com/office/drawing/2014/main" id="{0E06A991-730D-A3AB-CC14-66A80DC8C71E}"/>
              </a:ext>
            </a:extLst>
          </p:cNvPr>
          <p:cNvPicPr>
            <a:picLocks noChangeAspect="1"/>
          </p:cNvPicPr>
          <p:nvPr/>
        </p:nvPicPr>
        <p:blipFill>
          <a:blip r:embed="rId3"/>
          <a:stretch>
            <a:fillRect/>
          </a:stretch>
        </p:blipFill>
        <p:spPr>
          <a:xfrm>
            <a:off x="1626754" y="867679"/>
            <a:ext cx="5638204" cy="5776027"/>
          </a:xfrm>
          <a:prstGeom prst="rect">
            <a:avLst/>
          </a:prstGeom>
        </p:spPr>
      </p:pic>
    </p:spTree>
    <p:extLst>
      <p:ext uri="{BB962C8B-B14F-4D97-AF65-F5344CB8AC3E}">
        <p14:creationId xmlns:p14="http://schemas.microsoft.com/office/powerpoint/2010/main" val="3548859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Socket: analogous to a door</a:t>
            </a:r>
          </a:p>
        </p:txBody>
      </p:sp>
      <p:sp>
        <p:nvSpPr>
          <p:cNvPr id="6" name="Slide Number Placeholder 5"/>
          <p:cNvSpPr>
            <a:spLocks noGrp="1"/>
          </p:cNvSpPr>
          <p:nvPr>
            <p:ph type="sldNum" sz="quarter" idx="12"/>
          </p:nvPr>
        </p:nvSpPr>
        <p:spPr/>
        <p:txBody>
          <a:bodyPr/>
          <a:lstStyle/>
          <a:p>
            <a:pPr>
              <a:defRPr/>
            </a:pPr>
            <a:fld id="{FAAFCD32-5067-474B-BE6E-487EE984DCED}" type="slidenum">
              <a:rPr lang="en-US" smtClean="0"/>
              <a:pPr>
                <a:defRPr/>
              </a:pPr>
              <a:t>52</a:t>
            </a:fld>
            <a:endParaRPr lang="en-US" dirty="0"/>
          </a:p>
        </p:txBody>
      </p:sp>
      <p:pic>
        <p:nvPicPr>
          <p:cNvPr id="8" name="Picture 7" descr="green-house-icon-m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900"/>
            <a:ext cx="4394290" cy="2251316"/>
          </a:xfrm>
          <a:prstGeom prst="rect">
            <a:avLst/>
          </a:prstGeom>
        </p:spPr>
      </p:pic>
      <p:pic>
        <p:nvPicPr>
          <p:cNvPr id="9" name="Picture 8" descr="green-house-icon-md.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73414" y="3680142"/>
            <a:ext cx="4870586" cy="2251316"/>
          </a:xfrm>
          <a:prstGeom prst="rect">
            <a:avLst/>
          </a:prstGeom>
        </p:spPr>
      </p:pic>
      <p:pic>
        <p:nvPicPr>
          <p:cNvPr id="18" name="Picture 17"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385" y="2539012"/>
            <a:ext cx="775447" cy="756618"/>
          </a:xfrm>
          <a:prstGeom prst="rect">
            <a:avLst/>
          </a:prstGeom>
        </p:spPr>
      </p:pic>
      <p:pic>
        <p:nvPicPr>
          <p:cNvPr id="19" name="Picture 18"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758" y="2545382"/>
            <a:ext cx="620817" cy="756618"/>
          </a:xfrm>
          <a:prstGeom prst="rect">
            <a:avLst/>
          </a:prstGeom>
        </p:spPr>
      </p:pic>
      <p:pic>
        <p:nvPicPr>
          <p:cNvPr id="20" name="Picture 19"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417" y="5267324"/>
            <a:ext cx="814665" cy="756618"/>
          </a:xfrm>
          <a:prstGeom prst="rect">
            <a:avLst/>
          </a:prstGeom>
        </p:spPr>
      </p:pic>
      <p:pic>
        <p:nvPicPr>
          <p:cNvPr id="21" name="Picture 20"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8" y="2545536"/>
            <a:ext cx="620817" cy="756618"/>
          </a:xfrm>
          <a:prstGeom prst="rect">
            <a:avLst/>
          </a:prstGeom>
        </p:spPr>
      </p:pic>
      <p:pic>
        <p:nvPicPr>
          <p:cNvPr id="22" name="Picture 21"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628" y="2542020"/>
            <a:ext cx="620817" cy="756618"/>
          </a:xfrm>
          <a:prstGeom prst="rect">
            <a:avLst/>
          </a:prstGeom>
        </p:spPr>
      </p:pic>
      <p:pic>
        <p:nvPicPr>
          <p:cNvPr id="23" name="Picture 22"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925" y="5270276"/>
            <a:ext cx="620817" cy="756618"/>
          </a:xfrm>
          <a:prstGeom prst="rect">
            <a:avLst/>
          </a:prstGeom>
        </p:spPr>
      </p:pic>
      <p:pic>
        <p:nvPicPr>
          <p:cNvPr id="24" name="Picture 23"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775" y="5276098"/>
            <a:ext cx="620817" cy="756618"/>
          </a:xfrm>
          <a:prstGeom prst="rect">
            <a:avLst/>
          </a:prstGeom>
        </p:spPr>
      </p:pic>
      <p:pic>
        <p:nvPicPr>
          <p:cNvPr id="25" name="Picture 24"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546" y="5272019"/>
            <a:ext cx="620817" cy="756618"/>
          </a:xfrm>
          <a:prstGeom prst="rect">
            <a:avLst/>
          </a:prstGeom>
        </p:spPr>
      </p:pic>
      <p:pic>
        <p:nvPicPr>
          <p:cNvPr id="26" name="Picture 25"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118" y="5268657"/>
            <a:ext cx="620817" cy="756618"/>
          </a:xfrm>
          <a:prstGeom prst="rect">
            <a:avLst/>
          </a:prstGeom>
        </p:spPr>
      </p:pic>
      <p:pic>
        <p:nvPicPr>
          <p:cNvPr id="27" name="Picture 26"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686" y="5276560"/>
            <a:ext cx="620817" cy="756618"/>
          </a:xfrm>
          <a:prstGeom prst="rect">
            <a:avLst/>
          </a:prstGeom>
        </p:spPr>
      </p:pic>
      <p:pic>
        <p:nvPicPr>
          <p:cNvPr id="28" name="Picture 27" descr="doo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758" y="5273916"/>
            <a:ext cx="620817" cy="756618"/>
          </a:xfrm>
          <a:prstGeom prst="rect">
            <a:avLst/>
          </a:prstGeom>
        </p:spPr>
      </p:pic>
      <p:sp>
        <p:nvSpPr>
          <p:cNvPr id="31" name="TextBox 30"/>
          <p:cNvSpPr txBox="1"/>
          <p:nvPr/>
        </p:nvSpPr>
        <p:spPr>
          <a:xfrm>
            <a:off x="941949" y="1549567"/>
            <a:ext cx="2699226" cy="523220"/>
          </a:xfrm>
          <a:prstGeom prst="rect">
            <a:avLst/>
          </a:prstGeom>
          <a:noFill/>
        </p:spPr>
        <p:txBody>
          <a:bodyPr wrap="none" rtlCol="0">
            <a:spAutoFit/>
          </a:bodyPr>
          <a:lstStyle/>
          <a:p>
            <a:r>
              <a:rPr lang="en-US" sz="2800" dirty="0">
                <a:solidFill>
                  <a:schemeClr val="bg1"/>
                </a:solidFill>
              </a:rPr>
              <a:t>client computer</a:t>
            </a:r>
          </a:p>
        </p:txBody>
      </p:sp>
      <p:sp>
        <p:nvSpPr>
          <p:cNvPr id="32" name="TextBox 31"/>
          <p:cNvSpPr txBox="1"/>
          <p:nvPr/>
        </p:nvSpPr>
        <p:spPr>
          <a:xfrm>
            <a:off x="5160524" y="4217316"/>
            <a:ext cx="3159839" cy="584776"/>
          </a:xfrm>
          <a:prstGeom prst="rect">
            <a:avLst/>
          </a:prstGeom>
          <a:noFill/>
        </p:spPr>
        <p:txBody>
          <a:bodyPr wrap="none" rtlCol="0">
            <a:spAutoFit/>
          </a:bodyPr>
          <a:lstStyle/>
          <a:p>
            <a:r>
              <a:rPr lang="en-US" sz="3200" dirty="0">
                <a:solidFill>
                  <a:schemeClr val="bg1"/>
                </a:solidFill>
              </a:rPr>
              <a:t>server computer</a:t>
            </a:r>
          </a:p>
        </p:txBody>
      </p:sp>
      <p:grpSp>
        <p:nvGrpSpPr>
          <p:cNvPr id="59" name="Group 58"/>
          <p:cNvGrpSpPr/>
          <p:nvPr/>
        </p:nvGrpSpPr>
        <p:grpSpPr>
          <a:xfrm>
            <a:off x="3967445" y="2625161"/>
            <a:ext cx="3846414" cy="2559481"/>
            <a:chOff x="3967445" y="2625161"/>
            <a:chExt cx="3846414" cy="2559481"/>
          </a:xfrm>
        </p:grpSpPr>
        <p:sp>
          <p:nvSpPr>
            <p:cNvPr id="33" name="TextBox 32"/>
            <p:cNvSpPr txBox="1"/>
            <p:nvPr/>
          </p:nvSpPr>
          <p:spPr>
            <a:xfrm>
              <a:off x="4778353" y="2625161"/>
              <a:ext cx="3035506" cy="400110"/>
            </a:xfrm>
            <a:prstGeom prst="rect">
              <a:avLst/>
            </a:prstGeom>
            <a:noFill/>
          </p:spPr>
          <p:txBody>
            <a:bodyPr wrap="none" rtlCol="0">
              <a:spAutoFit/>
            </a:bodyPr>
            <a:lstStyle/>
            <a:p>
              <a:r>
                <a:rPr lang="en-US" sz="2000" dirty="0"/>
                <a:t>socket( ): create a “door”</a:t>
              </a:r>
            </a:p>
          </p:txBody>
        </p:sp>
        <p:cxnSp>
          <p:nvCxnSpPr>
            <p:cNvPr id="35" name="Straight Arrow Connector 34"/>
            <p:cNvCxnSpPr>
              <a:stCxn id="33" idx="1"/>
              <a:endCxn id="22" idx="3"/>
            </p:cNvCxnSpPr>
            <p:nvPr/>
          </p:nvCxnSpPr>
          <p:spPr bwMode="auto">
            <a:xfrm flipH="1">
              <a:off x="3967445" y="2825216"/>
              <a:ext cx="810908" cy="95113"/>
            </a:xfrm>
            <a:prstGeom prst="straightConnector1">
              <a:avLst/>
            </a:prstGeom>
            <a:noFill/>
            <a:ln w="28575" cap="flat" cmpd="sng" algn="ctr">
              <a:solidFill>
                <a:srgbClr val="FF6600"/>
              </a:solidFill>
              <a:prstDash val="solid"/>
              <a:round/>
              <a:headEnd type="none" w="med" len="med"/>
              <a:tailEnd type="arrow"/>
            </a:ln>
            <a:effectLst/>
          </p:spPr>
        </p:cxnSp>
        <p:cxnSp>
          <p:nvCxnSpPr>
            <p:cNvPr id="38" name="Straight Arrow Connector 37"/>
            <p:cNvCxnSpPr/>
            <p:nvPr/>
          </p:nvCxnSpPr>
          <p:spPr bwMode="auto">
            <a:xfrm>
              <a:off x="5055707" y="3654405"/>
              <a:ext cx="1312" cy="1530237"/>
            </a:xfrm>
            <a:prstGeom prst="straightConnector1">
              <a:avLst/>
            </a:prstGeom>
            <a:noFill/>
            <a:ln w="28575" cap="flat" cmpd="sng" algn="ctr">
              <a:solidFill>
                <a:srgbClr val="FF6600"/>
              </a:solidFill>
              <a:prstDash val="solid"/>
              <a:round/>
              <a:headEnd type="none" w="med" len="med"/>
              <a:tailEnd type="arrow"/>
            </a:ln>
            <a:effectLst/>
          </p:spPr>
        </p:cxnSp>
      </p:grpSp>
      <p:sp>
        <p:nvSpPr>
          <p:cNvPr id="44" name="TextBox 43"/>
          <p:cNvSpPr txBox="1"/>
          <p:nvPr/>
        </p:nvSpPr>
        <p:spPr>
          <a:xfrm>
            <a:off x="4816101" y="2936940"/>
            <a:ext cx="3366477" cy="613843"/>
          </a:xfrm>
          <a:prstGeom prst="rect">
            <a:avLst/>
          </a:prstGeom>
          <a:noFill/>
        </p:spPr>
        <p:txBody>
          <a:bodyPr wrap="square" rtlCol="0">
            <a:spAutoFit/>
          </a:bodyPr>
          <a:lstStyle/>
          <a:p>
            <a:pPr>
              <a:lnSpc>
                <a:spcPts val="2000"/>
              </a:lnSpc>
            </a:pPr>
            <a:r>
              <a:rPr lang="en-US" sz="2000" dirty="0"/>
              <a:t>bind( ): tie the door to a [local IP addr, port#] pair</a:t>
            </a:r>
          </a:p>
        </p:txBody>
      </p:sp>
      <p:sp>
        <p:nvSpPr>
          <p:cNvPr id="45" name="TextBox 44"/>
          <p:cNvSpPr txBox="1"/>
          <p:nvPr/>
        </p:nvSpPr>
        <p:spPr>
          <a:xfrm>
            <a:off x="3402418" y="3268192"/>
            <a:ext cx="1305858" cy="357363"/>
          </a:xfrm>
          <a:prstGeom prst="rect">
            <a:avLst/>
          </a:prstGeom>
          <a:noFill/>
        </p:spPr>
        <p:txBody>
          <a:bodyPr wrap="square" rtlCol="0">
            <a:spAutoFit/>
          </a:bodyPr>
          <a:lstStyle/>
          <a:p>
            <a:pPr>
              <a:lnSpc>
                <a:spcPts val="2000"/>
              </a:lnSpc>
            </a:pPr>
            <a:r>
              <a:rPr lang="en-US" sz="2000" dirty="0"/>
              <a:t>connect()</a:t>
            </a:r>
          </a:p>
        </p:txBody>
      </p:sp>
      <p:sp>
        <p:nvSpPr>
          <p:cNvPr id="46" name="Freeform 45"/>
          <p:cNvSpPr/>
          <p:nvPr/>
        </p:nvSpPr>
        <p:spPr>
          <a:xfrm>
            <a:off x="3643573" y="3187992"/>
            <a:ext cx="1352231" cy="3150375"/>
          </a:xfrm>
          <a:custGeom>
            <a:avLst/>
            <a:gdLst>
              <a:gd name="connsiteX0" fmla="*/ 128515 w 1338530"/>
              <a:gd name="connsiteY0" fmla="*/ 0 h 3130548"/>
              <a:gd name="connsiteX1" fmla="*/ 116534 w 1338530"/>
              <a:gd name="connsiteY1" fmla="*/ 599082 h 3130548"/>
              <a:gd name="connsiteX2" fmla="*/ 44652 w 1338530"/>
              <a:gd name="connsiteY2" fmla="*/ 2108771 h 3130548"/>
              <a:gd name="connsiteX3" fmla="*/ 883277 w 1338530"/>
              <a:gd name="connsiteY3" fmla="*/ 3115230 h 3130548"/>
              <a:gd name="connsiteX4" fmla="*/ 1338530 w 1338530"/>
              <a:gd name="connsiteY4" fmla="*/ 2743799 h 3130548"/>
              <a:gd name="connsiteX0" fmla="*/ 20184 w 1230199"/>
              <a:gd name="connsiteY0" fmla="*/ 0 h 3127284"/>
              <a:gd name="connsiteX1" fmla="*/ 8203 w 1230199"/>
              <a:gd name="connsiteY1" fmla="*/ 599082 h 3127284"/>
              <a:gd name="connsiteX2" fmla="*/ 165438 w 1230199"/>
              <a:gd name="connsiteY2" fmla="*/ 2192642 h 3127284"/>
              <a:gd name="connsiteX3" fmla="*/ 774946 w 1230199"/>
              <a:gd name="connsiteY3" fmla="*/ 3115230 h 3127284"/>
              <a:gd name="connsiteX4" fmla="*/ 1230199 w 1230199"/>
              <a:gd name="connsiteY4" fmla="*/ 2743799 h 3127284"/>
              <a:gd name="connsiteX0" fmla="*/ 0 w 1361089"/>
              <a:gd name="connsiteY0" fmla="*/ 0 h 3150375"/>
              <a:gd name="connsiteX1" fmla="*/ 139093 w 1361089"/>
              <a:gd name="connsiteY1" fmla="*/ 622173 h 3150375"/>
              <a:gd name="connsiteX2" fmla="*/ 296328 w 1361089"/>
              <a:gd name="connsiteY2" fmla="*/ 2215733 h 3150375"/>
              <a:gd name="connsiteX3" fmla="*/ 905836 w 1361089"/>
              <a:gd name="connsiteY3" fmla="*/ 3138321 h 3150375"/>
              <a:gd name="connsiteX4" fmla="*/ 1361089 w 1361089"/>
              <a:gd name="connsiteY4" fmla="*/ 2766890 h 3150375"/>
              <a:gd name="connsiteX0" fmla="*/ 0 w 1361089"/>
              <a:gd name="connsiteY0" fmla="*/ 0 h 3150375"/>
              <a:gd name="connsiteX1" fmla="*/ 80987 w 1361089"/>
              <a:gd name="connsiteY1" fmla="*/ 795355 h 3150375"/>
              <a:gd name="connsiteX2" fmla="*/ 296328 w 1361089"/>
              <a:gd name="connsiteY2" fmla="*/ 2215733 h 3150375"/>
              <a:gd name="connsiteX3" fmla="*/ 905836 w 1361089"/>
              <a:gd name="connsiteY3" fmla="*/ 3138321 h 3150375"/>
              <a:gd name="connsiteX4" fmla="*/ 1361089 w 1361089"/>
              <a:gd name="connsiteY4" fmla="*/ 2766890 h 3150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089" h="3150375">
                <a:moveTo>
                  <a:pt x="0" y="0"/>
                </a:moveTo>
                <a:cubicBezTo>
                  <a:pt x="998" y="123810"/>
                  <a:pt x="31599" y="426066"/>
                  <a:pt x="80987" y="795355"/>
                </a:cubicBezTo>
                <a:cubicBezTo>
                  <a:pt x="130375" y="1164644"/>
                  <a:pt x="158853" y="1825239"/>
                  <a:pt x="296328" y="2215733"/>
                </a:cubicBezTo>
                <a:cubicBezTo>
                  <a:pt x="433803" y="2606227"/>
                  <a:pt x="728376" y="3046462"/>
                  <a:pt x="905836" y="3138321"/>
                </a:cubicBezTo>
                <a:cubicBezTo>
                  <a:pt x="1083296" y="3230181"/>
                  <a:pt x="1361089" y="2766890"/>
                  <a:pt x="1361089" y="2766890"/>
                </a:cubicBezTo>
              </a:path>
            </a:pathLst>
          </a:custGeom>
          <a:ln w="28575" cmpd="sng">
            <a:solidFill>
              <a:srgbClr val="FF6600"/>
            </a:solidFill>
            <a:headEnd type="none" w="med" len="med"/>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65" charset="0"/>
            </a:endParaRPr>
          </a:p>
        </p:txBody>
      </p:sp>
      <p:sp>
        <p:nvSpPr>
          <p:cNvPr id="47" name="TextBox 46"/>
          <p:cNvSpPr txBox="1"/>
          <p:nvPr/>
        </p:nvSpPr>
        <p:spPr>
          <a:xfrm>
            <a:off x="4572001" y="6093000"/>
            <a:ext cx="4572000" cy="605294"/>
          </a:xfrm>
          <a:prstGeom prst="rect">
            <a:avLst/>
          </a:prstGeom>
          <a:noFill/>
        </p:spPr>
        <p:txBody>
          <a:bodyPr wrap="square" rtlCol="0">
            <a:spAutoFit/>
          </a:bodyPr>
          <a:lstStyle/>
          <a:p>
            <a:pPr>
              <a:lnSpc>
                <a:spcPts val="2000"/>
              </a:lnSpc>
            </a:pPr>
            <a:r>
              <a:rPr lang="en-US" sz="2000" dirty="0"/>
              <a:t>listen( ): start waiting for incoming packet with matching destination port#</a:t>
            </a:r>
          </a:p>
        </p:txBody>
      </p:sp>
      <p:sp>
        <p:nvSpPr>
          <p:cNvPr id="48" name="TextBox 47"/>
          <p:cNvSpPr txBox="1"/>
          <p:nvPr/>
        </p:nvSpPr>
        <p:spPr>
          <a:xfrm>
            <a:off x="4887981" y="5319855"/>
            <a:ext cx="372518" cy="461665"/>
          </a:xfrm>
          <a:prstGeom prst="rect">
            <a:avLst/>
          </a:prstGeom>
          <a:noFill/>
        </p:spPr>
        <p:txBody>
          <a:bodyPr wrap="none" rtlCol="0">
            <a:spAutoFit/>
          </a:bodyPr>
          <a:lstStyle/>
          <a:p>
            <a:r>
              <a:rPr lang="en-US" dirty="0">
                <a:latin typeface="+mj-lt"/>
              </a:rPr>
              <a:t>2</a:t>
            </a:r>
          </a:p>
        </p:txBody>
      </p:sp>
      <p:sp>
        <p:nvSpPr>
          <p:cNvPr id="49" name="TextBox 48"/>
          <p:cNvSpPr txBox="1"/>
          <p:nvPr/>
        </p:nvSpPr>
        <p:spPr>
          <a:xfrm>
            <a:off x="5914946" y="5328475"/>
            <a:ext cx="372518" cy="461665"/>
          </a:xfrm>
          <a:prstGeom prst="rect">
            <a:avLst/>
          </a:prstGeom>
          <a:noFill/>
        </p:spPr>
        <p:txBody>
          <a:bodyPr wrap="none" rtlCol="0">
            <a:spAutoFit/>
          </a:bodyPr>
          <a:lstStyle/>
          <a:p>
            <a:r>
              <a:rPr lang="en-US" dirty="0">
                <a:latin typeface="+mj-lt"/>
              </a:rPr>
              <a:t>4</a:t>
            </a:r>
          </a:p>
        </p:txBody>
      </p:sp>
      <p:sp>
        <p:nvSpPr>
          <p:cNvPr id="50" name="TextBox 49"/>
          <p:cNvSpPr txBox="1"/>
          <p:nvPr/>
        </p:nvSpPr>
        <p:spPr>
          <a:xfrm>
            <a:off x="5372487" y="5301151"/>
            <a:ext cx="372518" cy="461665"/>
          </a:xfrm>
          <a:prstGeom prst="rect">
            <a:avLst/>
          </a:prstGeom>
          <a:noFill/>
        </p:spPr>
        <p:txBody>
          <a:bodyPr wrap="none" rtlCol="0">
            <a:spAutoFit/>
          </a:bodyPr>
          <a:lstStyle/>
          <a:p>
            <a:r>
              <a:rPr lang="en-US" dirty="0">
                <a:latin typeface="+mj-lt"/>
              </a:rPr>
              <a:t>3</a:t>
            </a:r>
          </a:p>
        </p:txBody>
      </p:sp>
      <p:sp>
        <p:nvSpPr>
          <p:cNvPr id="51" name="TextBox 50"/>
          <p:cNvSpPr txBox="1"/>
          <p:nvPr/>
        </p:nvSpPr>
        <p:spPr>
          <a:xfrm>
            <a:off x="691515" y="2632603"/>
            <a:ext cx="372518" cy="461665"/>
          </a:xfrm>
          <a:prstGeom prst="rect">
            <a:avLst/>
          </a:prstGeom>
          <a:noFill/>
        </p:spPr>
        <p:txBody>
          <a:bodyPr wrap="none" rtlCol="0">
            <a:spAutoFit/>
          </a:bodyPr>
          <a:lstStyle/>
          <a:p>
            <a:r>
              <a:rPr lang="en-US" dirty="0">
                <a:latin typeface="+mj-lt"/>
              </a:rPr>
              <a:t>4</a:t>
            </a:r>
          </a:p>
        </p:txBody>
      </p:sp>
      <p:sp>
        <p:nvSpPr>
          <p:cNvPr id="52" name="TextBox 51"/>
          <p:cNvSpPr txBox="1"/>
          <p:nvPr/>
        </p:nvSpPr>
        <p:spPr>
          <a:xfrm>
            <a:off x="2161753" y="2605278"/>
            <a:ext cx="330159" cy="461665"/>
          </a:xfrm>
          <a:prstGeom prst="rect">
            <a:avLst/>
          </a:prstGeom>
          <a:noFill/>
        </p:spPr>
        <p:txBody>
          <a:bodyPr wrap="square" rtlCol="0">
            <a:spAutoFit/>
          </a:bodyPr>
          <a:lstStyle/>
          <a:p>
            <a:r>
              <a:rPr lang="en-US" dirty="0">
                <a:latin typeface="+mj-lt"/>
              </a:rPr>
              <a:t>6</a:t>
            </a:r>
          </a:p>
        </p:txBody>
      </p:sp>
      <p:sp>
        <p:nvSpPr>
          <p:cNvPr id="53" name="TextBox 52"/>
          <p:cNvSpPr txBox="1"/>
          <p:nvPr/>
        </p:nvSpPr>
        <p:spPr>
          <a:xfrm>
            <a:off x="3492580" y="2603227"/>
            <a:ext cx="372518" cy="461665"/>
          </a:xfrm>
          <a:prstGeom prst="rect">
            <a:avLst/>
          </a:prstGeom>
          <a:noFill/>
        </p:spPr>
        <p:txBody>
          <a:bodyPr wrap="none" rtlCol="0">
            <a:spAutoFit/>
          </a:bodyPr>
          <a:lstStyle/>
          <a:p>
            <a:r>
              <a:rPr lang="en-US" dirty="0">
                <a:latin typeface="+mj-lt"/>
              </a:rPr>
              <a:t>8</a:t>
            </a:r>
          </a:p>
        </p:txBody>
      </p:sp>
      <p:sp>
        <p:nvSpPr>
          <p:cNvPr id="54" name="TextBox 53"/>
          <p:cNvSpPr txBox="1"/>
          <p:nvPr/>
        </p:nvSpPr>
        <p:spPr>
          <a:xfrm>
            <a:off x="8194347" y="5345716"/>
            <a:ext cx="330159" cy="461665"/>
          </a:xfrm>
          <a:prstGeom prst="rect">
            <a:avLst/>
          </a:prstGeom>
          <a:noFill/>
        </p:spPr>
        <p:txBody>
          <a:bodyPr wrap="square" rtlCol="0">
            <a:spAutoFit/>
          </a:bodyPr>
          <a:lstStyle/>
          <a:p>
            <a:r>
              <a:rPr lang="en-US" dirty="0">
                <a:latin typeface="+mj-lt"/>
              </a:rPr>
              <a:t>6</a:t>
            </a:r>
          </a:p>
        </p:txBody>
      </p:sp>
      <p:sp>
        <p:nvSpPr>
          <p:cNvPr id="55" name="TextBox 54"/>
          <p:cNvSpPr txBox="1"/>
          <p:nvPr/>
        </p:nvSpPr>
        <p:spPr>
          <a:xfrm>
            <a:off x="6420067" y="5342355"/>
            <a:ext cx="559769" cy="461665"/>
          </a:xfrm>
          <a:prstGeom prst="rect">
            <a:avLst/>
          </a:prstGeom>
          <a:noFill/>
        </p:spPr>
        <p:txBody>
          <a:bodyPr wrap="none" rtlCol="0">
            <a:spAutoFit/>
          </a:bodyPr>
          <a:lstStyle/>
          <a:p>
            <a:r>
              <a:rPr lang="en-US" dirty="0">
                <a:latin typeface="+mj-lt"/>
              </a:rPr>
              <a:t>11</a:t>
            </a:r>
          </a:p>
        </p:txBody>
      </p:sp>
      <p:sp>
        <p:nvSpPr>
          <p:cNvPr id="58" name="TextBox 57"/>
          <p:cNvSpPr txBox="1"/>
          <p:nvPr/>
        </p:nvSpPr>
        <p:spPr>
          <a:xfrm>
            <a:off x="139678" y="3748603"/>
            <a:ext cx="3657351" cy="357363"/>
          </a:xfrm>
          <a:prstGeom prst="rect">
            <a:avLst/>
          </a:prstGeom>
          <a:noFill/>
        </p:spPr>
        <p:txBody>
          <a:bodyPr wrap="square" rtlCol="0">
            <a:spAutoFit/>
          </a:bodyPr>
          <a:lstStyle/>
          <a:p>
            <a:pPr>
              <a:lnSpc>
                <a:spcPts val="2000"/>
              </a:lnSpc>
            </a:pPr>
            <a:r>
              <a:rPr lang="en-US" sz="2000" dirty="0"/>
              <a:t>close(): delete/remove a door</a:t>
            </a:r>
          </a:p>
        </p:txBody>
      </p:sp>
      <p:sp>
        <p:nvSpPr>
          <p:cNvPr id="60" name="TextBox 59"/>
          <p:cNvSpPr txBox="1"/>
          <p:nvPr/>
        </p:nvSpPr>
        <p:spPr>
          <a:xfrm>
            <a:off x="123499" y="4181954"/>
            <a:ext cx="3899917" cy="2537447"/>
          </a:xfrm>
          <a:prstGeom prst="rect">
            <a:avLst/>
          </a:prstGeom>
          <a:solidFill>
            <a:srgbClr val="F4FFD8"/>
          </a:solidFill>
        </p:spPr>
        <p:txBody>
          <a:bodyPr wrap="square" rtlCol="0">
            <a:spAutoFit/>
          </a:bodyPr>
          <a:lstStyle/>
          <a:p>
            <a:pPr>
              <a:lnSpc>
                <a:spcPts val="2000"/>
              </a:lnSpc>
              <a:spcAft>
                <a:spcPts val="600"/>
              </a:spcAft>
            </a:pPr>
            <a:r>
              <a:rPr lang="en-US" sz="2000" dirty="0"/>
              <a:t>A couple other questions:</a:t>
            </a:r>
          </a:p>
          <a:p>
            <a:pPr marL="256032" indent="-256032">
              <a:lnSpc>
                <a:spcPts val="2000"/>
              </a:lnSpc>
              <a:spcAft>
                <a:spcPts val="600"/>
              </a:spcAft>
              <a:buFont typeface="Arial"/>
              <a:buChar char="•"/>
            </a:pPr>
            <a:r>
              <a:rPr lang="en-US" sz="2000" dirty="0"/>
              <a:t>What is the server’s IP address?</a:t>
            </a:r>
          </a:p>
          <a:p>
            <a:pPr marL="713232" lvl="1" indent="-256032">
              <a:lnSpc>
                <a:spcPts val="2000"/>
              </a:lnSpc>
              <a:spcAft>
                <a:spcPts val="600"/>
              </a:spcAft>
              <a:buFont typeface="Arial"/>
              <a:buChar char="•"/>
            </a:pPr>
            <a:r>
              <a:rPr lang="en-US" sz="2000" dirty="0"/>
              <a:t>Website name </a:t>
            </a:r>
            <a:r>
              <a:rPr lang="en-US" sz="2000" dirty="0">
                <a:sym typeface="Wingdings"/>
              </a:rPr>
              <a:t> IP address</a:t>
            </a:r>
            <a:endParaRPr lang="en-US" sz="2000" dirty="0"/>
          </a:p>
          <a:p>
            <a:pPr marL="256032" indent="-256032">
              <a:lnSpc>
                <a:spcPts val="2000"/>
              </a:lnSpc>
              <a:spcAft>
                <a:spcPts val="600"/>
              </a:spcAft>
              <a:buFont typeface="Arial"/>
              <a:buChar char="•"/>
            </a:pPr>
            <a:r>
              <a:rPr lang="en-US" sz="2000" dirty="0"/>
              <a:t>What port number to use?</a:t>
            </a:r>
          </a:p>
          <a:p>
            <a:pPr marL="713232" lvl="1" indent="-256032">
              <a:lnSpc>
                <a:spcPts val="2000"/>
              </a:lnSpc>
              <a:spcAft>
                <a:spcPts val="600"/>
              </a:spcAft>
              <a:buFont typeface="Arial"/>
              <a:buChar char="•"/>
            </a:pPr>
            <a:r>
              <a:rPr lang="en-US" sz="2000" dirty="0"/>
              <a:t>Client: assigned by OS</a:t>
            </a:r>
          </a:p>
          <a:p>
            <a:pPr marL="713232" lvl="1" indent="-256032">
              <a:lnSpc>
                <a:spcPts val="2000"/>
              </a:lnSpc>
              <a:spcAft>
                <a:spcPts val="600"/>
              </a:spcAft>
              <a:buFont typeface="Arial"/>
              <a:buChar char="•"/>
            </a:pPr>
            <a:r>
              <a:rPr lang="en-US" sz="2000" dirty="0"/>
              <a:t>Server: defined standards</a:t>
            </a:r>
          </a:p>
        </p:txBody>
      </p:sp>
      <p:sp>
        <p:nvSpPr>
          <p:cNvPr id="64" name="TextBox 63"/>
          <p:cNvSpPr txBox="1"/>
          <p:nvPr/>
        </p:nvSpPr>
        <p:spPr>
          <a:xfrm>
            <a:off x="7055066" y="5363521"/>
            <a:ext cx="560520" cy="461665"/>
          </a:xfrm>
          <a:prstGeom prst="rect">
            <a:avLst/>
          </a:prstGeom>
          <a:noFill/>
        </p:spPr>
        <p:txBody>
          <a:bodyPr wrap="none" rtlCol="0">
            <a:spAutoFit/>
          </a:bodyPr>
          <a:lstStyle/>
          <a:p>
            <a:r>
              <a:rPr lang="en-US">
                <a:latin typeface="+mj-lt"/>
              </a:rPr>
              <a:t>28</a:t>
            </a:r>
          </a:p>
        </p:txBody>
      </p:sp>
      <p:grpSp>
        <p:nvGrpSpPr>
          <p:cNvPr id="68" name="Group 67"/>
          <p:cNvGrpSpPr/>
          <p:nvPr/>
        </p:nvGrpSpPr>
        <p:grpSpPr>
          <a:xfrm>
            <a:off x="565727" y="3082640"/>
            <a:ext cx="7878619" cy="2983342"/>
            <a:chOff x="565727" y="3082640"/>
            <a:chExt cx="7878619" cy="2983342"/>
          </a:xfrm>
        </p:grpSpPr>
        <p:sp>
          <p:nvSpPr>
            <p:cNvPr id="65" name="Rounded Rectangle 64"/>
            <p:cNvSpPr/>
            <p:nvPr/>
          </p:nvSpPr>
          <p:spPr bwMode="auto">
            <a:xfrm>
              <a:off x="565727" y="3082640"/>
              <a:ext cx="3267364" cy="242455"/>
            </a:xfrm>
            <a:prstGeom prst="roundRect">
              <a:avLst/>
            </a:prstGeom>
            <a:solidFill>
              <a:srgbClr val="008101"/>
            </a:solidFill>
            <a:ln w="12700" cap="flat" cmpd="sng" algn="ctr">
              <a:no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F4FFD8"/>
                  </a:solidFill>
                  <a:effectLst/>
                  <a:latin typeface="+mj-lt"/>
                </a:rPr>
                <a:t>131.179.128.19</a:t>
              </a:r>
            </a:p>
          </p:txBody>
        </p:sp>
        <p:sp>
          <p:nvSpPr>
            <p:cNvPr id="67" name="Rounded Rectangle 66"/>
            <p:cNvSpPr/>
            <p:nvPr/>
          </p:nvSpPr>
          <p:spPr bwMode="auto">
            <a:xfrm>
              <a:off x="5176982" y="5823527"/>
              <a:ext cx="3267364" cy="242455"/>
            </a:xfrm>
            <a:prstGeom prst="roundRect">
              <a:avLst/>
            </a:prstGeom>
            <a:solidFill>
              <a:srgbClr val="008101"/>
            </a:solidFill>
            <a:ln w="12700" cap="flat" cmpd="sng" algn="ctr">
              <a:no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algn="ctr"/>
              <a:r>
                <a:rPr lang="en-US" sz="2000">
                  <a:solidFill>
                    <a:srgbClr val="F4FFD8"/>
                  </a:solidFill>
                  <a:latin typeface="+mj-lt"/>
                </a:rPr>
                <a:t>216.58.219.46</a:t>
              </a:r>
              <a:endParaRPr kumimoji="0" lang="en-US" sz="2000" b="0" i="0" u="none" strike="noStrike" cap="none" normalizeH="0" baseline="0">
                <a:ln>
                  <a:noFill/>
                </a:ln>
                <a:solidFill>
                  <a:srgbClr val="F4FFD8"/>
                </a:solidFill>
                <a:effectLst/>
                <a:latin typeface="+mj-lt"/>
              </a:endParaRPr>
            </a:p>
          </p:txBody>
        </p:sp>
      </p:grpSp>
      <p:sp>
        <p:nvSpPr>
          <p:cNvPr id="69" name="TextBox 68"/>
          <p:cNvSpPr txBox="1"/>
          <p:nvPr/>
        </p:nvSpPr>
        <p:spPr>
          <a:xfrm>
            <a:off x="2871432" y="2582444"/>
            <a:ext cx="560370" cy="461665"/>
          </a:xfrm>
          <a:prstGeom prst="rect">
            <a:avLst/>
          </a:prstGeom>
          <a:noFill/>
        </p:spPr>
        <p:txBody>
          <a:bodyPr wrap="none" rtlCol="0">
            <a:spAutoFit/>
          </a:bodyPr>
          <a:lstStyle/>
          <a:p>
            <a:r>
              <a:rPr lang="en-US">
                <a:latin typeface="+mj-lt"/>
              </a:rPr>
              <a:t>77</a:t>
            </a:r>
          </a:p>
        </p:txBody>
      </p:sp>
    </p:spTree>
    <p:extLst>
      <p:ext uri="{BB962C8B-B14F-4D97-AF65-F5344CB8AC3E}">
        <p14:creationId xmlns:p14="http://schemas.microsoft.com/office/powerpoint/2010/main" val="786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animBg="1"/>
      <p:bldP spid="47" grpId="0"/>
      <p:bldP spid="58" grpId="0"/>
      <p:bldP spid="60" grpId="0" animBg="1"/>
      <p:bldP spid="6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a:extLst>
              <a:ext uri="{FF2B5EF4-FFF2-40B4-BE49-F238E27FC236}">
                <a16:creationId xmlns:a16="http://schemas.microsoft.com/office/drawing/2014/main" id="{64CFB583-BB46-314A-9713-BE424C77E27A}"/>
              </a:ext>
            </a:extLst>
          </p:cNvPr>
          <p:cNvSpPr/>
          <p:nvPr/>
        </p:nvSpPr>
        <p:spPr bwMode="auto">
          <a:xfrm>
            <a:off x="2844643" y="759417"/>
            <a:ext cx="4796021" cy="1751308"/>
          </a:xfrm>
          <a:prstGeom prst="cloud">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100357" name="Rectangle 2"/>
          <p:cNvSpPr>
            <a:spLocks noGrp="1" noChangeArrowheads="1"/>
          </p:cNvSpPr>
          <p:nvPr>
            <p:ph type="title"/>
          </p:nvPr>
        </p:nvSpPr>
        <p:spPr/>
        <p:txBody>
          <a:bodyPr/>
          <a:lstStyle/>
          <a:p>
            <a:r>
              <a:rPr lang="en-US"/>
              <a:t>A quick comment about "port"</a:t>
            </a:r>
          </a:p>
        </p:txBody>
      </p:sp>
      <p:sp>
        <p:nvSpPr>
          <p:cNvPr id="167939" name="Rectangle 3"/>
          <p:cNvSpPr>
            <a:spLocks noGrp="1" noChangeArrowheads="1"/>
          </p:cNvSpPr>
          <p:nvPr>
            <p:ph idx="1"/>
          </p:nvPr>
        </p:nvSpPr>
        <p:spPr>
          <a:xfrm>
            <a:off x="231775" y="2887578"/>
            <a:ext cx="5614402" cy="3781509"/>
          </a:xfrm>
        </p:spPr>
        <p:txBody>
          <a:bodyPr>
            <a:normAutofit/>
          </a:bodyPr>
          <a:lstStyle/>
          <a:p>
            <a:r>
              <a:rPr lang="en-US" dirty="0"/>
              <a:t>Web, Email, FTP all connect client to server by TCP</a:t>
            </a:r>
          </a:p>
          <a:p>
            <a:r>
              <a:rPr lang="en-US" dirty="0"/>
              <a:t>The server tells which client wants which service by </a:t>
            </a:r>
            <a:r>
              <a:rPr lang="en-US" i="1" dirty="0">
                <a:solidFill>
                  <a:srgbClr val="3A1FFF"/>
                </a:solidFill>
              </a:rPr>
              <a:t>well-defined port number</a:t>
            </a:r>
            <a:r>
              <a:rPr lang="en-US" dirty="0"/>
              <a:t>:</a:t>
            </a:r>
          </a:p>
          <a:p>
            <a:pPr lvl="1"/>
            <a:r>
              <a:rPr lang="en-US" dirty="0"/>
              <a:t>Web: port 80, ftp 21, mail 25</a:t>
            </a:r>
          </a:p>
        </p:txBody>
      </p:sp>
      <p:sp>
        <p:nvSpPr>
          <p:cNvPr id="100361" name="Slide Number Placeholder 5"/>
          <p:cNvSpPr>
            <a:spLocks noGrp="1"/>
          </p:cNvSpPr>
          <p:nvPr>
            <p:ph type="sldNum" sz="quarter" idx="12"/>
          </p:nvPr>
        </p:nvSpPr>
        <p:spPr/>
        <p:txBody>
          <a:bodyPr/>
          <a:lstStyle/>
          <a:p>
            <a:fld id="{1158D7D6-4C42-8C4C-8705-54D84F883BB6}" type="slidenum">
              <a:rPr lang="en-US" smtClean="0"/>
              <a:pPr/>
              <a:t>53</a:t>
            </a:fld>
            <a:endParaRPr lang="en-US"/>
          </a:p>
        </p:txBody>
      </p:sp>
      <p:graphicFrame>
        <p:nvGraphicFramePr>
          <p:cNvPr id="100354" name="Object 2"/>
          <p:cNvGraphicFramePr>
            <a:graphicFrameLocks noChangeAspect="1"/>
          </p:cNvGraphicFramePr>
          <p:nvPr/>
        </p:nvGraphicFramePr>
        <p:xfrm>
          <a:off x="1322550" y="1016777"/>
          <a:ext cx="752475" cy="596900"/>
        </p:xfrm>
        <a:graphic>
          <a:graphicData uri="http://schemas.openxmlformats.org/presentationml/2006/ole">
            <mc:AlternateContent xmlns:mc="http://schemas.openxmlformats.org/markup-compatibility/2006">
              <mc:Choice xmlns:v="urn:schemas-microsoft-com:vml" Requires="v">
                <p:oleObj name="Clip" r:id="rId3" imgW="7315200" imgH="6070600" progId="">
                  <p:embed/>
                </p:oleObj>
              </mc:Choice>
              <mc:Fallback>
                <p:oleObj name="Clip" r:id="rId3" imgW="7315200" imgH="6070600" progId="">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550" y="1016777"/>
                        <a:ext cx="752475" cy="596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100362" name="Group 5"/>
          <p:cNvGrpSpPr>
            <a:grpSpLocks/>
          </p:cNvGrpSpPr>
          <p:nvPr/>
        </p:nvGrpSpPr>
        <p:grpSpPr bwMode="auto">
          <a:xfrm>
            <a:off x="7345363" y="1084823"/>
            <a:ext cx="676275" cy="985838"/>
            <a:chOff x="4180" y="783"/>
            <a:chExt cx="150" cy="307"/>
          </a:xfrm>
        </p:grpSpPr>
        <p:sp>
          <p:nvSpPr>
            <p:cNvPr id="100376"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prstTxWarp prst="textNoShape">
                <a:avLst/>
              </a:prstTxWarp>
            </a:bodyPr>
            <a:lstStyle/>
            <a:p>
              <a:endParaRPr lang="en-US"/>
            </a:p>
          </p:txBody>
        </p:sp>
        <p:sp>
          <p:nvSpPr>
            <p:cNvPr id="100377"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prstTxWarp prst="textNoShape">
                <a:avLst/>
              </a:prstTxWarp>
            </a:bodyPr>
            <a:lstStyle/>
            <a:p>
              <a:endParaRPr lang="en-US"/>
            </a:p>
          </p:txBody>
        </p:sp>
        <p:sp>
          <p:nvSpPr>
            <p:cNvPr id="100378"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prstTxWarp prst="textNoShape">
                <a:avLst/>
              </a:prstTxWarp>
            </a:bodyPr>
            <a:lstStyle/>
            <a:p>
              <a:endParaRPr lang="en-US"/>
            </a:p>
          </p:txBody>
        </p:sp>
        <p:sp>
          <p:nvSpPr>
            <p:cNvPr id="100379"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prstTxWarp prst="textNoShape">
                <a:avLst/>
              </a:prstTxWarp>
            </a:bodyPr>
            <a:lstStyle/>
            <a:p>
              <a:endParaRPr lang="en-US"/>
            </a:p>
          </p:txBody>
        </p:sp>
        <p:sp>
          <p:nvSpPr>
            <p:cNvPr id="100380"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81"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82"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100383"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graphicFrame>
        <p:nvGraphicFramePr>
          <p:cNvPr id="100355" name="Object 3"/>
          <p:cNvGraphicFramePr>
            <a:graphicFrameLocks noChangeAspect="1"/>
          </p:cNvGraphicFramePr>
          <p:nvPr/>
        </p:nvGraphicFramePr>
        <p:xfrm>
          <a:off x="2325688" y="1718236"/>
          <a:ext cx="752475" cy="596900"/>
        </p:xfrm>
        <a:graphic>
          <a:graphicData uri="http://schemas.openxmlformats.org/presentationml/2006/ole">
            <mc:AlternateContent xmlns:mc="http://schemas.openxmlformats.org/markup-compatibility/2006">
              <mc:Choice xmlns:v="urn:schemas-microsoft-com:vml" Requires="v">
                <p:oleObj name="Clip" r:id="rId5" imgW="7315200" imgH="6070600" progId="">
                  <p:embed/>
                </p:oleObj>
              </mc:Choice>
              <mc:Fallback>
                <p:oleObj name="Clip" r:id="rId5" imgW="7315200" imgH="6070600" progId="">
                  <p:embed/>
                  <p:pic>
                    <p:nvPicPr>
                      <p:cNvPr id="1003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88" y="1718236"/>
                        <a:ext cx="752475" cy="596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0356" name="Object 4"/>
          <p:cNvGraphicFramePr>
            <a:graphicFrameLocks noChangeAspect="1"/>
          </p:cNvGraphicFramePr>
          <p:nvPr/>
        </p:nvGraphicFramePr>
        <p:xfrm>
          <a:off x="3557588" y="2272273"/>
          <a:ext cx="752475" cy="596900"/>
        </p:xfrm>
        <a:graphic>
          <a:graphicData uri="http://schemas.openxmlformats.org/presentationml/2006/ole">
            <mc:AlternateContent xmlns:mc="http://schemas.openxmlformats.org/markup-compatibility/2006">
              <mc:Choice xmlns:v="urn:schemas-microsoft-com:vml" Requires="v">
                <p:oleObj name="Clip" r:id="rId6" imgW="7315200" imgH="6070600" progId="">
                  <p:embed/>
                </p:oleObj>
              </mc:Choice>
              <mc:Fallback>
                <p:oleObj name="Clip" r:id="rId6" imgW="7315200" imgH="6070600" progId="">
                  <p:embed/>
                  <p:pic>
                    <p:nvPicPr>
                      <p:cNvPr id="1003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588" y="2272273"/>
                        <a:ext cx="752475" cy="596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0363" name="Text Box 16"/>
          <p:cNvSpPr txBox="1">
            <a:spLocks noChangeArrowheads="1"/>
          </p:cNvSpPr>
          <p:nvPr/>
        </p:nvSpPr>
        <p:spPr bwMode="auto">
          <a:xfrm>
            <a:off x="6999288" y="2015098"/>
            <a:ext cx="1797050" cy="601663"/>
          </a:xfrm>
          <a:prstGeom prst="rect">
            <a:avLst/>
          </a:prstGeom>
          <a:noFill/>
          <a:ln w="9525">
            <a:noFill/>
            <a:miter lim="800000"/>
            <a:headEnd/>
            <a:tailEnd/>
          </a:ln>
        </p:spPr>
        <p:txBody>
          <a:bodyPr lIns="0" tIns="0" rIns="0" bIns="0">
            <a:prstTxWarp prst="textNoShape">
              <a:avLst/>
            </a:prstTxWarp>
          </a:bodyPr>
          <a:lstStyle/>
          <a:p>
            <a:pPr>
              <a:spcBef>
                <a:spcPct val="20000"/>
              </a:spcBef>
              <a:buClr>
                <a:schemeClr val="accent2"/>
              </a:buClr>
              <a:buSzPct val="85000"/>
              <a:buFont typeface="ZapfDingbats" pitchFamily="82" charset="2"/>
              <a:buNone/>
            </a:pPr>
            <a:r>
              <a:rPr lang="en-US" sz="1800" b="1">
                <a:latin typeface="Times New Roman" charset="0"/>
              </a:rPr>
              <a:t>A server for email, web, ftp</a:t>
            </a:r>
            <a:endParaRPr lang="en-US" sz="1800" b="1">
              <a:latin typeface="Comic Sans MS" charset="0"/>
            </a:endParaRPr>
          </a:p>
        </p:txBody>
      </p:sp>
      <p:sp>
        <p:nvSpPr>
          <p:cNvPr id="100364" name="Line 17"/>
          <p:cNvSpPr>
            <a:spLocks noChangeShapeType="1"/>
          </p:cNvSpPr>
          <p:nvPr/>
        </p:nvSpPr>
        <p:spPr bwMode="auto">
          <a:xfrm>
            <a:off x="2011363" y="1214998"/>
            <a:ext cx="5233987" cy="228600"/>
          </a:xfrm>
          <a:prstGeom prst="line">
            <a:avLst/>
          </a:prstGeom>
          <a:noFill/>
          <a:ln w="19050">
            <a:solidFill>
              <a:srgbClr val="FF0000"/>
            </a:solidFill>
            <a:round/>
            <a:headEnd/>
            <a:tailEnd type="triangle" w="med" len="med"/>
          </a:ln>
        </p:spPr>
        <p:txBody>
          <a:bodyPr wrap="none" anchor="ctr">
            <a:prstTxWarp prst="textNoShape">
              <a:avLst/>
            </a:prstTxWarp>
          </a:bodyPr>
          <a:lstStyle/>
          <a:p>
            <a:endParaRPr lang="en-US"/>
          </a:p>
        </p:txBody>
      </p:sp>
      <p:sp>
        <p:nvSpPr>
          <p:cNvPr id="100365" name="Text Box 18"/>
          <p:cNvSpPr txBox="1">
            <a:spLocks noChangeArrowheads="1"/>
          </p:cNvSpPr>
          <p:nvPr/>
        </p:nvSpPr>
        <p:spPr bwMode="auto">
          <a:xfrm>
            <a:off x="3179763" y="957823"/>
            <a:ext cx="1422400" cy="366713"/>
          </a:xfrm>
          <a:prstGeom prst="rect">
            <a:avLst/>
          </a:prstGeom>
          <a:noFill/>
          <a:ln w="9525">
            <a:noFill/>
            <a:miter lim="800000"/>
            <a:headEnd/>
            <a:tailEnd/>
          </a:ln>
        </p:spPr>
        <p:txBody>
          <a:bodyPr wrap="none">
            <a:prstTxWarp prst="textNoShape">
              <a:avLst/>
            </a:prstTxWarp>
            <a:spAutoFit/>
          </a:bodyPr>
          <a:lstStyle/>
          <a:p>
            <a:pPr>
              <a:spcBef>
                <a:spcPct val="20000"/>
              </a:spcBef>
              <a:buClr>
                <a:schemeClr val="accent2"/>
              </a:buClr>
              <a:buSzPct val="85000"/>
              <a:buFont typeface="ZapfDingbats" pitchFamily="82" charset="2"/>
              <a:buNone/>
            </a:pPr>
            <a:r>
              <a:rPr lang="en-US" sz="1800" b="1">
                <a:latin typeface="Times New Roman" charset="0"/>
              </a:rPr>
              <a:t>Web request</a:t>
            </a:r>
          </a:p>
        </p:txBody>
      </p:sp>
      <p:sp>
        <p:nvSpPr>
          <p:cNvPr id="100366" name="Line 19"/>
          <p:cNvSpPr>
            <a:spLocks noChangeShapeType="1"/>
          </p:cNvSpPr>
          <p:nvPr/>
        </p:nvSpPr>
        <p:spPr bwMode="auto">
          <a:xfrm flipV="1">
            <a:off x="3117850" y="1683311"/>
            <a:ext cx="4156075" cy="182562"/>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00367" name="Text Box 20"/>
          <p:cNvSpPr txBox="1">
            <a:spLocks noChangeArrowheads="1"/>
          </p:cNvSpPr>
          <p:nvPr/>
        </p:nvSpPr>
        <p:spPr bwMode="auto">
          <a:xfrm>
            <a:off x="3257550" y="1464236"/>
            <a:ext cx="1559081" cy="369332"/>
          </a:xfrm>
          <a:prstGeom prst="rect">
            <a:avLst/>
          </a:prstGeom>
          <a:noFill/>
          <a:ln w="9525">
            <a:noFill/>
            <a:miter lim="800000"/>
            <a:headEnd/>
            <a:tailEnd/>
          </a:ln>
        </p:spPr>
        <p:txBody>
          <a:bodyPr wrap="none">
            <a:prstTxWarp prst="textNoShape">
              <a:avLst/>
            </a:prstTxWarp>
            <a:spAutoFit/>
          </a:bodyPr>
          <a:lstStyle/>
          <a:p>
            <a:pPr>
              <a:spcBef>
                <a:spcPct val="20000"/>
              </a:spcBef>
              <a:buClr>
                <a:schemeClr val="accent2"/>
              </a:buClr>
              <a:buSzPct val="85000"/>
              <a:buFont typeface="ZapfDingbats" pitchFamily="82" charset="2"/>
              <a:buNone/>
            </a:pPr>
            <a:r>
              <a:rPr lang="en-US" sz="1800" b="1" dirty="0">
                <a:latin typeface="Times New Roman" charset="0"/>
              </a:rPr>
              <a:t>Email request</a:t>
            </a:r>
          </a:p>
        </p:txBody>
      </p:sp>
      <p:sp>
        <p:nvSpPr>
          <p:cNvPr id="100368" name="Line 21"/>
          <p:cNvSpPr>
            <a:spLocks noChangeShapeType="1"/>
          </p:cNvSpPr>
          <p:nvPr/>
        </p:nvSpPr>
        <p:spPr bwMode="auto">
          <a:xfrm flipV="1">
            <a:off x="4349750" y="1900798"/>
            <a:ext cx="2894013" cy="603250"/>
          </a:xfrm>
          <a:prstGeom prst="line">
            <a:avLst/>
          </a:prstGeom>
          <a:noFill/>
          <a:ln w="19050">
            <a:solidFill>
              <a:srgbClr val="800000"/>
            </a:solidFill>
            <a:round/>
            <a:headEnd/>
            <a:tailEnd type="stealth" w="med" len="med"/>
          </a:ln>
        </p:spPr>
        <p:txBody>
          <a:bodyPr wrap="none" anchor="ctr">
            <a:prstTxWarp prst="textNoShape">
              <a:avLst/>
            </a:prstTxWarp>
          </a:bodyPr>
          <a:lstStyle/>
          <a:p>
            <a:endParaRPr lang="en-US"/>
          </a:p>
        </p:txBody>
      </p:sp>
      <p:sp>
        <p:nvSpPr>
          <p:cNvPr id="100369" name="Text Box 22"/>
          <p:cNvSpPr txBox="1">
            <a:spLocks noChangeArrowheads="1"/>
          </p:cNvSpPr>
          <p:nvPr/>
        </p:nvSpPr>
        <p:spPr bwMode="auto">
          <a:xfrm>
            <a:off x="4259263" y="1997636"/>
            <a:ext cx="1392432" cy="369332"/>
          </a:xfrm>
          <a:prstGeom prst="rect">
            <a:avLst/>
          </a:prstGeom>
          <a:noFill/>
          <a:ln w="9525">
            <a:noFill/>
            <a:miter lim="800000"/>
            <a:headEnd/>
            <a:tailEnd/>
          </a:ln>
        </p:spPr>
        <p:txBody>
          <a:bodyPr wrap="none">
            <a:prstTxWarp prst="textNoShape">
              <a:avLst/>
            </a:prstTxWarp>
            <a:spAutoFit/>
          </a:bodyPr>
          <a:lstStyle/>
          <a:p>
            <a:pPr>
              <a:spcBef>
                <a:spcPct val="20000"/>
              </a:spcBef>
              <a:buClr>
                <a:schemeClr val="accent2"/>
              </a:buClr>
              <a:buSzPct val="85000"/>
              <a:buFont typeface="ZapfDingbats" pitchFamily="82" charset="2"/>
              <a:buNone/>
            </a:pPr>
            <a:r>
              <a:rPr lang="en-US" sz="1800" b="1" dirty="0">
                <a:latin typeface="Times New Roman" charset="0"/>
              </a:rPr>
              <a:t>FTP request</a:t>
            </a:r>
          </a:p>
        </p:txBody>
      </p:sp>
      <p:grpSp>
        <p:nvGrpSpPr>
          <p:cNvPr id="37" name="Group 36"/>
          <p:cNvGrpSpPr/>
          <p:nvPr/>
        </p:nvGrpSpPr>
        <p:grpSpPr>
          <a:xfrm>
            <a:off x="5846177" y="2625025"/>
            <a:ext cx="3208924" cy="3444238"/>
            <a:chOff x="5597526" y="2526631"/>
            <a:chExt cx="3457575" cy="3542632"/>
          </a:xfrm>
        </p:grpSpPr>
        <p:sp>
          <p:nvSpPr>
            <p:cNvPr id="100371" name="AutoShape 24"/>
            <p:cNvSpPr>
              <a:spLocks/>
            </p:cNvSpPr>
            <p:nvPr/>
          </p:nvSpPr>
          <p:spPr bwMode="auto">
            <a:xfrm rot="16200000">
              <a:off x="6967538" y="2970774"/>
              <a:ext cx="582613" cy="3322638"/>
            </a:xfrm>
            <a:prstGeom prst="rightBrace">
              <a:avLst>
                <a:gd name="adj1" fmla="val 47525"/>
                <a:gd name="adj2" fmla="val 50000"/>
              </a:avLst>
            </a:prstGeom>
            <a:noFill/>
            <a:ln w="38100">
              <a:solidFill>
                <a:srgbClr val="800000"/>
              </a:solidFill>
              <a:round/>
              <a:headEnd/>
              <a:tailEnd/>
            </a:ln>
          </p:spPr>
          <p:txBody>
            <a:bodyPr wrap="none" anchor="ctr">
              <a:prstTxWarp prst="textNoShape">
                <a:avLst/>
              </a:prstTxWarp>
            </a:bodyPr>
            <a:lstStyle/>
            <a:p>
              <a:endParaRPr lang="en-US"/>
            </a:p>
          </p:txBody>
        </p:sp>
        <p:sp>
          <p:nvSpPr>
            <p:cNvPr id="100372" name="Line 25"/>
            <p:cNvSpPr>
              <a:spLocks noChangeShapeType="1"/>
            </p:cNvSpPr>
            <p:nvPr/>
          </p:nvSpPr>
          <p:spPr bwMode="auto">
            <a:xfrm flipV="1">
              <a:off x="7253288" y="2526631"/>
              <a:ext cx="259765" cy="1877654"/>
            </a:xfrm>
            <a:prstGeom prst="line">
              <a:avLst/>
            </a:prstGeom>
            <a:noFill/>
            <a:ln w="38100">
              <a:solidFill>
                <a:srgbClr val="800000"/>
              </a:solidFill>
              <a:round/>
              <a:headEnd/>
              <a:tailEnd/>
            </a:ln>
          </p:spPr>
          <p:txBody>
            <a:bodyPr wrap="none" anchor="ctr">
              <a:prstTxWarp prst="textNoShape">
                <a:avLst/>
              </a:prstTxWarp>
            </a:bodyPr>
            <a:lstStyle/>
            <a:p>
              <a:endParaRPr lang="en-US"/>
            </a:p>
          </p:txBody>
        </p:sp>
        <p:sp>
          <p:nvSpPr>
            <p:cNvPr id="100373" name="AutoShape 26"/>
            <p:cNvSpPr>
              <a:spLocks noChangeArrowheads="1"/>
            </p:cNvSpPr>
            <p:nvPr/>
          </p:nvSpPr>
          <p:spPr bwMode="auto">
            <a:xfrm>
              <a:off x="5630863" y="4946794"/>
              <a:ext cx="3424238" cy="333733"/>
            </a:xfrm>
            <a:prstGeom prst="roundRect">
              <a:avLst>
                <a:gd name="adj" fmla="val 16667"/>
              </a:avLst>
            </a:prstGeom>
            <a:noFill/>
            <a:ln w="28575">
              <a:solidFill>
                <a:srgbClr val="800000"/>
              </a:solidFill>
              <a:round/>
              <a:headEnd/>
              <a:tailEnd/>
            </a:ln>
          </p:spPr>
          <p:txBody>
            <a:bodyPr wrap="none" anchor="ctr">
              <a:prstTxWarp prst="textNoShape">
                <a:avLst/>
              </a:prstTxWarp>
            </a:bodyPr>
            <a:lstStyle/>
            <a:p>
              <a:pPr algn="ctr">
                <a:spcBef>
                  <a:spcPct val="20000"/>
                </a:spcBef>
                <a:buClr>
                  <a:schemeClr val="accent2"/>
                </a:buClr>
                <a:buSzPct val="85000"/>
                <a:buFont typeface="ZapfDingbats" pitchFamily="82" charset="2"/>
                <a:buNone/>
              </a:pPr>
              <a:r>
                <a:rPr lang="en-US" sz="1800" err="1">
                  <a:latin typeface="Times New Roman" charset="0"/>
                </a:rPr>
                <a:t>ftp:waiting</a:t>
              </a:r>
              <a:r>
                <a:rPr lang="en-US" sz="1800">
                  <a:latin typeface="Times New Roman" charset="0"/>
                </a:rPr>
                <a:t> for packets to port21 </a:t>
              </a:r>
              <a:endParaRPr lang="en-US" sz="1800">
                <a:latin typeface="Comic Sans MS" charset="0"/>
              </a:endParaRPr>
            </a:p>
          </p:txBody>
        </p:sp>
        <p:sp>
          <p:nvSpPr>
            <p:cNvPr id="100374" name="AutoShape 27"/>
            <p:cNvSpPr>
              <a:spLocks noChangeArrowheads="1"/>
            </p:cNvSpPr>
            <p:nvPr/>
          </p:nvSpPr>
          <p:spPr bwMode="auto">
            <a:xfrm>
              <a:off x="5630863" y="5350435"/>
              <a:ext cx="3424238" cy="317775"/>
            </a:xfrm>
            <a:prstGeom prst="roundRect">
              <a:avLst>
                <a:gd name="adj" fmla="val 16667"/>
              </a:avLst>
            </a:prstGeom>
            <a:noFill/>
            <a:ln w="28575">
              <a:solidFill>
                <a:srgbClr val="0000FF"/>
              </a:solidFill>
              <a:round/>
              <a:headEnd/>
              <a:tailEnd/>
            </a:ln>
          </p:spPr>
          <p:txBody>
            <a:bodyPr wrap="none" anchor="ctr">
              <a:prstTxWarp prst="textNoShape">
                <a:avLst/>
              </a:prstTxWarp>
            </a:bodyPr>
            <a:lstStyle/>
            <a:p>
              <a:pPr algn="ctr">
                <a:spcBef>
                  <a:spcPct val="20000"/>
                </a:spcBef>
                <a:buClr>
                  <a:schemeClr val="accent2"/>
                </a:buClr>
                <a:buSzPct val="85000"/>
                <a:buFont typeface="ZapfDingbats" pitchFamily="82" charset="2"/>
                <a:buNone/>
              </a:pPr>
              <a:r>
                <a:rPr lang="en-US" sz="1800">
                  <a:latin typeface="Times New Roman" charset="0"/>
                </a:rPr>
                <a:t>email process: port25 </a:t>
              </a:r>
              <a:endParaRPr lang="en-US" sz="1800">
                <a:latin typeface="Comic Sans MS" charset="0"/>
              </a:endParaRPr>
            </a:p>
          </p:txBody>
        </p:sp>
        <p:sp>
          <p:nvSpPr>
            <p:cNvPr id="100375" name="AutoShape 28"/>
            <p:cNvSpPr>
              <a:spLocks noChangeArrowheads="1"/>
            </p:cNvSpPr>
            <p:nvPr/>
          </p:nvSpPr>
          <p:spPr bwMode="auto">
            <a:xfrm>
              <a:off x="5630863" y="5721911"/>
              <a:ext cx="3424238" cy="347352"/>
            </a:xfrm>
            <a:prstGeom prst="roundRect">
              <a:avLst>
                <a:gd name="adj" fmla="val 16667"/>
              </a:avLst>
            </a:prstGeom>
            <a:noFill/>
            <a:ln w="28575">
              <a:solidFill>
                <a:srgbClr val="FF0000"/>
              </a:solidFill>
              <a:round/>
              <a:headEnd/>
              <a:tailEnd/>
            </a:ln>
          </p:spPr>
          <p:txBody>
            <a:bodyPr wrap="none" anchor="ctr">
              <a:prstTxWarp prst="textNoShape">
                <a:avLst/>
              </a:prstTxWarp>
            </a:bodyPr>
            <a:lstStyle/>
            <a:p>
              <a:pPr algn="ctr">
                <a:spcBef>
                  <a:spcPct val="20000"/>
                </a:spcBef>
                <a:buClr>
                  <a:schemeClr val="accent2"/>
                </a:buClr>
                <a:buSzPct val="85000"/>
                <a:buFont typeface="ZapfDingbats" pitchFamily="82" charset="2"/>
                <a:buNone/>
              </a:pPr>
              <a:r>
                <a:rPr lang="en-US" sz="1800">
                  <a:latin typeface="Times New Roman" charset="0"/>
                </a:rPr>
                <a:t>Web server: port80 </a:t>
              </a:r>
              <a:endParaRPr lang="en-US" sz="1800">
                <a:latin typeface="Comic Sans MS"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3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939">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4"/>
          <p:cNvPicPr>
            <a:picLocks noChangeArrowheads="1"/>
          </p:cNvPicPr>
          <p:nvPr/>
        </p:nvPicPr>
        <p:blipFill>
          <a:blip r:embed="rId3"/>
          <a:srcRect/>
          <a:stretch>
            <a:fillRect/>
          </a:stretch>
        </p:blipFill>
        <p:spPr bwMode="auto">
          <a:xfrm>
            <a:off x="1072376" y="4642424"/>
            <a:ext cx="6408334" cy="1497819"/>
          </a:xfrm>
          <a:prstGeom prst="rect">
            <a:avLst/>
          </a:prstGeom>
          <a:noFill/>
          <a:ln w="9525">
            <a:noFill/>
            <a:miter lim="800000"/>
            <a:headEnd/>
            <a:tailEnd/>
          </a:ln>
        </p:spPr>
      </p:pic>
      <p:grpSp>
        <p:nvGrpSpPr>
          <p:cNvPr id="16" name="Group 15"/>
          <p:cNvGrpSpPr/>
          <p:nvPr/>
        </p:nvGrpSpPr>
        <p:grpSpPr>
          <a:xfrm>
            <a:off x="6465599" y="4081990"/>
            <a:ext cx="2474701" cy="2544413"/>
            <a:chOff x="6320459" y="3985230"/>
            <a:chExt cx="2474701" cy="2544413"/>
          </a:xfrm>
        </p:grpSpPr>
        <p:sp>
          <p:nvSpPr>
            <p:cNvPr id="33" name="Rectangle 32"/>
            <p:cNvSpPr/>
            <p:nvPr/>
          </p:nvSpPr>
          <p:spPr bwMode="auto">
            <a:xfrm>
              <a:off x="7018243" y="4883754"/>
              <a:ext cx="1160405" cy="895351"/>
            </a:xfrm>
            <a:prstGeom prst="rect">
              <a:avLst/>
            </a:prstGeom>
            <a:solidFill>
              <a:srgbClr val="EDFFAE"/>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Rectangle 33"/>
            <p:cNvSpPr/>
            <p:nvPr/>
          </p:nvSpPr>
          <p:spPr bwMode="auto">
            <a:xfrm>
              <a:off x="7010556" y="3985230"/>
              <a:ext cx="1177617" cy="888360"/>
            </a:xfrm>
            <a:prstGeom prst="rect">
              <a:avLst/>
            </a:prstGeom>
            <a:solidFill>
              <a:srgbClr val="FFFF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EDFFAE"/>
                </a:solidFill>
                <a:effectLst/>
                <a:latin typeface="Arial" pitchFamily="-112" charset="0"/>
                <a:ea typeface="ＭＳ Ｐゴシック" pitchFamily="-112" charset="-128"/>
                <a:cs typeface="ＭＳ Ｐゴシック" pitchFamily="-112" charset="-128"/>
              </a:endParaRPr>
            </a:p>
          </p:txBody>
        </p:sp>
        <p:grpSp>
          <p:nvGrpSpPr>
            <p:cNvPr id="36" name="Group 5"/>
            <p:cNvGrpSpPr>
              <a:grpSpLocks/>
            </p:cNvGrpSpPr>
            <p:nvPr/>
          </p:nvGrpSpPr>
          <p:grpSpPr bwMode="auto">
            <a:xfrm>
              <a:off x="7072827" y="4159854"/>
              <a:ext cx="1080421" cy="637475"/>
              <a:chOff x="3046" y="1508"/>
              <a:chExt cx="669" cy="353"/>
            </a:xfrm>
          </p:grpSpPr>
          <p:sp>
            <p:nvSpPr>
              <p:cNvPr id="37" name="Oval 6"/>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Text Box 7"/>
              <p:cNvSpPr txBox="1">
                <a:spLocks noChangeArrowheads="1"/>
              </p:cNvSpPr>
              <p:nvPr/>
            </p:nvSpPr>
            <p:spPr bwMode="auto">
              <a:xfrm>
                <a:off x="3121" y="1578"/>
                <a:ext cx="500" cy="212"/>
              </a:xfrm>
              <a:prstGeom prst="rect">
                <a:avLst/>
              </a:prstGeom>
              <a:noFill/>
              <a:ln w="9525">
                <a:noFill/>
                <a:miter lim="800000"/>
                <a:headEnd/>
                <a:tailEnd/>
              </a:ln>
            </p:spPr>
            <p:txBody>
              <a:bodyPr wrap="none" lIns="0" tIns="0" rIns="0" bIns="0" anchor="ctr" anchorCtr="0">
                <a:prstTxWarp prst="textNoShape">
                  <a:avLst/>
                </a:prstTxWarp>
                <a:noAutofit/>
              </a:bodyPr>
              <a:lstStyle/>
              <a:p>
                <a:pPr algn="ctr">
                  <a:lnSpc>
                    <a:spcPct val="85000"/>
                  </a:lnSpc>
                  <a:spcBef>
                    <a:spcPts val="0"/>
                  </a:spcBef>
                </a:pPr>
                <a:r>
                  <a:rPr lang="en-US" sz="1400">
                    <a:latin typeface="Helvetica Neue"/>
                    <a:cs typeface="Helvetica Neue"/>
                  </a:rPr>
                  <a:t>web browser</a:t>
                </a:r>
              </a:p>
              <a:p>
                <a:pPr algn="ctr">
                  <a:lnSpc>
                    <a:spcPct val="85000"/>
                  </a:lnSpc>
                  <a:spcBef>
                    <a:spcPts val="0"/>
                  </a:spcBef>
                </a:pPr>
                <a:r>
                  <a:rPr lang="en-US" sz="1400">
                    <a:latin typeface="Helvetica Neue"/>
                    <a:cs typeface="Helvetica Neue"/>
                  </a:rPr>
                  <a:t>process</a:t>
                </a:r>
              </a:p>
            </p:txBody>
          </p:sp>
        </p:grpSp>
        <p:cxnSp>
          <p:nvCxnSpPr>
            <p:cNvPr id="41" name="Straight Connector 40"/>
            <p:cNvCxnSpPr/>
            <p:nvPr/>
          </p:nvCxnSpPr>
          <p:spPr bwMode="auto">
            <a:xfrm>
              <a:off x="7025611" y="4876791"/>
              <a:ext cx="1153037"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0" name="Picture 29"/>
            <p:cNvPicPr>
              <a:picLocks noChangeAspect="1"/>
            </p:cNvPicPr>
            <p:nvPr/>
          </p:nvPicPr>
          <p:blipFill>
            <a:blip r:embed="rId4"/>
            <a:stretch>
              <a:fillRect/>
            </a:stretch>
          </p:blipFill>
          <p:spPr>
            <a:xfrm>
              <a:off x="7182260" y="4916743"/>
              <a:ext cx="1612900" cy="1612900"/>
            </a:xfrm>
            <a:prstGeom prst="rect">
              <a:avLst/>
            </a:prstGeom>
          </p:spPr>
        </p:pic>
        <p:sp>
          <p:nvSpPr>
            <p:cNvPr id="46" name="TextBox 45"/>
            <p:cNvSpPr txBox="1"/>
            <p:nvPr/>
          </p:nvSpPr>
          <p:spPr>
            <a:xfrm>
              <a:off x="6320459" y="6236458"/>
              <a:ext cx="666849" cy="246221"/>
            </a:xfrm>
            <a:prstGeom prst="rect">
              <a:avLst/>
            </a:prstGeom>
            <a:solidFill>
              <a:srgbClr val="FFFFFF"/>
            </a:solidFill>
          </p:spPr>
          <p:txBody>
            <a:bodyPr wrap="none" lIns="0" tIns="0" rIns="0" bIns="0" rtlCol="0">
              <a:spAutoFit/>
            </a:bodyPr>
            <a:lstStyle/>
            <a:p>
              <a:r>
                <a:rPr lang="en-US"/>
                <a:t>12.2.3.4</a:t>
              </a:r>
            </a:p>
          </p:txBody>
        </p:sp>
      </p:grpSp>
      <p:pic>
        <p:nvPicPr>
          <p:cNvPr id="11" name="Picture 10"/>
          <p:cNvPicPr>
            <a:picLocks noChangeAspect="1"/>
          </p:cNvPicPr>
          <p:nvPr/>
        </p:nvPicPr>
        <p:blipFill>
          <a:blip r:embed="rId5"/>
          <a:stretch>
            <a:fillRect/>
          </a:stretch>
        </p:blipFill>
        <p:spPr>
          <a:xfrm>
            <a:off x="2709332" y="1354668"/>
            <a:ext cx="3894667" cy="4414762"/>
          </a:xfrm>
          <a:prstGeom prst="rect">
            <a:avLst/>
          </a:prstGeom>
        </p:spPr>
      </p:pic>
      <p:sp>
        <p:nvSpPr>
          <p:cNvPr id="4" name="Title 3"/>
          <p:cNvSpPr>
            <a:spLocks noGrp="1"/>
          </p:cNvSpPr>
          <p:nvPr>
            <p:ph type="title"/>
          </p:nvPr>
        </p:nvSpPr>
        <p:spPr>
          <a:xfrm>
            <a:off x="0" y="-1"/>
            <a:ext cx="9144000" cy="1161143"/>
          </a:xfrm>
        </p:spPr>
        <p:txBody>
          <a:bodyPr>
            <a:normAutofit fontScale="90000"/>
          </a:bodyPr>
          <a:lstStyle/>
          <a:p>
            <a:r>
              <a:rPr lang="en-US"/>
              <a:t>IP address, TCP connection, port number, processes, and sockets</a:t>
            </a:r>
          </a:p>
        </p:txBody>
      </p:sp>
      <p:sp>
        <p:nvSpPr>
          <p:cNvPr id="3" name="Slide Number Placeholder 2"/>
          <p:cNvSpPr>
            <a:spLocks noGrp="1"/>
          </p:cNvSpPr>
          <p:nvPr>
            <p:ph type="sldNum" sz="quarter" idx="12"/>
          </p:nvPr>
        </p:nvSpPr>
        <p:spPr/>
        <p:txBody>
          <a:bodyPr/>
          <a:lstStyle/>
          <a:p>
            <a:pPr>
              <a:defRPr/>
            </a:pPr>
            <a:fld id="{914E310D-C5B0-D842-AA30-B7CDBB819B51}" type="slidenum">
              <a:rPr lang="en-US" smtClean="0"/>
              <a:pPr>
                <a:defRPr/>
              </a:pPr>
              <a:t>54</a:t>
            </a:fld>
            <a:endParaRPr lang="en-US"/>
          </a:p>
        </p:txBody>
      </p:sp>
      <p:sp>
        <p:nvSpPr>
          <p:cNvPr id="6" name="Rectangle 5"/>
          <p:cNvSpPr/>
          <p:nvPr/>
        </p:nvSpPr>
        <p:spPr bwMode="auto">
          <a:xfrm>
            <a:off x="3035555" y="3009030"/>
            <a:ext cx="3035045" cy="1253111"/>
          </a:xfrm>
          <a:prstGeom prst="rect">
            <a:avLst/>
          </a:prstGeom>
          <a:solidFill>
            <a:srgbClr val="EDFFA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rPr>
              <a:t>Operating system</a:t>
            </a:r>
          </a:p>
          <a:p>
            <a:pPr marL="0" marR="0" indent="0" algn="ctr" defTabSz="914400" rtl="0" eaLnBrk="0" fontAlgn="base" latinLnBrk="0" hangingPunct="0">
              <a:lnSpc>
                <a:spcPct val="100000"/>
              </a:lnSpc>
              <a:spcBef>
                <a:spcPct val="0"/>
              </a:spcBef>
              <a:spcAft>
                <a:spcPct val="0"/>
              </a:spcAft>
              <a:buClrTx/>
              <a:buSzTx/>
              <a:buFontTx/>
              <a:buNone/>
              <a:tabLst/>
            </a:pPr>
            <a:r>
              <a:rPr lang="en-US" sz="2400">
                <a:latin typeface="Arial" pitchFamily="-112" charset="0"/>
                <a:ea typeface="ＭＳ Ｐゴシック" pitchFamily="-112" charset="-128"/>
                <a:cs typeface="ＭＳ Ｐゴシック" pitchFamily="-112" charset="-128"/>
              </a:rPr>
              <a:t>(including TCP, IP)</a:t>
            </a: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ectangle 6"/>
          <p:cNvSpPr/>
          <p:nvPr/>
        </p:nvSpPr>
        <p:spPr bwMode="auto">
          <a:xfrm>
            <a:off x="3915941" y="4228002"/>
            <a:ext cx="994990" cy="80896"/>
          </a:xfrm>
          <a:prstGeom prst="rect">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0" name="Straight Arrow Connector 9"/>
          <p:cNvCxnSpPr/>
          <p:nvPr/>
        </p:nvCxnSpPr>
        <p:spPr bwMode="auto">
          <a:xfrm rot="5400000" flipH="1" flipV="1">
            <a:off x="4120487" y="4535197"/>
            <a:ext cx="48458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Rectangle 12"/>
          <p:cNvSpPr/>
          <p:nvPr/>
        </p:nvSpPr>
        <p:spPr bwMode="auto">
          <a:xfrm>
            <a:off x="3019514" y="2007829"/>
            <a:ext cx="3064433" cy="1007986"/>
          </a:xfrm>
          <a:prstGeom prst="rect">
            <a:avLst/>
          </a:prstGeom>
          <a:solidFill>
            <a:srgbClr val="FFFF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EDFFAE"/>
              </a:solidFill>
              <a:effectLst/>
              <a:latin typeface="Arial" pitchFamily="-112" charset="0"/>
              <a:ea typeface="ＭＳ Ｐゴシック" pitchFamily="-112" charset="-128"/>
              <a:cs typeface="ＭＳ Ｐゴシック" pitchFamily="-112" charset="-128"/>
            </a:endParaRPr>
          </a:p>
        </p:txBody>
      </p:sp>
      <p:cxnSp>
        <p:nvCxnSpPr>
          <p:cNvPr id="15" name="Straight Connector 14"/>
          <p:cNvCxnSpPr/>
          <p:nvPr/>
        </p:nvCxnSpPr>
        <p:spPr bwMode="auto">
          <a:xfrm>
            <a:off x="3024022" y="3010619"/>
            <a:ext cx="30425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Oval 6"/>
          <p:cNvSpPr>
            <a:spLocks noChangeArrowheads="1"/>
          </p:cNvSpPr>
          <p:nvPr/>
        </p:nvSpPr>
        <p:spPr bwMode="auto">
          <a:xfrm>
            <a:off x="3072190" y="2208941"/>
            <a:ext cx="1415143" cy="667966"/>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2" name="Text Box 7"/>
          <p:cNvSpPr txBox="1">
            <a:spLocks noChangeArrowheads="1"/>
          </p:cNvSpPr>
          <p:nvPr/>
        </p:nvSpPr>
        <p:spPr bwMode="auto">
          <a:xfrm>
            <a:off x="3376531" y="2362096"/>
            <a:ext cx="884389" cy="414522"/>
          </a:xfrm>
          <a:prstGeom prst="rect">
            <a:avLst/>
          </a:prstGeom>
          <a:noFill/>
          <a:ln w="9525">
            <a:noFill/>
            <a:miter lim="800000"/>
            <a:headEnd/>
            <a:tailEnd/>
          </a:ln>
        </p:spPr>
        <p:txBody>
          <a:bodyPr wrap="none" lIns="0" tIns="0" rIns="0" bIns="0" anchor="ctr" anchorCtr="0">
            <a:prstTxWarp prst="textNoShape">
              <a:avLst/>
            </a:prstTxWarp>
            <a:noAutofit/>
          </a:bodyPr>
          <a:lstStyle/>
          <a:p>
            <a:pPr algn="ctr">
              <a:lnSpc>
                <a:spcPct val="80000"/>
              </a:lnSpc>
              <a:spcBef>
                <a:spcPts val="0"/>
              </a:spcBef>
            </a:pPr>
            <a:r>
              <a:rPr lang="en-US" sz="2000">
                <a:latin typeface="Times New Roman" charset="0"/>
              </a:rPr>
              <a:t>email server</a:t>
            </a:r>
          </a:p>
          <a:p>
            <a:pPr algn="ctr">
              <a:lnSpc>
                <a:spcPct val="80000"/>
              </a:lnSpc>
              <a:spcBef>
                <a:spcPts val="0"/>
              </a:spcBef>
            </a:pPr>
            <a:r>
              <a:rPr lang="en-US" sz="2000">
                <a:latin typeface="Times New Roman" charset="0"/>
              </a:rPr>
              <a:t>process</a:t>
            </a:r>
          </a:p>
        </p:txBody>
      </p:sp>
      <p:sp>
        <p:nvSpPr>
          <p:cNvPr id="23" name="Rectangle 11"/>
          <p:cNvSpPr>
            <a:spLocks noChangeArrowheads="1"/>
          </p:cNvSpPr>
          <p:nvPr/>
        </p:nvSpPr>
        <p:spPr bwMode="auto">
          <a:xfrm>
            <a:off x="3515107" y="2841983"/>
            <a:ext cx="658813" cy="328612"/>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400">
                <a:solidFill>
                  <a:schemeClr val="bg1"/>
                </a:solidFill>
              </a:rPr>
              <a:t>port=25</a:t>
            </a:r>
            <a:endParaRPr lang="en-US" sz="1400">
              <a:solidFill>
                <a:schemeClr val="bg1"/>
              </a:solidFill>
              <a:latin typeface="Times New Roman" charset="0"/>
            </a:endParaRPr>
          </a:p>
        </p:txBody>
      </p:sp>
      <p:grpSp>
        <p:nvGrpSpPr>
          <p:cNvPr id="24" name="Group 5"/>
          <p:cNvGrpSpPr>
            <a:grpSpLocks/>
          </p:cNvGrpSpPr>
          <p:nvPr/>
        </p:nvGrpSpPr>
        <p:grpSpPr bwMode="auto">
          <a:xfrm>
            <a:off x="4644216" y="2184360"/>
            <a:ext cx="1330147" cy="683154"/>
            <a:chOff x="2990" y="1508"/>
            <a:chExt cx="746" cy="353"/>
          </a:xfrm>
        </p:grpSpPr>
        <p:sp>
          <p:nvSpPr>
            <p:cNvPr id="25" name="Oval 6"/>
            <p:cNvSpPr>
              <a:spLocks noChangeArrowheads="1"/>
            </p:cNvSpPr>
            <p:nvPr/>
          </p:nvSpPr>
          <p:spPr bwMode="auto">
            <a:xfrm>
              <a:off x="2990" y="1508"/>
              <a:ext cx="746" cy="353"/>
            </a:xfrm>
            <a:prstGeom prst="ellipse">
              <a:avLst/>
            </a:prstGeom>
            <a:noFill/>
            <a:ln w="9525">
              <a:solidFill>
                <a:schemeClr val="tx1"/>
              </a:solidFill>
              <a:round/>
              <a:headEnd/>
              <a:tailEnd/>
            </a:ln>
          </p:spPr>
          <p:txBody>
            <a:bodyPr wrap="none" anchor="ctr">
              <a:prstTxWarp prst="textNoShape">
                <a:avLst/>
              </a:prstTxWarp>
            </a:bodyPr>
            <a:lstStyle/>
            <a:p>
              <a:endParaRPr lang="en-US" sz="2000"/>
            </a:p>
          </p:txBody>
        </p:sp>
        <p:sp>
          <p:nvSpPr>
            <p:cNvPr id="26" name="Text Box 7"/>
            <p:cNvSpPr txBox="1">
              <a:spLocks noChangeArrowheads="1"/>
            </p:cNvSpPr>
            <p:nvPr/>
          </p:nvSpPr>
          <p:spPr bwMode="auto">
            <a:xfrm>
              <a:off x="3121" y="1578"/>
              <a:ext cx="500" cy="212"/>
            </a:xfrm>
            <a:prstGeom prst="rect">
              <a:avLst/>
            </a:prstGeom>
            <a:noFill/>
            <a:ln w="9525">
              <a:noFill/>
              <a:miter lim="800000"/>
              <a:headEnd/>
              <a:tailEnd/>
            </a:ln>
          </p:spPr>
          <p:txBody>
            <a:bodyPr wrap="none" lIns="0" tIns="0" rIns="0" bIns="0" anchor="ctr" anchorCtr="0">
              <a:prstTxWarp prst="textNoShape">
                <a:avLst/>
              </a:prstTxWarp>
              <a:noAutofit/>
            </a:bodyPr>
            <a:lstStyle/>
            <a:p>
              <a:pPr algn="ctr">
                <a:lnSpc>
                  <a:spcPct val="85000"/>
                </a:lnSpc>
                <a:spcBef>
                  <a:spcPts val="0"/>
                </a:spcBef>
              </a:pPr>
              <a:r>
                <a:rPr lang="en-US" sz="2000">
                  <a:latin typeface="Times New Roman" charset="0"/>
                </a:rPr>
                <a:t>web server</a:t>
              </a:r>
            </a:p>
            <a:p>
              <a:pPr algn="ctr">
                <a:lnSpc>
                  <a:spcPct val="85000"/>
                </a:lnSpc>
                <a:spcBef>
                  <a:spcPts val="0"/>
                </a:spcBef>
              </a:pPr>
              <a:r>
                <a:rPr lang="en-US" sz="2000">
                  <a:latin typeface="Times New Roman" charset="0"/>
                </a:rPr>
                <a:t>process</a:t>
              </a:r>
            </a:p>
          </p:txBody>
        </p:sp>
      </p:grpSp>
      <p:sp>
        <p:nvSpPr>
          <p:cNvPr id="27" name="Rectangle 11"/>
          <p:cNvSpPr>
            <a:spLocks noChangeArrowheads="1"/>
          </p:cNvSpPr>
          <p:nvPr/>
        </p:nvSpPr>
        <p:spPr bwMode="auto">
          <a:xfrm>
            <a:off x="5066969" y="2832589"/>
            <a:ext cx="658813" cy="328612"/>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400">
                <a:solidFill>
                  <a:schemeClr val="bg1"/>
                </a:solidFill>
              </a:rPr>
              <a:t>port=80</a:t>
            </a:r>
            <a:endParaRPr lang="en-US" sz="1600">
              <a:solidFill>
                <a:schemeClr val="bg1"/>
              </a:solidFill>
              <a:latin typeface="Times New Roman" charset="0"/>
            </a:endParaRPr>
          </a:p>
        </p:txBody>
      </p:sp>
      <p:sp>
        <p:nvSpPr>
          <p:cNvPr id="8" name="TextBox 7"/>
          <p:cNvSpPr txBox="1"/>
          <p:nvPr/>
        </p:nvSpPr>
        <p:spPr>
          <a:xfrm>
            <a:off x="2840340" y="4521176"/>
            <a:ext cx="3776124" cy="369332"/>
          </a:xfrm>
          <a:prstGeom prst="rect">
            <a:avLst/>
          </a:prstGeom>
          <a:solidFill>
            <a:srgbClr val="FFFFFF"/>
          </a:solidFill>
        </p:spPr>
        <p:txBody>
          <a:bodyPr wrap="none" lIns="0" tIns="0" rIns="0" bIns="0" rtlCol="0">
            <a:spAutoFit/>
          </a:bodyPr>
          <a:lstStyle/>
          <a:p>
            <a:r>
              <a:rPr lang="en-US"/>
              <a:t>IP </a:t>
            </a:r>
            <a:r>
              <a:rPr lang="en-US">
                <a:solidFill>
                  <a:srgbClr val="000000"/>
                </a:solidFill>
              </a:rPr>
              <a:t>address</a:t>
            </a:r>
            <a:r>
              <a:rPr lang="en-US"/>
              <a:t>: 131.179.128.19</a:t>
            </a:r>
          </a:p>
        </p:txBody>
      </p:sp>
      <p:sp>
        <p:nvSpPr>
          <p:cNvPr id="39" name="Rectangle 11"/>
          <p:cNvSpPr>
            <a:spLocks noChangeArrowheads="1"/>
          </p:cNvSpPr>
          <p:nvPr/>
        </p:nvSpPr>
        <p:spPr bwMode="auto">
          <a:xfrm>
            <a:off x="7281332" y="4849640"/>
            <a:ext cx="882953" cy="328612"/>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400">
                <a:solidFill>
                  <a:schemeClr val="bg1"/>
                </a:solidFill>
              </a:rPr>
              <a:t>port=2345</a:t>
            </a:r>
            <a:endParaRPr lang="en-US" sz="1600">
              <a:solidFill>
                <a:schemeClr val="bg1"/>
              </a:solidFill>
              <a:latin typeface="Times New Roman" charset="0"/>
            </a:endParaRPr>
          </a:p>
        </p:txBody>
      </p:sp>
      <p:grpSp>
        <p:nvGrpSpPr>
          <p:cNvPr id="14" name="Group 13"/>
          <p:cNvGrpSpPr/>
          <p:nvPr/>
        </p:nvGrpSpPr>
        <p:grpSpPr>
          <a:xfrm>
            <a:off x="144002" y="3825557"/>
            <a:ext cx="2216189" cy="2900731"/>
            <a:chOff x="144002" y="3825557"/>
            <a:chExt cx="2216189" cy="2900731"/>
          </a:xfrm>
        </p:grpSpPr>
        <p:grpSp>
          <p:nvGrpSpPr>
            <p:cNvPr id="40" name="Group 39"/>
            <p:cNvGrpSpPr/>
            <p:nvPr/>
          </p:nvGrpSpPr>
          <p:grpSpPr>
            <a:xfrm>
              <a:off x="267448" y="3825557"/>
              <a:ext cx="1177617" cy="1496749"/>
              <a:chOff x="6563033" y="3743325"/>
              <a:chExt cx="1177617" cy="1494648"/>
            </a:xfrm>
          </p:grpSpPr>
          <p:sp>
            <p:nvSpPr>
              <p:cNvPr id="42" name="Rectangle 41"/>
              <p:cNvSpPr/>
              <p:nvPr/>
            </p:nvSpPr>
            <p:spPr bwMode="auto">
              <a:xfrm>
                <a:off x="6570720" y="4641849"/>
                <a:ext cx="1160405" cy="596124"/>
              </a:xfrm>
              <a:prstGeom prst="rect">
                <a:avLst/>
              </a:prstGeom>
              <a:solidFill>
                <a:srgbClr val="EDFFAE"/>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Rectangle 42"/>
              <p:cNvSpPr/>
              <p:nvPr/>
            </p:nvSpPr>
            <p:spPr bwMode="auto">
              <a:xfrm>
                <a:off x="6563033" y="3743325"/>
                <a:ext cx="1177617" cy="888360"/>
              </a:xfrm>
              <a:prstGeom prst="rect">
                <a:avLst/>
              </a:prstGeom>
              <a:solidFill>
                <a:srgbClr val="FFFF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EDFFAE"/>
                  </a:solidFill>
                  <a:effectLst/>
                  <a:latin typeface="Arial" pitchFamily="-112" charset="0"/>
                  <a:ea typeface="ＭＳ Ｐゴシック" pitchFamily="-112" charset="-128"/>
                  <a:cs typeface="ＭＳ Ｐゴシック" pitchFamily="-112" charset="-128"/>
                </a:endParaRPr>
              </a:p>
            </p:txBody>
          </p:sp>
          <p:grpSp>
            <p:nvGrpSpPr>
              <p:cNvPr id="44" name="Group 5"/>
              <p:cNvGrpSpPr>
                <a:grpSpLocks/>
              </p:cNvGrpSpPr>
              <p:nvPr/>
            </p:nvGrpSpPr>
            <p:grpSpPr bwMode="auto">
              <a:xfrm>
                <a:off x="6625304" y="3917949"/>
                <a:ext cx="1080421" cy="637475"/>
                <a:chOff x="3046" y="1508"/>
                <a:chExt cx="669" cy="353"/>
              </a:xfrm>
            </p:grpSpPr>
            <p:sp>
              <p:nvSpPr>
                <p:cNvPr id="52" name="Oval 6"/>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3" name="Text Box 7"/>
                <p:cNvSpPr txBox="1">
                  <a:spLocks noChangeArrowheads="1"/>
                </p:cNvSpPr>
                <p:nvPr/>
              </p:nvSpPr>
              <p:spPr bwMode="auto">
                <a:xfrm>
                  <a:off x="3121" y="1578"/>
                  <a:ext cx="500" cy="212"/>
                </a:xfrm>
                <a:prstGeom prst="rect">
                  <a:avLst/>
                </a:prstGeom>
                <a:noFill/>
                <a:ln w="9525">
                  <a:noFill/>
                  <a:miter lim="800000"/>
                  <a:headEnd/>
                  <a:tailEnd/>
                </a:ln>
              </p:spPr>
              <p:txBody>
                <a:bodyPr wrap="none" lIns="0" tIns="0" rIns="0" bIns="0" anchor="ctr" anchorCtr="0">
                  <a:prstTxWarp prst="textNoShape">
                    <a:avLst/>
                  </a:prstTxWarp>
                  <a:noAutofit/>
                </a:bodyPr>
                <a:lstStyle/>
                <a:p>
                  <a:pPr algn="ctr">
                    <a:lnSpc>
                      <a:spcPct val="85000"/>
                    </a:lnSpc>
                    <a:spcBef>
                      <a:spcPts val="0"/>
                    </a:spcBef>
                  </a:pPr>
                  <a:r>
                    <a:rPr lang="en-US" sz="1400">
                      <a:latin typeface="Helvetica Neue"/>
                      <a:cs typeface="Helvetica Neue"/>
                    </a:rPr>
                    <a:t>Apple Mail</a:t>
                  </a:r>
                </a:p>
                <a:p>
                  <a:pPr algn="ctr">
                    <a:lnSpc>
                      <a:spcPct val="85000"/>
                    </a:lnSpc>
                    <a:spcBef>
                      <a:spcPts val="0"/>
                    </a:spcBef>
                  </a:pPr>
                  <a:r>
                    <a:rPr lang="en-US" sz="1400">
                      <a:latin typeface="Helvetica Neue"/>
                      <a:cs typeface="Helvetica Neue"/>
                    </a:rPr>
                    <a:t>process</a:t>
                  </a:r>
                </a:p>
              </p:txBody>
            </p:sp>
          </p:grpSp>
          <p:cxnSp>
            <p:nvCxnSpPr>
              <p:cNvPr id="50" name="Straight Connector 49"/>
              <p:cNvCxnSpPr/>
              <p:nvPr/>
            </p:nvCxnSpPr>
            <p:spPr bwMode="auto">
              <a:xfrm>
                <a:off x="6578088" y="4634886"/>
                <a:ext cx="1153037"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Rectangle 11"/>
              <p:cNvSpPr>
                <a:spLocks noChangeArrowheads="1"/>
              </p:cNvSpPr>
              <p:nvPr/>
            </p:nvSpPr>
            <p:spPr bwMode="auto">
              <a:xfrm>
                <a:off x="6706823" y="4510975"/>
                <a:ext cx="907143" cy="328612"/>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400">
                    <a:solidFill>
                      <a:schemeClr val="bg1"/>
                    </a:solidFill>
                  </a:rPr>
                  <a:t>Port=4567</a:t>
                </a:r>
                <a:endParaRPr lang="en-US" sz="1600">
                  <a:solidFill>
                    <a:schemeClr val="bg1"/>
                  </a:solidFill>
                  <a:latin typeface="Times New Roman" charset="0"/>
                </a:endParaRPr>
              </a:p>
            </p:txBody>
          </p:sp>
        </p:grpSp>
        <p:grpSp>
          <p:nvGrpSpPr>
            <p:cNvPr id="49" name="Group 48"/>
            <p:cNvGrpSpPr/>
            <p:nvPr/>
          </p:nvGrpSpPr>
          <p:grpSpPr>
            <a:xfrm>
              <a:off x="144002" y="5113388"/>
              <a:ext cx="2216189" cy="1612900"/>
              <a:chOff x="144002" y="5113388"/>
              <a:chExt cx="2216189" cy="1612900"/>
            </a:xfrm>
          </p:grpSpPr>
          <p:pic>
            <p:nvPicPr>
              <p:cNvPr id="32" name="Picture 31"/>
              <p:cNvPicPr>
                <a:picLocks noChangeAspect="1"/>
              </p:cNvPicPr>
              <p:nvPr/>
            </p:nvPicPr>
            <p:blipFill>
              <a:blip r:embed="rId6"/>
              <a:stretch>
                <a:fillRect/>
              </a:stretch>
            </p:blipFill>
            <p:spPr>
              <a:xfrm flipH="1">
                <a:off x="144002" y="5113388"/>
                <a:ext cx="1612900" cy="1612900"/>
              </a:xfrm>
              <a:prstGeom prst="rect">
                <a:avLst/>
              </a:prstGeom>
            </p:spPr>
          </p:pic>
          <p:sp>
            <p:nvSpPr>
              <p:cNvPr id="47" name="TextBox 46"/>
              <p:cNvSpPr txBox="1"/>
              <p:nvPr/>
            </p:nvSpPr>
            <p:spPr>
              <a:xfrm>
                <a:off x="1693342" y="5839059"/>
                <a:ext cx="666849" cy="246221"/>
              </a:xfrm>
              <a:prstGeom prst="rect">
                <a:avLst/>
              </a:prstGeom>
              <a:solidFill>
                <a:srgbClr val="FFFFFF"/>
              </a:solidFill>
            </p:spPr>
            <p:txBody>
              <a:bodyPr wrap="none" lIns="0" tIns="0" rIns="0" bIns="0" rtlCol="0">
                <a:spAutoFit/>
              </a:bodyPr>
              <a:lstStyle/>
              <a:p>
                <a:r>
                  <a:rPr lang="en-US"/>
                  <a:t>18.2.3.4</a:t>
                </a:r>
              </a:p>
            </p:txBody>
          </p:sp>
        </p:grpSp>
      </p:grpSp>
      <p:sp>
        <p:nvSpPr>
          <p:cNvPr id="9" name="Freeform 8"/>
          <p:cNvSpPr/>
          <p:nvPr/>
        </p:nvSpPr>
        <p:spPr>
          <a:xfrm>
            <a:off x="4757135" y="3217333"/>
            <a:ext cx="2306484" cy="2382800"/>
          </a:xfrm>
          <a:custGeom>
            <a:avLst/>
            <a:gdLst>
              <a:gd name="connsiteX0" fmla="*/ 2032000 w 2032000"/>
              <a:gd name="connsiteY0" fmla="*/ 1161143 h 1163248"/>
              <a:gd name="connsiteX1" fmla="*/ 689428 w 2032000"/>
              <a:gd name="connsiteY1" fmla="*/ 979715 h 1163248"/>
              <a:gd name="connsiteX2" fmla="*/ 0 w 2032000"/>
              <a:gd name="connsiteY2" fmla="*/ 0 h 1163248"/>
              <a:gd name="connsiteX0" fmla="*/ 1584935 w 1584935"/>
              <a:gd name="connsiteY0" fmla="*/ 2346476 h 2404798"/>
              <a:gd name="connsiteX1" fmla="*/ 242363 w 1584935"/>
              <a:gd name="connsiteY1" fmla="*/ 2165048 h 2404798"/>
              <a:gd name="connsiteX2" fmla="*/ 459 w 1584935"/>
              <a:gd name="connsiteY2" fmla="*/ 0 h 2404798"/>
              <a:gd name="connsiteX0" fmla="*/ 2170338 w 2170338"/>
              <a:gd name="connsiteY0" fmla="*/ 2346476 h 2346520"/>
              <a:gd name="connsiteX1" fmla="*/ 53671 w 2170338"/>
              <a:gd name="connsiteY1" fmla="*/ 1354667 h 2346520"/>
              <a:gd name="connsiteX2" fmla="*/ 585862 w 2170338"/>
              <a:gd name="connsiteY2" fmla="*/ 0 h 2346520"/>
              <a:gd name="connsiteX0" fmla="*/ 2178678 w 2178678"/>
              <a:gd name="connsiteY0" fmla="*/ 2273905 h 2273948"/>
              <a:gd name="connsiteX1" fmla="*/ 62011 w 2178678"/>
              <a:gd name="connsiteY1" fmla="*/ 1282096 h 2273948"/>
              <a:gd name="connsiteX2" fmla="*/ 521631 w 2178678"/>
              <a:gd name="connsiteY2" fmla="*/ 0 h 2273948"/>
              <a:gd name="connsiteX0" fmla="*/ 2306484 w 2306484"/>
              <a:gd name="connsiteY0" fmla="*/ 2382762 h 2382800"/>
              <a:gd name="connsiteX1" fmla="*/ 68865 w 2306484"/>
              <a:gd name="connsiteY1" fmla="*/ 1282096 h 2382800"/>
              <a:gd name="connsiteX2" fmla="*/ 528485 w 2306484"/>
              <a:gd name="connsiteY2" fmla="*/ 0 h 2382800"/>
            </a:gdLst>
            <a:ahLst/>
            <a:cxnLst>
              <a:cxn ang="0">
                <a:pos x="connsiteX0" y="connsiteY0"/>
              </a:cxn>
              <a:cxn ang="0">
                <a:pos x="connsiteX1" y="connsiteY1"/>
              </a:cxn>
              <a:cxn ang="0">
                <a:pos x="connsiteX2" y="connsiteY2"/>
              </a:cxn>
            </a:cxnLst>
            <a:rect l="l" t="t" r="r" b="b"/>
            <a:pathLst>
              <a:path w="2306484" h="2382800">
                <a:moveTo>
                  <a:pt x="2306484" y="2382762"/>
                </a:moveTo>
                <a:cubicBezTo>
                  <a:pt x="1804531" y="2388810"/>
                  <a:pt x="365198" y="1679223"/>
                  <a:pt x="68865" y="1282096"/>
                </a:cubicBezTo>
                <a:cubicBezTo>
                  <a:pt x="-227468" y="884969"/>
                  <a:pt x="528485" y="0"/>
                  <a:pt x="528485" y="0"/>
                </a:cubicBezTo>
              </a:path>
            </a:pathLst>
          </a:custGeom>
          <a:ln w="38100" cmpd="sng">
            <a:solidFill>
              <a:schemeClr val="accent1"/>
            </a:solidFill>
            <a:headEnd type="diamond" w="lg" len="lg"/>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45" name="Freeform 44"/>
          <p:cNvSpPr/>
          <p:nvPr/>
        </p:nvSpPr>
        <p:spPr>
          <a:xfrm flipH="1">
            <a:off x="1852637" y="3178687"/>
            <a:ext cx="2272715" cy="2686212"/>
          </a:xfrm>
          <a:custGeom>
            <a:avLst/>
            <a:gdLst>
              <a:gd name="connsiteX0" fmla="*/ 2032000 w 2032000"/>
              <a:gd name="connsiteY0" fmla="*/ 1161143 h 1163248"/>
              <a:gd name="connsiteX1" fmla="*/ 689428 w 2032000"/>
              <a:gd name="connsiteY1" fmla="*/ 979715 h 1163248"/>
              <a:gd name="connsiteX2" fmla="*/ 0 w 2032000"/>
              <a:gd name="connsiteY2" fmla="*/ 0 h 1163248"/>
              <a:gd name="connsiteX0" fmla="*/ 1584935 w 1584935"/>
              <a:gd name="connsiteY0" fmla="*/ 2346476 h 2404798"/>
              <a:gd name="connsiteX1" fmla="*/ 242363 w 1584935"/>
              <a:gd name="connsiteY1" fmla="*/ 2165048 h 2404798"/>
              <a:gd name="connsiteX2" fmla="*/ 459 w 1584935"/>
              <a:gd name="connsiteY2" fmla="*/ 0 h 2404798"/>
              <a:gd name="connsiteX0" fmla="*/ 2170338 w 2170338"/>
              <a:gd name="connsiteY0" fmla="*/ 2346476 h 2346520"/>
              <a:gd name="connsiteX1" fmla="*/ 53671 w 2170338"/>
              <a:gd name="connsiteY1" fmla="*/ 1354667 h 2346520"/>
              <a:gd name="connsiteX2" fmla="*/ 585862 w 2170338"/>
              <a:gd name="connsiteY2" fmla="*/ 0 h 2346520"/>
              <a:gd name="connsiteX0" fmla="*/ 2178678 w 2178678"/>
              <a:gd name="connsiteY0" fmla="*/ 2273905 h 2273948"/>
              <a:gd name="connsiteX1" fmla="*/ 62011 w 2178678"/>
              <a:gd name="connsiteY1" fmla="*/ 1282096 h 2273948"/>
              <a:gd name="connsiteX2" fmla="*/ 521631 w 2178678"/>
              <a:gd name="connsiteY2" fmla="*/ 0 h 2273948"/>
              <a:gd name="connsiteX0" fmla="*/ 2306484 w 2306484"/>
              <a:gd name="connsiteY0" fmla="*/ 2382762 h 2382800"/>
              <a:gd name="connsiteX1" fmla="*/ 68865 w 2306484"/>
              <a:gd name="connsiteY1" fmla="*/ 1282096 h 2382800"/>
              <a:gd name="connsiteX2" fmla="*/ 528485 w 2306484"/>
              <a:gd name="connsiteY2" fmla="*/ 0 h 2382800"/>
              <a:gd name="connsiteX0" fmla="*/ 2322347 w 2322347"/>
              <a:gd name="connsiteY0" fmla="*/ 2686188 h 2686226"/>
              <a:gd name="connsiteX1" fmla="*/ 84728 w 2322347"/>
              <a:gd name="connsiteY1" fmla="*/ 1585522 h 2686226"/>
              <a:gd name="connsiteX2" fmla="*/ 364531 w 2322347"/>
              <a:gd name="connsiteY2" fmla="*/ 0 h 2686226"/>
              <a:gd name="connsiteX0" fmla="*/ 1957816 w 1957816"/>
              <a:gd name="connsiteY0" fmla="*/ 2686188 h 2686248"/>
              <a:gd name="connsiteX1" fmla="*/ 372036 w 1957816"/>
              <a:gd name="connsiteY1" fmla="*/ 1843997 h 2686248"/>
              <a:gd name="connsiteX2" fmla="*/ 0 w 1957816"/>
              <a:gd name="connsiteY2" fmla="*/ 0 h 2686248"/>
              <a:gd name="connsiteX0" fmla="*/ 2272715 w 2272715"/>
              <a:gd name="connsiteY0" fmla="*/ 2686188 h 2686212"/>
              <a:gd name="connsiteX1" fmla="*/ 91289 w 2272715"/>
              <a:gd name="connsiteY1" fmla="*/ 1169716 h 2686212"/>
              <a:gd name="connsiteX2" fmla="*/ 314899 w 2272715"/>
              <a:gd name="connsiteY2" fmla="*/ 0 h 2686212"/>
            </a:gdLst>
            <a:ahLst/>
            <a:cxnLst>
              <a:cxn ang="0">
                <a:pos x="connsiteX0" y="connsiteY0"/>
              </a:cxn>
              <a:cxn ang="0">
                <a:pos x="connsiteX1" y="connsiteY1"/>
              </a:cxn>
              <a:cxn ang="0">
                <a:pos x="connsiteX2" y="connsiteY2"/>
              </a:cxn>
            </a:cxnLst>
            <a:rect l="l" t="t" r="r" b="b"/>
            <a:pathLst>
              <a:path w="2272715" h="2686212">
                <a:moveTo>
                  <a:pt x="2272715" y="2686188"/>
                </a:moveTo>
                <a:cubicBezTo>
                  <a:pt x="1770762" y="2692236"/>
                  <a:pt x="387622" y="1566843"/>
                  <a:pt x="91289" y="1169716"/>
                </a:cubicBezTo>
                <a:cubicBezTo>
                  <a:pt x="-205044" y="772589"/>
                  <a:pt x="314899" y="0"/>
                  <a:pt x="314899" y="0"/>
                </a:cubicBezTo>
              </a:path>
            </a:pathLst>
          </a:custGeom>
          <a:ln w="38100" cmpd="sng">
            <a:solidFill>
              <a:schemeClr val="accent1"/>
            </a:solidFill>
            <a:headEnd type="diamond" w="lg" len="lg"/>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33575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 grpId="0" animBg="1"/>
      <p:bldP spid="4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Applications </a:t>
            </a:r>
          </a:p>
        </p:txBody>
      </p:sp>
      <p:sp>
        <p:nvSpPr>
          <p:cNvPr id="9" name="Content Placeholder 8"/>
          <p:cNvSpPr>
            <a:spLocks noGrp="1"/>
          </p:cNvSpPr>
          <p:nvPr>
            <p:ph idx="1"/>
          </p:nvPr>
        </p:nvSpPr>
        <p:spPr/>
        <p:txBody>
          <a:bodyPr/>
          <a:lstStyle/>
          <a:p>
            <a:pPr>
              <a:buNone/>
            </a:pPr>
            <a:r>
              <a:rPr lang="en-US"/>
              <a:t>So far we’ve talked</a:t>
            </a:r>
          </a:p>
          <a:p>
            <a:r>
              <a:rPr lang="en-US"/>
              <a:t>Application process (executing application program)</a:t>
            </a:r>
          </a:p>
          <a:p>
            <a:r>
              <a:rPr lang="en-US"/>
              <a:t>Application protocol (used by application processes to exchange data)</a:t>
            </a:r>
          </a:p>
          <a:p>
            <a:r>
              <a:rPr lang="en-US"/>
              <a:t>Exactly how data is exchanged</a:t>
            </a:r>
          </a:p>
          <a:p>
            <a:pPr lvl="1"/>
            <a:r>
              <a:rPr lang="en-US"/>
              <a:t>Socket </a:t>
            </a:r>
          </a:p>
          <a:p>
            <a:pPr lvl="1"/>
            <a:r>
              <a:rPr lang="en-US"/>
              <a:t>Transport protocol</a:t>
            </a:r>
          </a:p>
          <a:p>
            <a:r>
              <a:rPr lang="en-US"/>
              <a:t>Lets look at exactly </a:t>
            </a:r>
            <a:r>
              <a:rPr lang="en-US" u="sng"/>
              <a:t>what</a:t>
            </a:r>
            <a:r>
              <a:rPr lang="en-US"/>
              <a:t> data is exchanged </a:t>
            </a:r>
          </a:p>
        </p:txBody>
      </p:sp>
      <p:sp>
        <p:nvSpPr>
          <p:cNvPr id="7" name="Slide Number Placeholder 6"/>
          <p:cNvSpPr>
            <a:spLocks noGrp="1"/>
          </p:cNvSpPr>
          <p:nvPr>
            <p:ph type="sldNum" sz="quarter" idx="12"/>
          </p:nvPr>
        </p:nvSpPr>
        <p:spPr/>
        <p:txBody>
          <a:bodyPr/>
          <a:lstStyle/>
          <a:p>
            <a:fld id="{FAAFCD32-5067-474B-BE6E-487EE984DCED}" type="slidenum">
              <a:rPr lang="en-US" smtClean="0"/>
              <a:pPr/>
              <a:t>55</a:t>
            </a:fld>
            <a:endParaRPr lang="en-US"/>
          </a:p>
        </p:txBody>
      </p:sp>
      <p:grpSp>
        <p:nvGrpSpPr>
          <p:cNvPr id="18" name="Group 17"/>
          <p:cNvGrpSpPr/>
          <p:nvPr/>
        </p:nvGrpSpPr>
        <p:grpSpPr>
          <a:xfrm>
            <a:off x="7768402" y="3780520"/>
            <a:ext cx="1089025" cy="1828800"/>
            <a:chOff x="7768402" y="3402934"/>
            <a:chExt cx="1089025" cy="1828800"/>
          </a:xfrm>
        </p:grpSpPr>
        <p:grpSp>
          <p:nvGrpSpPr>
            <p:cNvPr id="10" name="Group 5"/>
            <p:cNvGrpSpPr>
              <a:grpSpLocks/>
            </p:cNvGrpSpPr>
            <p:nvPr/>
          </p:nvGrpSpPr>
          <p:grpSpPr bwMode="auto">
            <a:xfrm>
              <a:off x="7768402" y="3402934"/>
              <a:ext cx="1062037" cy="560388"/>
              <a:chOff x="3046" y="1508"/>
              <a:chExt cx="669" cy="353"/>
            </a:xfrm>
          </p:grpSpPr>
          <p:sp>
            <p:nvSpPr>
              <p:cNvPr id="12" name="Text Box 7"/>
              <p:cNvSpPr txBox="1">
                <a:spLocks noChangeArrowheads="1"/>
              </p:cNvSpPr>
              <p:nvPr/>
            </p:nvSpPr>
            <p:spPr bwMode="auto">
              <a:xfrm>
                <a:off x="3121" y="1578"/>
                <a:ext cx="576" cy="213"/>
              </a:xfrm>
              <a:prstGeom prst="rect">
                <a:avLst/>
              </a:prstGeom>
              <a:noFill/>
              <a:ln w="9525">
                <a:noFill/>
                <a:miter lim="800000"/>
                <a:headEnd/>
                <a:tailEnd/>
              </a:ln>
            </p:spPr>
            <p:txBody>
              <a:bodyPr wrap="none">
                <a:prstTxWarp prst="textNoShape">
                  <a:avLst/>
                </a:prstTxWarp>
                <a:spAutoFit/>
              </a:bodyPr>
              <a:lstStyle/>
              <a:p>
                <a:r>
                  <a:rPr lang="en-US" sz="1600">
                    <a:latin typeface="Helvetica Neue" panose="02000503000000020004" pitchFamily="2" charset="0"/>
                    <a:ea typeface="Helvetica Neue" panose="02000503000000020004" pitchFamily="2" charset="0"/>
                    <a:cs typeface="Helvetica Neue" panose="02000503000000020004" pitchFamily="2" charset="0"/>
                  </a:rPr>
                  <a:t>process</a:t>
                </a:r>
              </a:p>
            </p:txBody>
          </p:sp>
          <p:sp>
            <p:nvSpPr>
              <p:cNvPr id="11" name="Oval 6"/>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3" name="Group 8"/>
            <p:cNvGrpSpPr>
              <a:grpSpLocks/>
            </p:cNvGrpSpPr>
            <p:nvPr/>
          </p:nvGrpSpPr>
          <p:grpSpPr bwMode="auto">
            <a:xfrm>
              <a:off x="7793804" y="4231609"/>
              <a:ext cx="1017588" cy="1000125"/>
              <a:chOff x="3072" y="3300"/>
              <a:chExt cx="641" cy="630"/>
            </a:xfrm>
          </p:grpSpPr>
          <p:sp>
            <p:nvSpPr>
              <p:cNvPr id="14" name="Rectangle 9"/>
              <p:cNvSpPr>
                <a:spLocks noChangeArrowheads="1"/>
              </p:cNvSpPr>
              <p:nvPr/>
            </p:nvSpPr>
            <p:spPr bwMode="auto">
              <a:xfrm>
                <a:off x="3084" y="3300"/>
                <a:ext cx="593" cy="630"/>
              </a:xfrm>
              <a:prstGeom prst="rect">
                <a:avLst/>
              </a:prstGeom>
              <a:noFill/>
              <a:ln w="9525">
                <a:solidFill>
                  <a:schemeClr val="tx1"/>
                </a:solidFill>
                <a:miter lim="800000"/>
                <a:headEnd/>
                <a:tailEn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 Box 10"/>
              <p:cNvSpPr txBox="1">
                <a:spLocks noChangeArrowheads="1"/>
              </p:cNvSpPr>
              <p:nvPr/>
            </p:nvSpPr>
            <p:spPr bwMode="auto">
              <a:xfrm>
                <a:off x="3072" y="3339"/>
                <a:ext cx="641" cy="523"/>
              </a:xfrm>
              <a:prstGeom prst="rect">
                <a:avLst/>
              </a:prstGeom>
              <a:noFill/>
              <a:ln w="9525">
                <a:noFill/>
                <a:miter lim="800000"/>
                <a:headEnd/>
                <a:tailEnd/>
              </a:ln>
            </p:spPr>
            <p:txBody>
              <a:bodyPr wrap="none">
                <a:prstTxWarp prst="textNoShape">
                  <a:avLst/>
                </a:prstTxWarp>
                <a:spAutoFit/>
              </a:bodyPr>
              <a:lstStyle/>
              <a:p>
                <a:r>
                  <a:rPr lang="en-US" sz="1600">
                    <a:latin typeface="Helvetica Neue" panose="02000503000000020004" pitchFamily="2" charset="0"/>
                    <a:ea typeface="Helvetica Neue" panose="02000503000000020004" pitchFamily="2" charset="0"/>
                    <a:cs typeface="Helvetica Neue" panose="02000503000000020004" pitchFamily="2" charset="0"/>
                  </a:rPr>
                  <a:t>TCP with</a:t>
                </a:r>
              </a:p>
              <a:p>
                <a:r>
                  <a:rPr lang="en-US" sz="1600">
                    <a:latin typeface="Helvetica Neue" panose="02000503000000020004" pitchFamily="2" charset="0"/>
                    <a:ea typeface="Helvetica Neue" panose="02000503000000020004" pitchFamily="2" charset="0"/>
                    <a:cs typeface="Helvetica Neue" panose="02000503000000020004" pitchFamily="2" charset="0"/>
                  </a:rPr>
                  <a:t>buffers,</a:t>
                </a:r>
              </a:p>
              <a:p>
                <a:r>
                  <a:rPr lang="en-US" sz="1600">
                    <a:latin typeface="Helvetica Neue" panose="02000503000000020004" pitchFamily="2" charset="0"/>
                    <a:ea typeface="Helvetica Neue" panose="02000503000000020004" pitchFamily="2" charset="0"/>
                    <a:cs typeface="Helvetica Neue" panose="02000503000000020004" pitchFamily="2" charset="0"/>
                  </a:rPr>
                  <a:t>variables</a:t>
                </a:r>
              </a:p>
            </p:txBody>
          </p:sp>
        </p:grpSp>
        <p:sp>
          <p:nvSpPr>
            <p:cNvPr id="16" name="Rectangle 11"/>
            <p:cNvSpPr>
              <a:spLocks noChangeArrowheads="1"/>
            </p:cNvSpPr>
            <p:nvPr/>
          </p:nvSpPr>
          <p:spPr bwMode="auto">
            <a:xfrm>
              <a:off x="7960489" y="3928397"/>
              <a:ext cx="692857" cy="310622"/>
            </a:xfrm>
            <a:prstGeom prst="rect">
              <a:avLst/>
            </a:prstGeom>
            <a:solidFill>
              <a:srgbClr val="008040"/>
            </a:solidFill>
            <a:ln w="9525">
              <a:solidFill>
                <a:schemeClr val="tx1"/>
              </a:solidFill>
              <a:miter lim="800000"/>
              <a:headEnd/>
              <a:tailEnd/>
            </a:ln>
          </p:spPr>
          <p:txBody>
            <a:bodyPr wrap="none" anchor="ctr">
              <a:prstTxWarp prst="textNoShape">
                <a:avLst/>
              </a:prstTxWarp>
            </a:bodyPr>
            <a:lstStyle/>
            <a:p>
              <a:pPr algn="ctr"/>
              <a:r>
                <a:rPr lang="en-US" sz="16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socket</a:t>
              </a:r>
              <a:endParaRPr lang="en-US"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Line 15"/>
            <p:cNvSpPr>
              <a:spLocks noChangeShapeType="1"/>
            </p:cNvSpPr>
            <p:nvPr/>
          </p:nvSpPr>
          <p:spPr bwMode="auto">
            <a:xfrm>
              <a:off x="8857427" y="3590259"/>
              <a:ext cx="0" cy="560388"/>
            </a:xfrm>
            <a:prstGeom prst="line">
              <a:avLst/>
            </a:prstGeom>
            <a:noFill/>
            <a:ln w="57150">
              <a:solidFill>
                <a:srgbClr val="008040"/>
              </a:solidFill>
              <a:round/>
              <a:headEnd/>
              <a:tailEnd type="triangle" w="med" len="med"/>
            </a:ln>
          </p:spPr>
          <p:txBody>
            <a:bodyPr wrap="none" anchor="ctr">
              <a:prstTxWarp prst="textNoShape">
                <a:avLst/>
              </a:prstTxWarp>
            </a:bodyPr>
            <a:lstStyle/>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34345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t>Web and HTTP</a:t>
            </a:r>
          </a:p>
        </p:txBody>
      </p:sp>
      <p:sp>
        <p:nvSpPr>
          <p:cNvPr id="96259" name="Rectangle 3"/>
          <p:cNvSpPr>
            <a:spLocks noGrp="1" noChangeArrowheads="1"/>
          </p:cNvSpPr>
          <p:nvPr>
            <p:ph idx="1"/>
          </p:nvPr>
        </p:nvSpPr>
        <p:spPr>
          <a:xfrm>
            <a:off x="145143" y="931333"/>
            <a:ext cx="8828995" cy="5358342"/>
          </a:xfrm>
        </p:spPr>
        <p:txBody>
          <a:bodyPr/>
          <a:lstStyle/>
          <a:p>
            <a:pPr eaLnBrk="1" hangingPunct="1"/>
            <a:r>
              <a:rPr lang="en-US">
                <a:solidFill>
                  <a:schemeClr val="accent6"/>
                </a:solidFill>
              </a:rPr>
              <a:t>Web page</a:t>
            </a:r>
            <a:r>
              <a:rPr lang="en-US"/>
              <a:t>: normally consists of</a:t>
            </a:r>
          </a:p>
          <a:p>
            <a:pPr lvl="1" eaLnBrk="1" hangingPunct="1"/>
            <a:r>
              <a:rPr lang="en-US">
                <a:solidFill>
                  <a:schemeClr val="accent6"/>
                </a:solidFill>
              </a:rPr>
              <a:t>base HTML-file</a:t>
            </a:r>
            <a:r>
              <a:rPr lang="en-US"/>
              <a:t>, which includes </a:t>
            </a:r>
          </a:p>
          <a:p>
            <a:pPr lvl="1" eaLnBrk="1" hangingPunct="1"/>
            <a:r>
              <a:rPr lang="en-US"/>
              <a:t>several referenced </a:t>
            </a:r>
            <a:r>
              <a:rPr lang="en-US">
                <a:solidFill>
                  <a:schemeClr val="accent6"/>
                </a:solidFill>
              </a:rPr>
              <a:t>objects</a:t>
            </a:r>
          </a:p>
          <a:p>
            <a:pPr eaLnBrk="1" hangingPunct="1"/>
            <a:r>
              <a:rPr lang="en-US"/>
              <a:t>An object can be another HTML file, JPEG image, Java applet, audio file,…</a:t>
            </a:r>
          </a:p>
          <a:p>
            <a:pPr eaLnBrk="1" hangingPunct="1"/>
            <a:r>
              <a:rPr lang="en-US"/>
              <a:t>Each object is addressable by a </a:t>
            </a:r>
            <a:r>
              <a:rPr lang="en-US">
                <a:solidFill>
                  <a:srgbClr val="3A1FFF"/>
                </a:solidFill>
              </a:rPr>
              <a:t>URL</a:t>
            </a:r>
            <a:r>
              <a:rPr lang="en-US">
                <a:solidFill>
                  <a:srgbClr val="FF0000"/>
                </a:solidFill>
              </a:rPr>
              <a:t> </a:t>
            </a:r>
            <a:r>
              <a:rPr lang="en-US" sz="2400"/>
              <a:t>(Universal Resource Locator )</a:t>
            </a:r>
          </a:p>
          <a:p>
            <a:pPr eaLnBrk="1" hangingPunct="1"/>
            <a:endParaRPr lang="en-US" sz="3600"/>
          </a:p>
        </p:txBody>
      </p:sp>
      <p:sp>
        <p:nvSpPr>
          <p:cNvPr id="96262" name="Slide Number Placeholder 5"/>
          <p:cNvSpPr>
            <a:spLocks noGrp="1"/>
          </p:cNvSpPr>
          <p:nvPr>
            <p:ph type="sldNum" sz="quarter" idx="12"/>
          </p:nvPr>
        </p:nvSpPr>
        <p:spPr>
          <a:noFill/>
        </p:spPr>
        <p:txBody>
          <a:bodyPr/>
          <a:lstStyle/>
          <a:p>
            <a:fld id="{F88C43AC-BEB0-8846-BDA8-B9D356BD640A}" type="slidenum">
              <a:rPr lang="en-US">
                <a:latin typeface="Helvetica Neue" charset="0"/>
                <a:ea typeface="ＭＳ Ｐゴシック" charset="-128"/>
                <a:cs typeface="ＭＳ Ｐゴシック" charset="-128"/>
              </a:rPr>
              <a:pPr/>
              <a:t>56</a:t>
            </a:fld>
            <a:endParaRPr lang="en-US">
              <a:latin typeface="Helvetica Neue" charset="0"/>
              <a:ea typeface="ＭＳ Ｐゴシック" charset="-128"/>
              <a:cs typeface="ＭＳ Ｐゴシック" charset="-128"/>
            </a:endParaRPr>
          </a:p>
        </p:txBody>
      </p:sp>
      <p:sp>
        <p:nvSpPr>
          <p:cNvPr id="96263" name="Text Box 4"/>
          <p:cNvSpPr txBox="1">
            <a:spLocks noChangeArrowheads="1"/>
          </p:cNvSpPr>
          <p:nvPr/>
        </p:nvSpPr>
        <p:spPr bwMode="auto">
          <a:xfrm>
            <a:off x="179388" y="4992688"/>
            <a:ext cx="8964612" cy="457200"/>
          </a:xfrm>
          <a:prstGeom prst="rect">
            <a:avLst/>
          </a:prstGeom>
          <a:noFill/>
          <a:ln w="9525">
            <a:noFill/>
            <a:miter lim="800000"/>
            <a:headEnd/>
            <a:tailEnd/>
          </a:ln>
        </p:spPr>
        <p:txBody>
          <a:bodyPr wrap="none">
            <a:prstTxWarp prst="textNoShape">
              <a:avLst/>
            </a:prstTxWarp>
            <a:spAutoFit/>
          </a:bodyPr>
          <a:lstStyle/>
          <a:p>
            <a:r>
              <a:rPr lang="en-US" b="1" dirty="0">
                <a:latin typeface="Courier New" charset="0"/>
              </a:rPr>
              <a:t>http://</a:t>
            </a:r>
            <a:r>
              <a:rPr lang="en-US" b="1" dirty="0" err="1">
                <a:latin typeface="Courier New" charset="0"/>
              </a:rPr>
              <a:t>www.someschool.edu:</a:t>
            </a:r>
            <a:r>
              <a:rPr lang="en-US" b="1" dirty="0" err="1">
                <a:solidFill>
                  <a:schemeClr val="accent6"/>
                </a:solidFill>
                <a:latin typeface="Courier New" charset="0"/>
              </a:rPr>
              <a:t>port</a:t>
            </a:r>
            <a:r>
              <a:rPr lang="en-US" b="1" dirty="0">
                <a:solidFill>
                  <a:schemeClr val="accent6"/>
                </a:solidFill>
                <a:latin typeface="Courier New" charset="0"/>
              </a:rPr>
              <a:t>#</a:t>
            </a:r>
            <a:r>
              <a:rPr lang="en-US" b="1" dirty="0">
                <a:latin typeface="Courier New" charset="0"/>
              </a:rPr>
              <a:t>/</a:t>
            </a:r>
            <a:r>
              <a:rPr lang="en-US" b="1" dirty="0" err="1">
                <a:latin typeface="Courier New" charset="0"/>
              </a:rPr>
              <a:t>someDept</a:t>
            </a:r>
            <a:r>
              <a:rPr lang="en-US" b="1" dirty="0">
                <a:latin typeface="Courier New" charset="0"/>
              </a:rPr>
              <a:t>/</a:t>
            </a:r>
            <a:r>
              <a:rPr lang="en-US" b="1" dirty="0" err="1">
                <a:latin typeface="Courier New" charset="0"/>
              </a:rPr>
              <a:t>pic.gif</a:t>
            </a:r>
            <a:endParaRPr lang="en-US" b="1" dirty="0">
              <a:latin typeface="Courier New" charset="0"/>
            </a:endParaRPr>
          </a:p>
        </p:txBody>
      </p:sp>
      <p:sp>
        <p:nvSpPr>
          <p:cNvPr id="96264" name="AutoShape 5"/>
          <p:cNvSpPr>
            <a:spLocks/>
          </p:cNvSpPr>
          <p:nvPr/>
        </p:nvSpPr>
        <p:spPr bwMode="auto">
          <a:xfrm rot="-5400000">
            <a:off x="3062288" y="3798887"/>
            <a:ext cx="90488" cy="3306763"/>
          </a:xfrm>
          <a:prstGeom prst="leftBrace">
            <a:avLst>
              <a:gd name="adj1" fmla="val 304531"/>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96265" name="AutoShape 6"/>
          <p:cNvSpPr>
            <a:spLocks/>
          </p:cNvSpPr>
          <p:nvPr/>
        </p:nvSpPr>
        <p:spPr bwMode="auto">
          <a:xfrm rot="-5400000">
            <a:off x="7405687" y="4029076"/>
            <a:ext cx="74613" cy="2976562"/>
          </a:xfrm>
          <a:prstGeom prst="leftBrace">
            <a:avLst>
              <a:gd name="adj1" fmla="val 332445"/>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96266" name="Text Box 7"/>
          <p:cNvSpPr txBox="1">
            <a:spLocks noChangeArrowheads="1"/>
          </p:cNvSpPr>
          <p:nvPr/>
        </p:nvSpPr>
        <p:spPr bwMode="auto">
          <a:xfrm>
            <a:off x="2376488" y="5572125"/>
            <a:ext cx="1622425" cy="457200"/>
          </a:xfrm>
          <a:prstGeom prst="rect">
            <a:avLst/>
          </a:prstGeom>
          <a:noFill/>
          <a:ln w="9525">
            <a:noFill/>
            <a:miter lim="800000"/>
            <a:headEnd/>
            <a:tailEnd/>
          </a:ln>
        </p:spPr>
        <p:txBody>
          <a:bodyPr wrap="none">
            <a:prstTxWarp prst="textNoShape">
              <a:avLst/>
            </a:prstTxWarp>
            <a:spAutoFit/>
          </a:bodyPr>
          <a:lstStyle/>
          <a:p>
            <a:r>
              <a:rPr lang="en-US">
                <a:latin typeface="Comic Sans MS" charset="0"/>
              </a:rPr>
              <a:t>host name</a:t>
            </a:r>
            <a:endParaRPr lang="en-US">
              <a:latin typeface="Times New Roman" charset="0"/>
            </a:endParaRPr>
          </a:p>
        </p:txBody>
      </p:sp>
      <p:sp>
        <p:nvSpPr>
          <p:cNvPr id="96267" name="Text Box 8"/>
          <p:cNvSpPr txBox="1">
            <a:spLocks noChangeArrowheads="1"/>
          </p:cNvSpPr>
          <p:nvPr/>
        </p:nvSpPr>
        <p:spPr bwMode="auto">
          <a:xfrm>
            <a:off x="6376988" y="5556250"/>
            <a:ext cx="1633537" cy="457200"/>
          </a:xfrm>
          <a:prstGeom prst="rect">
            <a:avLst/>
          </a:prstGeom>
          <a:noFill/>
          <a:ln w="9525">
            <a:noFill/>
            <a:miter lim="800000"/>
            <a:headEnd/>
            <a:tailEnd/>
          </a:ln>
        </p:spPr>
        <p:txBody>
          <a:bodyPr wrap="none">
            <a:prstTxWarp prst="textNoShape">
              <a:avLst/>
            </a:prstTxWarp>
            <a:spAutoFit/>
          </a:bodyPr>
          <a:lstStyle/>
          <a:p>
            <a:r>
              <a:rPr lang="en-US">
                <a:latin typeface="Comic Sans MS" charset="0"/>
              </a:rPr>
              <a:t>path name</a:t>
            </a:r>
            <a:endParaRPr lang="en-US">
              <a:latin typeface="Times New Roman" charset="0"/>
            </a:endParaRPr>
          </a:p>
        </p:txBody>
      </p:sp>
      <p:sp>
        <p:nvSpPr>
          <p:cNvPr id="96268" name="Line 9"/>
          <p:cNvSpPr>
            <a:spLocks noChangeShapeType="1"/>
          </p:cNvSpPr>
          <p:nvPr/>
        </p:nvSpPr>
        <p:spPr bwMode="auto">
          <a:xfrm flipV="1">
            <a:off x="642938" y="5348288"/>
            <a:ext cx="0" cy="5175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96269" name="Text Box 10"/>
          <p:cNvSpPr txBox="1">
            <a:spLocks noChangeArrowheads="1"/>
          </p:cNvSpPr>
          <p:nvPr/>
        </p:nvSpPr>
        <p:spPr bwMode="auto">
          <a:xfrm>
            <a:off x="31750" y="5816600"/>
            <a:ext cx="2155825" cy="822325"/>
          </a:xfrm>
          <a:prstGeom prst="rect">
            <a:avLst/>
          </a:prstGeom>
          <a:noFill/>
          <a:ln w="9525">
            <a:noFill/>
            <a:miter lim="800000"/>
            <a:headEnd/>
            <a:tailEnd/>
          </a:ln>
        </p:spPr>
        <p:txBody>
          <a:bodyPr>
            <a:prstTxWarp prst="textNoShape">
              <a:avLst/>
            </a:prstTxWarp>
            <a:spAutoFit/>
          </a:bodyPr>
          <a:lstStyle/>
          <a:p>
            <a:pPr>
              <a:spcBef>
                <a:spcPct val="20000"/>
              </a:spcBef>
              <a:buClr>
                <a:schemeClr val="accent2"/>
              </a:buClr>
              <a:buSzPct val="85000"/>
              <a:buFont typeface="ZapfDingbats" pitchFamily="82" charset="2"/>
              <a:buNone/>
            </a:pPr>
            <a:r>
              <a:rPr lang="en-US">
                <a:latin typeface="Comic Sans MS" charset="0"/>
              </a:rPr>
              <a:t>Application protocol</a:t>
            </a:r>
          </a:p>
        </p:txBody>
      </p:sp>
    </p:spTree>
    <p:extLst>
      <p:ext uri="{BB962C8B-B14F-4D97-AF65-F5344CB8AC3E}">
        <p14:creationId xmlns:p14="http://schemas.microsoft.com/office/powerpoint/2010/main" val="2480603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protocol “layer” really means</a:t>
            </a:r>
          </a:p>
        </p:txBody>
      </p:sp>
      <p:sp>
        <p:nvSpPr>
          <p:cNvPr id="5" name="Rectangle 4"/>
          <p:cNvSpPr/>
          <p:nvPr/>
        </p:nvSpPr>
        <p:spPr bwMode="auto">
          <a:xfrm>
            <a:off x="6608294" y="4843586"/>
            <a:ext cx="1663311" cy="1000183"/>
          </a:xfrm>
          <a:prstGeom prst="rect">
            <a:avLst/>
          </a:prstGeom>
          <a:noFill/>
          <a:ln w="1905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FF"/>
                </a:solidFill>
                <a:effectLst/>
                <a:latin typeface="Arial" pitchFamily="-65" charset="0"/>
              </a:rPr>
              <a:t>Application</a:t>
            </a:r>
          </a:p>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FF"/>
                </a:solidFill>
                <a:effectLst/>
                <a:latin typeface="Arial" pitchFamily="-65" charset="0"/>
              </a:rPr>
              <a:t>data</a:t>
            </a:r>
          </a:p>
        </p:txBody>
      </p:sp>
      <p:sp>
        <p:nvSpPr>
          <p:cNvPr id="7" name="Rectangle 6"/>
          <p:cNvSpPr/>
          <p:nvPr/>
        </p:nvSpPr>
        <p:spPr bwMode="auto">
          <a:xfrm>
            <a:off x="4967459" y="4776158"/>
            <a:ext cx="3360339" cy="1157515"/>
          </a:xfrm>
          <a:prstGeom prst="rect">
            <a:avLst/>
          </a:prstGeom>
          <a:noFill/>
          <a:ln w="19050"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accent1">
                    <a:lumMod val="75000"/>
                  </a:schemeClr>
                </a:solidFill>
                <a:effectLst/>
                <a:latin typeface="Arial" pitchFamily="-65" charset="0"/>
              </a:rPr>
              <a:t>Application </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accent1">
                    <a:lumMod val="75000"/>
                  </a:schemeClr>
                </a:solidFill>
                <a:latin typeface="Arial" pitchFamily="-65" charset="0"/>
              </a:rPr>
              <a:t>protocol</a:t>
            </a:r>
            <a:endParaRPr kumimoji="0" lang="en-US" b="0" i="0" u="none" strike="noStrike" cap="none" normalizeH="0" baseline="0" dirty="0">
              <a:ln>
                <a:noFill/>
              </a:ln>
              <a:solidFill>
                <a:schemeClr val="accent1">
                  <a:lumMod val="75000"/>
                </a:schemeClr>
              </a:solidFill>
              <a:effectLst/>
              <a:latin typeface="Arial" pitchFamily="-65" charset="0"/>
            </a:endParaRPr>
          </a:p>
        </p:txBody>
      </p:sp>
      <p:sp>
        <p:nvSpPr>
          <p:cNvPr id="8" name="Rectangle 7"/>
          <p:cNvSpPr/>
          <p:nvPr/>
        </p:nvSpPr>
        <p:spPr bwMode="auto">
          <a:xfrm>
            <a:off x="3562635" y="4708729"/>
            <a:ext cx="4821356" cy="1303610"/>
          </a:xfrm>
          <a:prstGeom prst="rect">
            <a:avLst/>
          </a:prstGeom>
          <a:noFill/>
          <a:ln w="19050" cap="flat" cmpd="sng" algn="ctr">
            <a:solidFill>
              <a:srgbClr val="800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800040"/>
                </a:solidFill>
                <a:effectLst/>
                <a:latin typeface="Arial" pitchFamily="-65" charset="0"/>
              </a:rPr>
              <a:t>Transport</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800040"/>
                </a:solidFill>
                <a:latin typeface="Arial" pitchFamily="-65" charset="0"/>
              </a:rPr>
              <a:t>protocol</a:t>
            </a:r>
            <a:endParaRPr kumimoji="0" lang="en-US" b="0" i="0" u="none" strike="noStrike" cap="none" normalizeH="0" baseline="0" dirty="0">
              <a:ln>
                <a:noFill/>
              </a:ln>
              <a:solidFill>
                <a:srgbClr val="800040"/>
              </a:solidFill>
              <a:effectLst/>
              <a:latin typeface="Arial" pitchFamily="-65" charset="0"/>
            </a:endParaRPr>
          </a:p>
        </p:txBody>
      </p:sp>
      <p:pic>
        <p:nvPicPr>
          <p:cNvPr id="9" name="Picture 8"/>
          <p:cNvPicPr>
            <a:picLocks noChangeAspect="1"/>
          </p:cNvPicPr>
          <p:nvPr/>
        </p:nvPicPr>
        <p:blipFill>
          <a:blip r:embed="rId3"/>
          <a:stretch>
            <a:fillRect/>
          </a:stretch>
        </p:blipFill>
        <p:spPr>
          <a:xfrm>
            <a:off x="402890" y="1551746"/>
            <a:ext cx="2627390" cy="1557888"/>
          </a:xfrm>
          <a:prstGeom prst="rect">
            <a:avLst/>
          </a:prstGeom>
        </p:spPr>
      </p:pic>
      <p:sp>
        <p:nvSpPr>
          <p:cNvPr id="10" name="Rectangle 9"/>
          <p:cNvSpPr/>
          <p:nvPr/>
        </p:nvSpPr>
        <p:spPr bwMode="auto">
          <a:xfrm>
            <a:off x="2191526" y="4652539"/>
            <a:ext cx="6254956" cy="141598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FF0000"/>
                </a:solidFill>
                <a:effectLst/>
                <a:latin typeface="Arial" pitchFamily="-65" charset="0"/>
              </a:rPr>
              <a:t>Network</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Arial" pitchFamily="-65" charset="0"/>
              </a:rPr>
              <a:t>protocol</a:t>
            </a:r>
            <a:endParaRPr kumimoji="0" lang="en-US" b="0" i="0" u="none" strike="noStrike" cap="none" normalizeH="0" baseline="0" dirty="0">
              <a:ln>
                <a:noFill/>
              </a:ln>
              <a:solidFill>
                <a:srgbClr val="FF0000"/>
              </a:solidFill>
              <a:effectLst/>
              <a:latin typeface="Arial" pitchFamily="-65" charset="0"/>
            </a:endParaRPr>
          </a:p>
        </p:txBody>
      </p:sp>
      <p:sp>
        <p:nvSpPr>
          <p:cNvPr id="11" name="Rectangle 10"/>
          <p:cNvSpPr/>
          <p:nvPr/>
        </p:nvSpPr>
        <p:spPr bwMode="auto">
          <a:xfrm>
            <a:off x="966520" y="4602655"/>
            <a:ext cx="7553692" cy="1510826"/>
          </a:xfrm>
          <a:prstGeom prst="rect">
            <a:avLst/>
          </a:prstGeom>
          <a:noFill/>
          <a:ln w="190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FF6600"/>
                </a:solidFill>
                <a:effectLst/>
                <a:latin typeface="Arial" pitchFamily="-65" charset="0"/>
              </a:rPr>
              <a:t>Link</a:t>
            </a:r>
            <a:endParaRPr lang="en-US" dirty="0">
              <a:solidFill>
                <a:srgbClr val="FF6600"/>
              </a:solidFill>
              <a:latin typeface="Arial" pitchFamily="-65"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dirty="0">
                <a:ln>
                  <a:noFill/>
                </a:ln>
                <a:solidFill>
                  <a:srgbClr val="FF6600"/>
                </a:solidFill>
                <a:effectLst/>
                <a:latin typeface="Arial" pitchFamily="-65" charset="0"/>
              </a:rPr>
              <a:t>layer</a:t>
            </a:r>
            <a:endParaRPr kumimoji="0" lang="en-US" b="0" i="0" u="none" strike="noStrike" cap="none" normalizeH="0" baseline="0" dirty="0">
              <a:ln>
                <a:noFill/>
              </a:ln>
              <a:solidFill>
                <a:srgbClr val="FF6600"/>
              </a:solidFill>
              <a:effectLst/>
              <a:latin typeface="Arial" pitchFamily="-65"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6600"/>
                </a:solidFill>
                <a:latin typeface="Arial" pitchFamily="-65" charset="0"/>
              </a:rPr>
              <a:t>protocol</a:t>
            </a:r>
            <a:endParaRPr kumimoji="0" lang="en-US" b="0" i="0" u="none" strike="noStrike" cap="none" normalizeH="0" baseline="0" dirty="0">
              <a:ln>
                <a:noFill/>
              </a:ln>
              <a:solidFill>
                <a:srgbClr val="FF6600"/>
              </a:solidFill>
              <a:effectLst/>
              <a:latin typeface="Arial" pitchFamily="-65" charset="0"/>
            </a:endParaRPr>
          </a:p>
        </p:txBody>
      </p:sp>
      <p:pic>
        <p:nvPicPr>
          <p:cNvPr id="13" name="Picture 12"/>
          <p:cNvPicPr>
            <a:picLocks noChangeAspect="1"/>
          </p:cNvPicPr>
          <p:nvPr/>
        </p:nvPicPr>
        <p:blipFill>
          <a:blip r:embed="rId4"/>
          <a:stretch>
            <a:fillRect/>
          </a:stretch>
        </p:blipFill>
        <p:spPr>
          <a:xfrm>
            <a:off x="3732027" y="935666"/>
            <a:ext cx="2399391" cy="2138349"/>
          </a:xfrm>
          <a:prstGeom prst="rect">
            <a:avLst/>
          </a:prstGeom>
        </p:spPr>
      </p:pic>
      <p:sp>
        <p:nvSpPr>
          <p:cNvPr id="6" name="Slide Number Placeholder 5">
            <a:extLst>
              <a:ext uri="{FF2B5EF4-FFF2-40B4-BE49-F238E27FC236}">
                <a16:creationId xmlns:a16="http://schemas.microsoft.com/office/drawing/2014/main" id="{44588354-18BE-9843-809E-2290649E8B7F}"/>
              </a:ext>
            </a:extLst>
          </p:cNvPr>
          <p:cNvSpPr>
            <a:spLocks noGrp="1"/>
          </p:cNvSpPr>
          <p:nvPr>
            <p:ph type="sldNum" sz="quarter" idx="12"/>
          </p:nvPr>
        </p:nvSpPr>
        <p:spPr>
          <a:xfrm>
            <a:off x="4343400" y="6673850"/>
            <a:ext cx="457200" cy="184150"/>
          </a:xfrm>
          <a:prstGeom prst="rect">
            <a:avLst/>
          </a:prstGeom>
        </p:spPr>
        <p:txBody>
          <a:bodyPr/>
          <a:lstStyle/>
          <a:p>
            <a:pPr>
              <a:defRPr/>
            </a:pPr>
            <a:fld id="{B846B7D9-7BDB-7541-8325-00A37CD224A3}" type="slidenum">
              <a:rPr lang="en-US" smtClean="0"/>
              <a:pPr>
                <a:defRPr/>
              </a:pPr>
              <a:t>57</a:t>
            </a:fld>
            <a:endParaRPr lang="en-US" dirty="0"/>
          </a:p>
        </p:txBody>
      </p:sp>
      <p:grpSp>
        <p:nvGrpSpPr>
          <p:cNvPr id="12" name="Group 5">
            <a:extLst>
              <a:ext uri="{FF2B5EF4-FFF2-40B4-BE49-F238E27FC236}">
                <a16:creationId xmlns:a16="http://schemas.microsoft.com/office/drawing/2014/main" id="{0F6F3036-0DCC-1C46-93C9-BDA8900A61F3}"/>
              </a:ext>
            </a:extLst>
          </p:cNvPr>
          <p:cNvGrpSpPr>
            <a:grpSpLocks/>
          </p:cNvGrpSpPr>
          <p:nvPr/>
        </p:nvGrpSpPr>
        <p:grpSpPr bwMode="auto">
          <a:xfrm>
            <a:off x="6924970" y="833734"/>
            <a:ext cx="1898650" cy="3530600"/>
            <a:chOff x="3076" y="888"/>
            <a:chExt cx="1196" cy="2224"/>
          </a:xfrm>
        </p:grpSpPr>
        <p:sp>
          <p:nvSpPr>
            <p:cNvPr id="14" name="Rectangle 6">
              <a:extLst>
                <a:ext uri="{FF2B5EF4-FFF2-40B4-BE49-F238E27FC236}">
                  <a16:creationId xmlns:a16="http://schemas.microsoft.com/office/drawing/2014/main" id="{ADBDF6C8-0AF6-0D48-86D9-2F6B032961B6}"/>
                </a:ext>
              </a:extLst>
            </p:cNvPr>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prstTxWarp prst="textNoShape">
                <a:avLst/>
              </a:prstTxWarp>
            </a:bodyPr>
            <a:lstStyle/>
            <a:p>
              <a:endParaRPr lang="en-US"/>
            </a:p>
          </p:txBody>
        </p:sp>
        <p:sp>
          <p:nvSpPr>
            <p:cNvPr id="15" name="Text Box 7">
              <a:extLst>
                <a:ext uri="{FF2B5EF4-FFF2-40B4-BE49-F238E27FC236}">
                  <a16:creationId xmlns:a16="http://schemas.microsoft.com/office/drawing/2014/main" id="{E480108E-2CDF-2C46-A110-F25EEC67CA9C}"/>
                </a:ext>
              </a:extLst>
            </p:cNvPr>
            <p:cNvSpPr txBox="1">
              <a:spLocks noChangeArrowheads="1"/>
            </p:cNvSpPr>
            <p:nvPr/>
          </p:nvSpPr>
          <p:spPr bwMode="auto">
            <a:xfrm>
              <a:off x="3150" y="963"/>
              <a:ext cx="1069" cy="2029"/>
            </a:xfrm>
            <a:prstGeom prst="rect">
              <a:avLst/>
            </a:prstGeom>
            <a:noFill/>
            <a:ln w="9525">
              <a:noFill/>
              <a:miter lim="800000"/>
              <a:headEnd/>
              <a:tailEnd/>
            </a:ln>
          </p:spPr>
          <p:txBody>
            <a:bodyPr wrap="none">
              <a:prstTxWarp prst="textNoShape">
                <a:avLst/>
              </a:prstTxWarp>
              <a:spAutoFit/>
            </a:bodyPr>
            <a:lstStyle/>
            <a:p>
              <a:pPr algn="ctr">
                <a:lnSpc>
                  <a:spcPct val="95000"/>
                </a:lnSpc>
              </a:pPr>
              <a:r>
                <a:rPr lang="en-US" dirty="0">
                  <a:latin typeface="Comic Sans MS" charset="0"/>
                </a:rPr>
                <a:t>application</a:t>
              </a:r>
            </a:p>
            <a:p>
              <a:pPr algn="ctr">
                <a:lnSpc>
                  <a:spcPct val="95000"/>
                </a:lnSpc>
              </a:pPr>
              <a:endParaRPr lang="en-US" dirty="0">
                <a:latin typeface="Comic Sans MS" charset="0"/>
              </a:endParaRPr>
            </a:p>
            <a:p>
              <a:pPr algn="ctr">
                <a:lnSpc>
                  <a:spcPct val="95000"/>
                </a:lnSpc>
              </a:pPr>
              <a:r>
                <a:rPr lang="en-US" dirty="0">
                  <a:latin typeface="Comic Sans MS" charset="0"/>
                </a:rPr>
                <a:t>transport</a:t>
              </a:r>
            </a:p>
            <a:p>
              <a:pPr algn="ctr">
                <a:lnSpc>
                  <a:spcPct val="95000"/>
                </a:lnSpc>
              </a:pPr>
              <a:endParaRPr lang="en-US" dirty="0">
                <a:latin typeface="Comic Sans MS" charset="0"/>
              </a:endParaRPr>
            </a:p>
            <a:p>
              <a:pPr algn="ctr">
                <a:lnSpc>
                  <a:spcPct val="95000"/>
                </a:lnSpc>
              </a:pPr>
              <a:r>
                <a:rPr lang="en-US" dirty="0">
                  <a:latin typeface="Comic Sans MS" charset="0"/>
                </a:rPr>
                <a:t>network</a:t>
              </a:r>
            </a:p>
            <a:p>
              <a:pPr algn="ctr">
                <a:lnSpc>
                  <a:spcPct val="95000"/>
                </a:lnSpc>
              </a:pPr>
              <a:endParaRPr lang="en-US" dirty="0">
                <a:latin typeface="Comic Sans MS" charset="0"/>
              </a:endParaRPr>
            </a:p>
            <a:p>
              <a:pPr algn="ctr">
                <a:lnSpc>
                  <a:spcPct val="95000"/>
                </a:lnSpc>
              </a:pPr>
              <a:r>
                <a:rPr lang="en-US" dirty="0">
                  <a:latin typeface="Comic Sans MS" charset="0"/>
                </a:rPr>
                <a:t>link</a:t>
              </a:r>
            </a:p>
            <a:p>
              <a:pPr algn="ctr">
                <a:lnSpc>
                  <a:spcPct val="95000"/>
                </a:lnSpc>
              </a:pPr>
              <a:endParaRPr lang="en-US" dirty="0">
                <a:latin typeface="Comic Sans MS" charset="0"/>
              </a:endParaRPr>
            </a:p>
            <a:p>
              <a:pPr algn="ctr">
                <a:lnSpc>
                  <a:spcPct val="95000"/>
                </a:lnSpc>
              </a:pPr>
              <a:r>
                <a:rPr lang="en-US" dirty="0">
                  <a:latin typeface="Comic Sans MS" charset="0"/>
                </a:rPr>
                <a:t>physical</a:t>
              </a:r>
            </a:p>
          </p:txBody>
        </p:sp>
        <p:sp>
          <p:nvSpPr>
            <p:cNvPr id="16" name="Line 8">
              <a:extLst>
                <a:ext uri="{FF2B5EF4-FFF2-40B4-BE49-F238E27FC236}">
                  <a16:creationId xmlns:a16="http://schemas.microsoft.com/office/drawing/2014/main" id="{BFA34B44-8D73-3D4E-9E4B-43188A2D8946}"/>
                </a:ext>
              </a:extLst>
            </p:cNvPr>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7" name="Line 9">
              <a:extLst>
                <a:ext uri="{FF2B5EF4-FFF2-40B4-BE49-F238E27FC236}">
                  <a16:creationId xmlns:a16="http://schemas.microsoft.com/office/drawing/2014/main" id="{A316C431-9E8E-5F48-9FC8-AA7447FEF81D}"/>
                </a:ext>
              </a:extLst>
            </p:cNvPr>
            <p:cNvSpPr>
              <a:spLocks noChangeShapeType="1"/>
            </p:cNvSpPr>
            <p:nvPr/>
          </p:nvSpPr>
          <p:spPr bwMode="auto">
            <a:xfrm>
              <a:off x="3076" y="1768"/>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8" name="Line 10">
              <a:extLst>
                <a:ext uri="{FF2B5EF4-FFF2-40B4-BE49-F238E27FC236}">
                  <a16:creationId xmlns:a16="http://schemas.microsoft.com/office/drawing/2014/main" id="{A4F20F54-9F71-F449-93C8-412577CE203F}"/>
                </a:ext>
              </a:extLst>
            </p:cNvPr>
            <p:cNvSpPr>
              <a:spLocks noChangeShapeType="1"/>
            </p:cNvSpPr>
            <p:nvPr/>
          </p:nvSpPr>
          <p:spPr bwMode="auto">
            <a:xfrm>
              <a:off x="3076" y="2216"/>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sp>
          <p:nvSpPr>
            <p:cNvPr id="19" name="Line 11">
              <a:extLst>
                <a:ext uri="{FF2B5EF4-FFF2-40B4-BE49-F238E27FC236}">
                  <a16:creationId xmlns:a16="http://schemas.microsoft.com/office/drawing/2014/main" id="{D920CF14-1632-C149-B0E2-C0E240B68E8F}"/>
                </a:ext>
              </a:extLst>
            </p:cNvPr>
            <p:cNvSpPr>
              <a:spLocks noChangeShapeType="1"/>
            </p:cNvSpPr>
            <p:nvPr/>
          </p:nvSpPr>
          <p:spPr bwMode="auto">
            <a:xfrm>
              <a:off x="3076" y="2664"/>
              <a:ext cx="1188" cy="0"/>
            </a:xfrm>
            <a:prstGeom prst="line">
              <a:avLst/>
            </a:prstGeom>
            <a:noFill/>
            <a:ln w="38100">
              <a:solidFill>
                <a:schemeClr val="accent2"/>
              </a:solidFill>
              <a:round/>
              <a:headEnd/>
              <a:tailEnd/>
            </a:ln>
          </p:spPr>
          <p:txBody>
            <a:bodyPr wrap="none" anchor="ctr">
              <a:prstTxWarp prst="textNoShape">
                <a:avLst/>
              </a:prstTxWarp>
            </a:bodyPr>
            <a:lstStyle/>
            <a:p>
              <a:endParaRPr lang="en-US"/>
            </a:p>
          </p:txBody>
        </p:sp>
      </p:grpSp>
      <p:sp>
        <p:nvSpPr>
          <p:cNvPr id="2" name="Rectangle 1">
            <a:extLst>
              <a:ext uri="{FF2B5EF4-FFF2-40B4-BE49-F238E27FC236}">
                <a16:creationId xmlns:a16="http://schemas.microsoft.com/office/drawing/2014/main" id="{0E427C69-16E4-7286-5E20-A074FFBA9628}"/>
              </a:ext>
            </a:extLst>
          </p:cNvPr>
          <p:cNvSpPr/>
          <p:nvPr/>
        </p:nvSpPr>
        <p:spPr bwMode="auto">
          <a:xfrm>
            <a:off x="2209052" y="4635500"/>
            <a:ext cx="1358900" cy="1442571"/>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0" name="Rectangle 19">
            <a:extLst>
              <a:ext uri="{FF2B5EF4-FFF2-40B4-BE49-F238E27FC236}">
                <a16:creationId xmlns:a16="http://schemas.microsoft.com/office/drawing/2014/main" id="{BC70CA1E-EB6B-AEDF-CF32-D857933329CE}"/>
              </a:ext>
            </a:extLst>
          </p:cNvPr>
          <p:cNvSpPr/>
          <p:nvPr/>
        </p:nvSpPr>
        <p:spPr bwMode="auto">
          <a:xfrm>
            <a:off x="3550772" y="4644120"/>
            <a:ext cx="1403722" cy="1442571"/>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
        <p:nvSpPr>
          <p:cNvPr id="21" name="Rectangle 20">
            <a:extLst>
              <a:ext uri="{FF2B5EF4-FFF2-40B4-BE49-F238E27FC236}">
                <a16:creationId xmlns:a16="http://schemas.microsoft.com/office/drawing/2014/main" id="{31C83487-D5CB-7F21-7586-0141346A7CED}"/>
              </a:ext>
            </a:extLst>
          </p:cNvPr>
          <p:cNvSpPr/>
          <p:nvPr/>
        </p:nvSpPr>
        <p:spPr bwMode="auto">
          <a:xfrm>
            <a:off x="4952255" y="4629523"/>
            <a:ext cx="3540310" cy="1442571"/>
          </a:xfrm>
          <a:prstGeom prst="rect">
            <a:avLst/>
          </a:prstGeom>
          <a:solidFill>
            <a:schemeClr val="bg1">
              <a:alpha val="9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21360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244C-F9D6-6640-D0D6-98DCA1F81EAF}"/>
              </a:ext>
            </a:extLst>
          </p:cNvPr>
          <p:cNvSpPr>
            <a:spLocks noGrp="1"/>
          </p:cNvSpPr>
          <p:nvPr>
            <p:ph type="title"/>
          </p:nvPr>
        </p:nvSpPr>
        <p:spPr/>
        <p:txBody>
          <a:bodyPr/>
          <a:lstStyle/>
          <a:p>
            <a:r>
              <a:rPr lang="en-US" dirty="0"/>
              <a:t>Acknowledgment</a:t>
            </a:r>
          </a:p>
        </p:txBody>
      </p:sp>
      <p:sp>
        <p:nvSpPr>
          <p:cNvPr id="3" name="Content Placeholder 2">
            <a:extLst>
              <a:ext uri="{FF2B5EF4-FFF2-40B4-BE49-F238E27FC236}">
                <a16:creationId xmlns:a16="http://schemas.microsoft.com/office/drawing/2014/main" id="{A2129320-6A82-DEA7-C662-7834CB0076BC}"/>
              </a:ext>
            </a:extLst>
          </p:cNvPr>
          <p:cNvSpPr>
            <a:spLocks noGrp="1"/>
          </p:cNvSpPr>
          <p:nvPr>
            <p:ph idx="1"/>
          </p:nvPr>
        </p:nvSpPr>
        <p:spPr/>
        <p:txBody>
          <a:bodyPr/>
          <a:lstStyle/>
          <a:p>
            <a:r>
              <a:rPr lang="en-US" dirty="0"/>
              <a:t>Slides adapted from S24 CS118 instructed by Prof. </a:t>
            </a:r>
            <a:r>
              <a:rPr lang="en-US" dirty="0" err="1"/>
              <a:t>Lixia</a:t>
            </a:r>
            <a:r>
              <a:rPr lang="en-US" dirty="0"/>
              <a:t> Zhang </a:t>
            </a:r>
          </a:p>
        </p:txBody>
      </p:sp>
      <p:sp>
        <p:nvSpPr>
          <p:cNvPr id="4" name="Footer Placeholder 3">
            <a:extLst>
              <a:ext uri="{FF2B5EF4-FFF2-40B4-BE49-F238E27FC236}">
                <a16:creationId xmlns:a16="http://schemas.microsoft.com/office/drawing/2014/main" id="{8746D9A0-6BC6-6A94-8B67-974CEE4E912E}"/>
              </a:ext>
            </a:extLst>
          </p:cNvPr>
          <p:cNvSpPr>
            <a:spLocks noGrp="1"/>
          </p:cNvSpPr>
          <p:nvPr>
            <p:ph type="ftr" sz="quarter" idx="11"/>
          </p:nvPr>
        </p:nvSpPr>
        <p:spPr/>
        <p:txBody>
          <a:bodyPr/>
          <a:lstStyle/>
          <a:p>
            <a:pPr>
              <a:defRPr/>
            </a:pPr>
            <a:r>
              <a:rPr lang="nl-NL"/>
              <a:t>CS118 - Spring 2024</a:t>
            </a:r>
            <a:endParaRPr lang="en-US" dirty="0"/>
          </a:p>
        </p:txBody>
      </p:sp>
      <p:sp>
        <p:nvSpPr>
          <p:cNvPr id="5" name="Slide Number Placeholder 4">
            <a:extLst>
              <a:ext uri="{FF2B5EF4-FFF2-40B4-BE49-F238E27FC236}">
                <a16:creationId xmlns:a16="http://schemas.microsoft.com/office/drawing/2014/main" id="{0B946CF5-024F-BE55-94D3-F60A3F862E2B}"/>
              </a:ext>
            </a:extLst>
          </p:cNvPr>
          <p:cNvSpPr>
            <a:spLocks noGrp="1"/>
          </p:cNvSpPr>
          <p:nvPr>
            <p:ph type="sldNum" sz="quarter" idx="12"/>
          </p:nvPr>
        </p:nvSpPr>
        <p:spPr/>
        <p:txBody>
          <a:bodyPr/>
          <a:lstStyle/>
          <a:p>
            <a:pPr>
              <a:defRPr/>
            </a:pPr>
            <a:fld id="{5839C53E-9712-814C-9BC8-2C6C5C482B7D}" type="slidenum">
              <a:rPr lang="en-US" smtClean="0"/>
              <a:pPr>
                <a:defRPr/>
              </a:pPr>
              <a:t>58</a:t>
            </a:fld>
            <a:endParaRPr lang="en-US" dirty="0"/>
          </a:p>
        </p:txBody>
      </p:sp>
    </p:spTree>
    <p:extLst>
      <p:ext uri="{BB962C8B-B14F-4D97-AF65-F5344CB8AC3E}">
        <p14:creationId xmlns:p14="http://schemas.microsoft.com/office/powerpoint/2010/main" val="424938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dirty="0"/>
              <a:t>Class Policy</a:t>
            </a:r>
          </a:p>
        </p:txBody>
      </p:sp>
      <p:sp>
        <p:nvSpPr>
          <p:cNvPr id="3" name="Content Placeholder 2"/>
          <p:cNvSpPr>
            <a:spLocks noGrp="1"/>
          </p:cNvSpPr>
          <p:nvPr>
            <p:ph idx="1"/>
          </p:nvPr>
        </p:nvSpPr>
        <p:spPr>
          <a:xfrm>
            <a:off x="163037" y="935279"/>
            <a:ext cx="8915534" cy="5733808"/>
          </a:xfrm>
        </p:spPr>
        <p:txBody>
          <a:bodyPr>
            <a:normAutofit lnSpcReduction="10000"/>
          </a:bodyPr>
          <a:lstStyle/>
          <a:p>
            <a:pPr marL="0" indent="0">
              <a:buNone/>
            </a:pPr>
            <a:r>
              <a:rPr lang="en-US" dirty="0"/>
              <a:t>The following actions are </a:t>
            </a:r>
            <a:r>
              <a:rPr lang="en-US" b="1" dirty="0"/>
              <a:t>strictly prohibited</a:t>
            </a:r>
          </a:p>
          <a:p>
            <a:r>
              <a:rPr lang="en-US" dirty="0"/>
              <a:t>Posting/sharing/selling class material, with or without answers, to anyone outside this class, during or after this quarter.</a:t>
            </a:r>
          </a:p>
          <a:p>
            <a:r>
              <a:rPr lang="en-US" dirty="0"/>
              <a:t>Use of old homework/midterm/finals in doing homework or exams</a:t>
            </a:r>
          </a:p>
          <a:p>
            <a:r>
              <a:rPr lang="en-US" dirty="0"/>
              <a:t>Use </a:t>
            </a:r>
            <a:r>
              <a:rPr lang="en-US" dirty="0" err="1"/>
              <a:t>ChatGPT</a:t>
            </a:r>
            <a:r>
              <a:rPr lang="en-US" dirty="0"/>
              <a:t> in doing assignments</a:t>
            </a:r>
          </a:p>
          <a:p>
            <a:r>
              <a:rPr lang="en-US" dirty="0"/>
              <a:t>Making your project code publicly available either during or </a:t>
            </a:r>
            <a:r>
              <a:rPr lang="en-US" i="1" dirty="0"/>
              <a:t>after</a:t>
            </a:r>
            <a:r>
              <a:rPr lang="en-US" dirty="0"/>
              <a:t> this quarter</a:t>
            </a:r>
          </a:p>
          <a:p>
            <a:pPr lvl="1"/>
            <a:r>
              <a:rPr lang="en-US" i="1" dirty="0">
                <a:solidFill>
                  <a:schemeClr val="bg2">
                    <a:lumMod val="50000"/>
                  </a:schemeClr>
                </a:solidFill>
              </a:rPr>
              <a:t>you must use private repository</a:t>
            </a:r>
            <a:r>
              <a:rPr lang="en-US" dirty="0"/>
              <a:t> on GitHub or GitLab</a:t>
            </a:r>
          </a:p>
        </p:txBody>
      </p:sp>
      <p:sp>
        <p:nvSpPr>
          <p:cNvPr id="4" name="Footer Placeholder 3"/>
          <p:cNvSpPr>
            <a:spLocks noGrp="1"/>
          </p:cNvSpPr>
          <p:nvPr>
            <p:ph type="ftr" sz="quarter" idx="11"/>
          </p:nvPr>
        </p:nvSpPr>
        <p:spPr>
          <a:xfrm>
            <a:off x="0" y="6675661"/>
            <a:ext cx="1828800" cy="182339"/>
          </a:xfrm>
        </p:spPr>
        <p:txBody>
          <a:bodyPr/>
          <a:lstStyle/>
          <a:p>
            <a:r>
              <a:rPr lang="nl-NL" dirty="0"/>
              <a:t>CS118 - Winter 2025</a:t>
            </a:r>
            <a:endParaRPr lang="en-US" dirty="0"/>
          </a:p>
        </p:txBody>
      </p:sp>
      <p:sp>
        <p:nvSpPr>
          <p:cNvPr id="6" name="Slide Number Placeholder 5">
            <a:extLst>
              <a:ext uri="{FF2B5EF4-FFF2-40B4-BE49-F238E27FC236}">
                <a16:creationId xmlns:a16="http://schemas.microsoft.com/office/drawing/2014/main" id="{5DADC21D-587D-E241-BABD-F3A4E866DDFF}"/>
              </a:ext>
            </a:extLst>
          </p:cNvPr>
          <p:cNvSpPr>
            <a:spLocks noGrp="1"/>
          </p:cNvSpPr>
          <p:nvPr>
            <p:ph type="sldNum" sz="quarter" idx="12"/>
          </p:nvPr>
        </p:nvSpPr>
        <p:spPr>
          <a:xfrm>
            <a:off x="8686800" y="6673850"/>
            <a:ext cx="457200" cy="184150"/>
          </a:xfrm>
        </p:spPr>
        <p:txBody>
          <a:bodyPr/>
          <a:lstStyle/>
          <a:p>
            <a:fld id="{5839C53E-9712-814C-9BC8-2C6C5C482B7D}" type="slidenum">
              <a:rPr lang="en-US" smtClean="0"/>
              <a:pPr/>
              <a:t>6</a:t>
            </a:fld>
            <a:endParaRPr lang="en-US" dirty="0"/>
          </a:p>
        </p:txBody>
      </p:sp>
    </p:spTree>
    <p:extLst>
      <p:ext uri="{BB962C8B-B14F-4D97-AF65-F5344CB8AC3E}">
        <p14:creationId xmlns:p14="http://schemas.microsoft.com/office/powerpoint/2010/main" val="36434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en-US"/>
              <a:t>Hints for Getting Good Grade</a:t>
            </a:r>
            <a:endParaRPr lang="en-US" dirty="0"/>
          </a:p>
        </p:txBody>
      </p:sp>
      <p:sp>
        <p:nvSpPr>
          <p:cNvPr id="35843" name="Rectangle 5"/>
          <p:cNvSpPr>
            <a:spLocks noGrp="1" noChangeArrowheads="1"/>
          </p:cNvSpPr>
          <p:nvPr>
            <p:ph idx="1"/>
          </p:nvPr>
        </p:nvSpPr>
        <p:spPr/>
        <p:txBody>
          <a:bodyPr>
            <a:normAutofit/>
          </a:bodyPr>
          <a:lstStyle/>
          <a:p>
            <a:r>
              <a:rPr lang="en-US" dirty="0"/>
              <a:t>Review previous lecture slides</a:t>
            </a:r>
          </a:p>
          <a:p>
            <a:r>
              <a:rPr lang="en-US" dirty="0"/>
              <a:t>Read textbook before coming to each lecture</a:t>
            </a:r>
          </a:p>
          <a:p>
            <a:r>
              <a:rPr lang="en-US" i="1" dirty="0"/>
              <a:t>Ask questions</a:t>
            </a:r>
          </a:p>
          <a:p>
            <a:r>
              <a:rPr lang="en-US" dirty="0"/>
              <a:t>Get your work done early</a:t>
            </a:r>
          </a:p>
          <a:p>
            <a:pPr lvl="1"/>
            <a:r>
              <a:rPr lang="en-US" dirty="0"/>
              <a:t>Lecture slides uploaded to </a:t>
            </a:r>
            <a:r>
              <a:rPr lang="en-US" dirty="0" err="1"/>
              <a:t>BruinLearn</a:t>
            </a:r>
            <a:r>
              <a:rPr lang="en-US" dirty="0"/>
              <a:t> </a:t>
            </a:r>
            <a:r>
              <a:rPr lang="en-US" i="1" dirty="0">
                <a:solidFill>
                  <a:srgbClr val="0000D4"/>
                </a:solidFill>
              </a:rPr>
              <a:t>one day before the lecture</a:t>
            </a:r>
            <a:endParaRPr lang="en-US" dirty="0">
              <a:solidFill>
                <a:srgbClr val="0000D4"/>
              </a:solidFill>
            </a:endParaRPr>
          </a:p>
          <a:p>
            <a:pPr lvl="1"/>
            <a:r>
              <a:rPr lang="en-US" sz="2600" dirty="0"/>
              <a:t>Get HWs and projects done</a:t>
            </a:r>
            <a:r>
              <a:rPr lang="en-US" sz="2600" b="1" i="1" dirty="0"/>
              <a:t> before</a:t>
            </a:r>
            <a:r>
              <a:rPr lang="en-US" sz="2600" dirty="0"/>
              <a:t> the deadline</a:t>
            </a:r>
          </a:p>
        </p:txBody>
      </p:sp>
      <p:sp>
        <p:nvSpPr>
          <p:cNvPr id="3" name="Footer Placeholder 2"/>
          <p:cNvSpPr>
            <a:spLocks noGrp="1"/>
          </p:cNvSpPr>
          <p:nvPr>
            <p:ph type="ftr" sz="quarter" idx="11"/>
          </p:nvPr>
        </p:nvSpPr>
        <p:spPr/>
        <p:txBody>
          <a:bodyPr/>
          <a:lstStyle/>
          <a:p>
            <a:r>
              <a:rPr lang="nl-NL" dirty="0"/>
              <a:t>CS118 - Winter 2025</a:t>
            </a:r>
            <a:endParaRPr lang="en-US" dirty="0"/>
          </a:p>
        </p:txBody>
      </p:sp>
      <p:sp>
        <p:nvSpPr>
          <p:cNvPr id="4" name="Slide Number Placeholder 3">
            <a:extLst>
              <a:ext uri="{FF2B5EF4-FFF2-40B4-BE49-F238E27FC236}">
                <a16:creationId xmlns:a16="http://schemas.microsoft.com/office/drawing/2014/main" id="{298FA02C-814A-8346-850F-8C542EE02AC4}"/>
              </a:ext>
            </a:extLst>
          </p:cNvPr>
          <p:cNvSpPr>
            <a:spLocks noGrp="1"/>
          </p:cNvSpPr>
          <p:nvPr>
            <p:ph type="sldNum" sz="quarter" idx="12"/>
          </p:nvPr>
        </p:nvSpPr>
        <p:spPr/>
        <p:txBody>
          <a:bodyPr/>
          <a:lstStyle/>
          <a:p>
            <a:fld id="{5839C53E-9712-814C-9BC8-2C6C5C482B7D}" type="slidenum">
              <a:rPr lang="en-US" smtClean="0"/>
              <a:pPr/>
              <a:t>7</a:t>
            </a:fld>
            <a:endParaRPr lang="en-US" dirty="0"/>
          </a:p>
        </p:txBody>
      </p:sp>
    </p:spTree>
    <p:extLst>
      <p:ext uri="{BB962C8B-B14F-4D97-AF65-F5344CB8AC3E}">
        <p14:creationId xmlns:p14="http://schemas.microsoft.com/office/powerpoint/2010/main" val="78441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636638" y="963562"/>
            <a:ext cx="7772400" cy="2518902"/>
          </a:xfrm>
        </p:spPr>
        <p:txBody>
          <a:bodyPr>
            <a:normAutofit fontScale="90000"/>
          </a:bodyPr>
          <a:lstStyle/>
          <a:p>
            <a:r>
              <a:rPr lang="en-US" sz="4000" dirty="0"/>
              <a:t>Let’s get started</a:t>
            </a:r>
            <a:br>
              <a:rPr lang="en-US" dirty="0"/>
            </a:br>
            <a:br>
              <a:rPr lang="en-US" dirty="0"/>
            </a:br>
            <a:r>
              <a:rPr lang="en-US" sz="3100" b="0" dirty="0"/>
              <a:t>Today we cover the basic concepts in</a:t>
            </a:r>
            <a:br>
              <a:rPr lang="en-US" sz="3100" b="0" dirty="0"/>
            </a:br>
            <a:r>
              <a:rPr lang="en-US" sz="3100" b="0" dirty="0"/>
              <a:t>Chapter 1 of the textbook</a:t>
            </a:r>
            <a:br>
              <a:rPr lang="en-US" dirty="0"/>
            </a:br>
            <a:endParaRPr lang="en-US" dirty="0"/>
          </a:p>
        </p:txBody>
      </p:sp>
    </p:spTree>
    <p:extLst>
      <p:ext uri="{BB962C8B-B14F-4D97-AF65-F5344CB8AC3E}">
        <p14:creationId xmlns:p14="http://schemas.microsoft.com/office/powerpoint/2010/main" val="187501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What is a Computer Network</a:t>
            </a:r>
            <a:endParaRPr lang="en-US" dirty="0"/>
          </a:p>
        </p:txBody>
      </p:sp>
      <p:sp>
        <p:nvSpPr>
          <p:cNvPr id="7" name="Footer Placeholder 6"/>
          <p:cNvSpPr>
            <a:spLocks noGrp="1"/>
          </p:cNvSpPr>
          <p:nvPr>
            <p:ph type="ftr" sz="quarter" idx="11"/>
          </p:nvPr>
        </p:nvSpPr>
        <p:spPr/>
        <p:txBody>
          <a:bodyPr/>
          <a:lstStyle/>
          <a:p>
            <a:r>
              <a:rPr lang="nl-NL" dirty="0"/>
              <a:t>CS118 - Winter 2025</a:t>
            </a:r>
            <a:endParaRPr lang="en-US" dirty="0"/>
          </a:p>
        </p:txBody>
      </p:sp>
      <p:sp>
        <p:nvSpPr>
          <p:cNvPr id="9" name="Slide Number Placeholder 8">
            <a:extLst>
              <a:ext uri="{FF2B5EF4-FFF2-40B4-BE49-F238E27FC236}">
                <a16:creationId xmlns:a16="http://schemas.microsoft.com/office/drawing/2014/main" id="{FADC97A9-D197-BE41-BCE7-2B16776A71F2}"/>
              </a:ext>
            </a:extLst>
          </p:cNvPr>
          <p:cNvSpPr>
            <a:spLocks noGrp="1"/>
          </p:cNvSpPr>
          <p:nvPr>
            <p:ph type="sldNum" sz="quarter" idx="12"/>
          </p:nvPr>
        </p:nvSpPr>
        <p:spPr/>
        <p:txBody>
          <a:bodyPr/>
          <a:lstStyle/>
          <a:p>
            <a:fld id="{B846B7D9-7BDB-7541-8325-00A37CD224A3}" type="slidenum">
              <a:rPr lang="en-US" smtClean="0"/>
              <a:pPr/>
              <a:t>9</a:t>
            </a:fld>
            <a:endParaRPr lang="en-US" dirty="0"/>
          </a:p>
        </p:txBody>
      </p:sp>
      <p:sp>
        <p:nvSpPr>
          <p:cNvPr id="10" name="Cloud 9">
            <a:extLst>
              <a:ext uri="{FF2B5EF4-FFF2-40B4-BE49-F238E27FC236}">
                <a16:creationId xmlns:a16="http://schemas.microsoft.com/office/drawing/2014/main" id="{D6A646B6-A1A2-EC49-813E-22656AEF2763}"/>
              </a:ext>
            </a:extLst>
          </p:cNvPr>
          <p:cNvSpPr/>
          <p:nvPr/>
        </p:nvSpPr>
        <p:spPr bwMode="auto">
          <a:xfrm>
            <a:off x="2445488" y="1562986"/>
            <a:ext cx="6698512" cy="4603898"/>
          </a:xfrm>
          <a:prstGeom prst="cloud">
            <a:avLst/>
          </a:prstGeom>
          <a:solidFill>
            <a:schemeClr val="bg1"/>
          </a:solidFill>
          <a:ln w="19050" cap="flat" cmpd="sng" algn="ctr">
            <a:solidFill>
              <a:schemeClr val="accent2"/>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000" b="1" i="0" u="none" strike="noStrike" normalizeH="0" baseline="0" dirty="0">
                <a:ln w="6600">
                  <a:solidFill>
                    <a:schemeClr val="accent2"/>
                  </a:solidFill>
                  <a:prstDash val="solid"/>
                </a:ln>
                <a:solidFill>
                  <a:srgbClr val="FFFFFF"/>
                </a:solidFill>
                <a:effectLst>
                  <a:outerShdw dist="38100" dir="2700000" algn="tl" rotWithShape="0">
                    <a:schemeClr val="accent2"/>
                  </a:outerShdw>
                </a:effectLst>
                <a:latin typeface="Arial" pitchFamily="-65" charset="0"/>
              </a:rPr>
              <a:t>Internet</a:t>
            </a:r>
          </a:p>
        </p:txBody>
      </p:sp>
      <p:pic>
        <p:nvPicPr>
          <p:cNvPr id="14" name="Picture 5">
            <a:extLst>
              <a:ext uri="{FF2B5EF4-FFF2-40B4-BE49-F238E27FC236}">
                <a16:creationId xmlns:a16="http://schemas.microsoft.com/office/drawing/2014/main" id="{36B9A89E-9C97-D04E-B364-B255F7CE501C}"/>
              </a:ext>
            </a:extLst>
          </p:cNvPr>
          <p:cNvPicPr>
            <a:picLocks noChangeAspect="1" noChangeArrowheads="1"/>
          </p:cNvPicPr>
          <p:nvPr/>
        </p:nvPicPr>
        <p:blipFill>
          <a:blip r:embed="rId3"/>
          <a:srcRect/>
          <a:stretch>
            <a:fillRect/>
          </a:stretch>
        </p:blipFill>
        <p:spPr bwMode="auto">
          <a:xfrm>
            <a:off x="486942" y="2235674"/>
            <a:ext cx="1474379" cy="1441741"/>
          </a:xfrm>
          <a:prstGeom prst="rect">
            <a:avLst/>
          </a:prstGeom>
          <a:noFill/>
          <a:ln w="9525">
            <a:noFill/>
            <a:miter lim="800000"/>
            <a:headEnd/>
            <a:tailEnd/>
          </a:ln>
        </p:spPr>
      </p:pic>
      <p:grpSp>
        <p:nvGrpSpPr>
          <p:cNvPr id="15" name="Group 14">
            <a:extLst>
              <a:ext uri="{FF2B5EF4-FFF2-40B4-BE49-F238E27FC236}">
                <a16:creationId xmlns:a16="http://schemas.microsoft.com/office/drawing/2014/main" id="{1833234C-6C9B-4F45-8E10-392C8E1E6625}"/>
              </a:ext>
            </a:extLst>
          </p:cNvPr>
          <p:cNvGrpSpPr/>
          <p:nvPr/>
        </p:nvGrpSpPr>
        <p:grpSpPr>
          <a:xfrm>
            <a:off x="315653" y="5523470"/>
            <a:ext cx="1439006" cy="934552"/>
            <a:chOff x="311341" y="4219508"/>
            <a:chExt cx="1995062" cy="1314056"/>
          </a:xfrm>
        </p:grpSpPr>
        <p:pic>
          <p:nvPicPr>
            <p:cNvPr id="16" name="Picture 15">
              <a:extLst>
                <a:ext uri="{FF2B5EF4-FFF2-40B4-BE49-F238E27FC236}">
                  <a16:creationId xmlns:a16="http://schemas.microsoft.com/office/drawing/2014/main" id="{B170B32D-6D13-5F41-8E44-FE119B579B06}"/>
                </a:ext>
              </a:extLst>
            </p:cNvPr>
            <p:cNvPicPr>
              <a:picLocks noChangeAspect="1"/>
            </p:cNvPicPr>
            <p:nvPr/>
          </p:nvPicPr>
          <p:blipFill>
            <a:blip r:embed="rId4"/>
            <a:stretch>
              <a:fillRect/>
            </a:stretch>
          </p:blipFill>
          <p:spPr>
            <a:xfrm>
              <a:off x="311341" y="4219508"/>
              <a:ext cx="1995062" cy="1299364"/>
            </a:xfrm>
            <a:prstGeom prst="rect">
              <a:avLst/>
            </a:prstGeom>
          </p:spPr>
        </p:pic>
        <p:pic>
          <p:nvPicPr>
            <p:cNvPr id="17" name="Picture 16">
              <a:extLst>
                <a:ext uri="{FF2B5EF4-FFF2-40B4-BE49-F238E27FC236}">
                  <a16:creationId xmlns:a16="http://schemas.microsoft.com/office/drawing/2014/main" id="{F21170F1-DA86-3C43-B1AC-E752B4B212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6704" y="4300957"/>
              <a:ext cx="610078" cy="1232607"/>
            </a:xfrm>
            <a:prstGeom prst="rect">
              <a:avLst/>
            </a:prstGeom>
          </p:spPr>
        </p:pic>
      </p:grpSp>
      <p:pic>
        <p:nvPicPr>
          <p:cNvPr id="18" name="Picture 17">
            <a:extLst>
              <a:ext uri="{FF2B5EF4-FFF2-40B4-BE49-F238E27FC236}">
                <a16:creationId xmlns:a16="http://schemas.microsoft.com/office/drawing/2014/main" id="{4FCD76E8-133D-ED4C-9B6F-9EA9E8155B22}"/>
              </a:ext>
            </a:extLst>
          </p:cNvPr>
          <p:cNvPicPr>
            <a:picLocks noChangeAspect="1"/>
          </p:cNvPicPr>
          <p:nvPr/>
        </p:nvPicPr>
        <p:blipFill>
          <a:blip r:embed="rId6"/>
          <a:stretch>
            <a:fillRect/>
          </a:stretch>
        </p:blipFill>
        <p:spPr>
          <a:xfrm>
            <a:off x="398149" y="3887882"/>
            <a:ext cx="1016000" cy="723900"/>
          </a:xfrm>
          <a:prstGeom prst="rect">
            <a:avLst/>
          </a:prstGeom>
        </p:spPr>
      </p:pic>
      <p:pic>
        <p:nvPicPr>
          <p:cNvPr id="19" name="Picture 60">
            <a:extLst>
              <a:ext uri="{FF2B5EF4-FFF2-40B4-BE49-F238E27FC236}">
                <a16:creationId xmlns:a16="http://schemas.microsoft.com/office/drawing/2014/main" id="{E1828644-7BCF-984F-AF14-791648052CA3}"/>
              </a:ext>
            </a:extLst>
          </p:cNvPr>
          <p:cNvPicPr>
            <a:picLocks noChangeAspect="1" noChangeArrowheads="1"/>
          </p:cNvPicPr>
          <p:nvPr/>
        </p:nvPicPr>
        <p:blipFill>
          <a:blip r:embed="rId7"/>
          <a:srcRect/>
          <a:stretch>
            <a:fillRect/>
          </a:stretch>
        </p:blipFill>
        <p:spPr bwMode="auto">
          <a:xfrm>
            <a:off x="406357" y="4260456"/>
            <a:ext cx="1113523" cy="975547"/>
          </a:xfrm>
          <a:prstGeom prst="rect">
            <a:avLst/>
          </a:prstGeom>
          <a:noFill/>
          <a:ln w="9525">
            <a:noFill/>
            <a:miter lim="800000"/>
            <a:headEnd/>
            <a:tailEnd/>
          </a:ln>
        </p:spPr>
      </p:pic>
      <p:grpSp>
        <p:nvGrpSpPr>
          <p:cNvPr id="2" name="Group 1">
            <a:extLst>
              <a:ext uri="{FF2B5EF4-FFF2-40B4-BE49-F238E27FC236}">
                <a16:creationId xmlns:a16="http://schemas.microsoft.com/office/drawing/2014/main" id="{94EA10EB-F5A2-1042-A780-84D15B836F3A}"/>
              </a:ext>
            </a:extLst>
          </p:cNvPr>
          <p:cNvGrpSpPr/>
          <p:nvPr/>
        </p:nvGrpSpPr>
        <p:grpSpPr>
          <a:xfrm>
            <a:off x="5753305" y="1172857"/>
            <a:ext cx="3223636" cy="1452215"/>
            <a:chOff x="5753305" y="1172857"/>
            <a:chExt cx="3223636" cy="1452215"/>
          </a:xfrm>
        </p:grpSpPr>
        <p:pic>
          <p:nvPicPr>
            <p:cNvPr id="13" name="Picture 2" descr="Computer Server Icon PNG Transparent Background, Free Download #3709 -  FreeIconsPNG">
              <a:extLst>
                <a:ext uri="{FF2B5EF4-FFF2-40B4-BE49-F238E27FC236}">
                  <a16:creationId xmlns:a16="http://schemas.microsoft.com/office/drawing/2014/main" id="{50AFD72D-4C51-2143-A52E-6B6C8F9BCBC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266831" y="1520456"/>
              <a:ext cx="710110" cy="11046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rver Free Icon of WHCompare Isometric Web Hosting &amp;amp; Servers">
              <a:extLst>
                <a:ext uri="{FF2B5EF4-FFF2-40B4-BE49-F238E27FC236}">
                  <a16:creationId xmlns:a16="http://schemas.microsoft.com/office/drawing/2014/main" id="{E19C19C2-B9D0-3E45-92B1-8ABF55DF86FC}"/>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0110" r="20462"/>
            <a:stretch/>
          </p:blipFill>
          <p:spPr bwMode="auto">
            <a:xfrm>
              <a:off x="5753305" y="1250829"/>
              <a:ext cx="808662" cy="13607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erver Free Icon of WHCompare Isometric Web Hosting &amp;amp; Servers">
              <a:extLst>
                <a:ext uri="{FF2B5EF4-FFF2-40B4-BE49-F238E27FC236}">
                  <a16:creationId xmlns:a16="http://schemas.microsoft.com/office/drawing/2014/main" id="{7BA3891D-130D-0546-A826-B8A616161BAC}"/>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0110" r="20462"/>
            <a:stretch/>
          </p:blipFill>
          <p:spPr bwMode="auto">
            <a:xfrm>
              <a:off x="6610998" y="1172857"/>
              <a:ext cx="808662" cy="13607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omputer Server Icon PNG Transparent Background, Free Download #3709 -  FreeIconsPNG">
              <a:extLst>
                <a:ext uri="{FF2B5EF4-FFF2-40B4-BE49-F238E27FC236}">
                  <a16:creationId xmlns:a16="http://schemas.microsoft.com/office/drawing/2014/main" id="{73217210-88C2-F047-919C-2CD85A0BBF4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514805" y="1385778"/>
              <a:ext cx="710110" cy="11046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950181"/>
      </p:ext>
    </p:extLst>
  </p:cSld>
  <p:clrMapOvr>
    <a:masterClrMapping/>
  </p:clrMapOvr>
</p:sld>
</file>

<file path=ppt/theme/theme1.xml><?xml version="1.0" encoding="utf-8"?>
<a:theme xmlns:a="http://schemas.openxmlformats.org/drawingml/2006/main" name="Lec1_IP">
  <a:themeElements>
    <a:clrScheme name="Custom 96">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0045CC"/>
      </a:hlink>
      <a:folHlink>
        <a:srgbClr val="59A8D1"/>
      </a:folHlink>
    </a:clrScheme>
    <a:fontScheme name="Talk2">
      <a:majorFont>
        <a:latin typeface="Britannic Bold"/>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65" charset="0"/>
          </a:defRPr>
        </a:defPPr>
      </a:lstStyle>
    </a:lnDef>
  </a:objectDefaults>
  <a:extraClrSchemeLst>
    <a:extraClrScheme>
      <a:clrScheme name="Talk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lk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lk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lk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lk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lk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lk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Lec1_IP.thmx</Template>
  <TotalTime>40121</TotalTime>
  <Words>4483</Words>
  <Application>Microsoft Macintosh PowerPoint</Application>
  <PresentationFormat>Letter Paper (8.5x11 in)</PresentationFormat>
  <Paragraphs>1119</Paragraphs>
  <Slides>58</Slides>
  <Notes>48</Notes>
  <HiddenSlides>0</HiddenSlides>
  <MMClips>0</MMClips>
  <ScaleCrop>false</ScaleCrop>
  <HeadingPairs>
    <vt:vector size="10" baseType="variant">
      <vt:variant>
        <vt:lpstr>Fonts Used</vt:lpstr>
      </vt:variant>
      <vt:variant>
        <vt:i4>22</vt:i4>
      </vt:variant>
      <vt:variant>
        <vt:lpstr>Theme</vt:lpstr>
      </vt:variant>
      <vt:variant>
        <vt:i4>1</vt:i4>
      </vt:variant>
      <vt:variant>
        <vt:lpstr>Embedded OLE Servers</vt:lpstr>
      </vt:variant>
      <vt:variant>
        <vt:i4>3</vt:i4>
      </vt:variant>
      <vt:variant>
        <vt:lpstr>Slide Titles</vt:lpstr>
      </vt:variant>
      <vt:variant>
        <vt:i4>58</vt:i4>
      </vt:variant>
      <vt:variant>
        <vt:lpstr>Custom Shows</vt:lpstr>
      </vt:variant>
      <vt:variant>
        <vt:i4>1</vt:i4>
      </vt:variant>
    </vt:vector>
  </HeadingPairs>
  <TitlesOfParts>
    <vt:vector size="85" baseType="lpstr">
      <vt:lpstr>-apple-system</vt:lpstr>
      <vt:lpstr>Synchro LET</vt:lpstr>
      <vt:lpstr>Times</vt:lpstr>
      <vt:lpstr>ZapfDingbats</vt:lpstr>
      <vt:lpstr>Arial</vt:lpstr>
      <vt:lpstr>Arial Narrow</vt:lpstr>
      <vt:lpstr>Arial Rounded MT Bold</vt:lpstr>
      <vt:lpstr>Bradley Hand</vt:lpstr>
      <vt:lpstr>Britannic Bold</vt:lpstr>
      <vt:lpstr>Cambria Math</vt:lpstr>
      <vt:lpstr>Comic Sans MS</vt:lpstr>
      <vt:lpstr>Copperplate Gothic Bold</vt:lpstr>
      <vt:lpstr>Courier New</vt:lpstr>
      <vt:lpstr>Gill Sans MT</vt:lpstr>
      <vt:lpstr>Helvetica</vt:lpstr>
      <vt:lpstr>Helvetica Neue</vt:lpstr>
      <vt:lpstr>Monotype Sorts</vt:lpstr>
      <vt:lpstr>Symbol</vt:lpstr>
      <vt:lpstr>Tahoma</vt:lpstr>
      <vt:lpstr>Times New Roman</vt:lpstr>
      <vt:lpstr>Wingdings</vt:lpstr>
      <vt:lpstr>Wingdings 3</vt:lpstr>
      <vt:lpstr>Lec1_IP</vt:lpstr>
      <vt:lpstr>Equation</vt:lpstr>
      <vt:lpstr>Clip</vt:lpstr>
      <vt:lpstr>ClipArt</vt:lpstr>
      <vt:lpstr> CS118:  Computer Network Fundamentals  Lecture-1: introduction</vt:lpstr>
      <vt:lpstr>CS118: explains (roughly) how the Internet works</vt:lpstr>
      <vt:lpstr>PowerPoint Presentation</vt:lpstr>
      <vt:lpstr>Course assignment and due schedule</vt:lpstr>
      <vt:lpstr>Course workload and grading</vt:lpstr>
      <vt:lpstr>Class Policy</vt:lpstr>
      <vt:lpstr>Hints for Getting Good Grade</vt:lpstr>
      <vt:lpstr>Let’s get started  Today we cover the basic concepts in Chapter 1 of the textbook </vt:lpstr>
      <vt:lpstr>What is a Computer Network</vt:lpstr>
      <vt:lpstr>What is a Computer Network</vt:lpstr>
      <vt:lpstr>PowerPoint Presentation</vt:lpstr>
      <vt:lpstr>Terminology</vt:lpstr>
      <vt:lpstr>“Nuts and Bolts”</vt:lpstr>
      <vt:lpstr>What is a protocol?</vt:lpstr>
      <vt:lpstr>Internet protocols</vt:lpstr>
      <vt:lpstr>Delivering data over the global Internet is a complicated process, involving many many steps</vt:lpstr>
      <vt:lpstr>Internet protocol stack</vt:lpstr>
      <vt:lpstr>Application View</vt:lpstr>
      <vt:lpstr>Transport View</vt:lpstr>
      <vt:lpstr>Network Layer View</vt:lpstr>
      <vt:lpstr>Link Layer View</vt:lpstr>
      <vt:lpstr>What protocol “layer” really means</vt:lpstr>
      <vt:lpstr>(Tentative) Schedule of the Quarter</vt:lpstr>
      <vt:lpstr>Packet Switching: Statistical Multiplexing</vt:lpstr>
      <vt:lpstr>Network Performance</vt:lpstr>
      <vt:lpstr>Packet Losses</vt:lpstr>
      <vt:lpstr>Delay in packet-switched networks</vt:lpstr>
      <vt:lpstr>Example: calculating one hop delay</vt:lpstr>
      <vt:lpstr>Example: calculating one hop delay</vt:lpstr>
      <vt:lpstr>Transmission vs. propagation delay</vt:lpstr>
      <vt:lpstr>Packet-switching: store-and-forward</vt:lpstr>
      <vt:lpstr>Packet-switching: store-and-forward</vt:lpstr>
      <vt:lpstr>Lets try an example</vt:lpstr>
      <vt:lpstr>Lets try an example</vt:lpstr>
      <vt:lpstr>Network latency</vt:lpstr>
      <vt:lpstr>What we covered today</vt:lpstr>
      <vt:lpstr>Lecture 1 Review:  layered protocol architecture</vt:lpstr>
      <vt:lpstr>PowerPoint Presentation</vt:lpstr>
      <vt:lpstr>Application protocol’s view of the world</vt:lpstr>
      <vt:lpstr>Transport protocol’s view of the world</vt:lpstr>
      <vt:lpstr>Network protocol’s view of the world</vt:lpstr>
      <vt:lpstr>Link layer protocol’s view of the world</vt:lpstr>
      <vt:lpstr>Layered protocol implementation</vt:lpstr>
      <vt:lpstr>One more question: why 5 layers?</vt:lpstr>
      <vt:lpstr>Network applications: how different parties reach each other</vt:lpstr>
      <vt:lpstr>Some popular network applications</vt:lpstr>
      <vt:lpstr>Client-server application communication model</vt:lpstr>
      <vt:lpstr>PowerPoint Presentation</vt:lpstr>
      <vt:lpstr>Socket </vt:lpstr>
      <vt:lpstr>What is "socket"</vt:lpstr>
      <vt:lpstr>What is "socket"</vt:lpstr>
      <vt:lpstr>Socket: analogous to a door</vt:lpstr>
      <vt:lpstr>A quick comment about "port"</vt:lpstr>
      <vt:lpstr>IP address, TCP connection, port number, processes, and sockets</vt:lpstr>
      <vt:lpstr>Applications </vt:lpstr>
      <vt:lpstr>Web and HTTP</vt:lpstr>
      <vt:lpstr>What protocol “layer” really means</vt:lpstr>
      <vt:lpstr>Acknowledgment</vt:lpstr>
      <vt:lpstr>Custom Show 1</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457 Networking and the Internet</dc:title>
  <dc:creator>Dan Massey</dc:creator>
  <cp:lastModifiedBy>Tianyuan Yu</cp:lastModifiedBy>
  <cp:revision>403</cp:revision>
  <cp:lastPrinted>2025-01-06T17:12:44Z</cp:lastPrinted>
  <dcterms:created xsi:type="dcterms:W3CDTF">2010-04-05T03:12:50Z</dcterms:created>
  <dcterms:modified xsi:type="dcterms:W3CDTF">2025-01-06T17:12:45Z</dcterms:modified>
</cp:coreProperties>
</file>